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A454C5-BDED-49E0-A61B-A89A14A9F5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FB046-5FBC-4A72-86FC-41FFE1C97D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177BFA-7ECD-48BE-9F12-5AC6B9E381F6}" type="datetimeFigureOut">
              <a:rPr lang="en-US"/>
              <a:pPr>
                <a:defRPr/>
              </a:pPr>
              <a:t>10/31/2017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B651D9-FB32-4838-A200-81DCC0F5D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FBA469-D746-47A1-BB37-C5247010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EF500-3F08-406B-8482-EB7444AE2E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C5A3-4466-4AF5-A0A0-E4D714DD7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C973F1-2007-43B6-9209-BD96E024C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46D285F-1522-4673-9858-3F5BAE464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684039-A87B-46CB-A3A4-B26FAEC713E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188BF5F-D131-419A-9870-C6816B49B1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9F991D3-EEE2-461A-A3E5-2281369F4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908F-1FDB-4E4F-A00D-237B359A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B0AB-934E-4474-B6C1-73C092E0432C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49F8-B3D8-4BEA-84BD-E052FB7C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6A139-5302-4430-B877-2F77E567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DD5-4A57-4152-AEB1-19D4D674B6F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586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7F1E-04FC-4E0F-BC24-BD71C097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1831-0204-4F2B-925B-78E4C0383CB1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AF1E-7515-431C-A9F5-7436F6EF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23417-CBE1-4460-B7C8-E1216DF7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420E-B970-4DB5-AD2B-2CF36155060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224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7425-F84D-46BC-960A-EE620D4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4004-E63E-4AA9-90C1-96FBC840CDEC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A53F4-F4A5-4694-8CF1-9B66B60D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24689-008B-4BBB-B16F-806C3595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24BB-92E5-4542-9C08-859AA381C2B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184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0A700-53E5-4CC7-9827-9E290115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5B61-A025-49A8-9850-BE293ECD03FC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344E9-5E6B-4645-B742-52050BC3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304E-8F74-47DA-8F0D-CC2216E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F179-F528-46A7-A85B-BF6768756B2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5446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9132-FBE5-447E-87A6-E683A7D1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6925-1AF6-468B-ADB0-6837323EB818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F8C6-4019-444A-85A8-13428144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3ADD-6B2B-4A00-A92E-8618A2EA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5D90-022C-4324-B12C-C65FFA25886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68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AE80F5-551E-458C-AE3B-221D4FBD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D97D-DAD2-430C-9CB5-A75A3B817337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53C87-1164-4B6D-9A51-ACCE3F79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7F30E-BF5F-4D56-8EF9-B04AFBF4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706A-1ED7-4B7E-B337-7AD3B8CB066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0392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26B444-2940-41F1-8C1C-0091D638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51E2-1BFF-4BFC-A5BE-A6D69D3A2582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EA960F-0AED-41BB-AA31-8B601B60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DAD1DB-3898-415E-9EFA-6DE5C01F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8874-ECDD-4658-8138-79A2462ABAA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104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3DCFB8-73F0-4F4A-A261-88636B1D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7904-80C7-44D2-8E60-7844C2146556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FBB701-F57F-4417-82C9-AA0B4420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317412-D7BA-429F-B52A-171AC1D3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1274-FA4D-4CDD-9F74-1C5956D9B6A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73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59AB76-520E-423C-BFA6-47215F2D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8617-DB5D-433E-8712-A950639F4DD9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04987C-B285-4BDD-B2D2-C318FE2E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B00844-18B7-4775-A022-E14789F9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409D-858B-495C-B9F7-FFFBBD82863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2449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497F9-53CE-497F-9EB6-FB30C8DD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E3FC-09A3-4416-8637-15072B245650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F383E6-37E8-4599-A60E-EB57A7BE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1389AD-611E-440F-AA66-91CF3435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7471-C733-4512-859D-A1823101C2A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3889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65D26-27CC-4DA9-9CBB-4C46914B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84AC-3849-4523-A8C6-D21CFB3D84A6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3B7218-13A9-451A-95DC-33F290B2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85F2E2-243B-4022-AD1D-8C81C18B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A959-291A-40D3-AB68-9A061F9410E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323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1298C3-A6FC-44D1-B7EE-E34C33E061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E55CFE-1CDF-417A-A3B2-B795B37E2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2FECC-8AB4-42EE-AC14-D5A8855EE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AE9BF-12CA-4D3A-A08A-50C11A7128BD}" type="datetimeFigureOut">
              <a:rPr lang="en-CA"/>
              <a:pPr>
                <a:defRPr/>
              </a:pPr>
              <a:t>2017-10-31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742A-65ED-4C91-A2AD-9C7C200AA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118E-141A-4E38-B7F9-EAAE9821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A91838-0E78-4FEE-92A0-24981BFD7476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7795F82-A1C3-481A-9D1D-DC1B269BB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2879725"/>
          </a:xfrm>
        </p:spPr>
        <p:txBody>
          <a:bodyPr/>
          <a:lstStyle/>
          <a:p>
            <a:pPr eaLnBrk="1" hangingPunct="1"/>
            <a:r>
              <a:rPr lang="en-CA" altLang="en-US"/>
              <a:t>CHAPTER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E8122-4484-4E7E-B6D3-EAECDDBE0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625"/>
            <a:ext cx="6400800" cy="1273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dirty="0"/>
              <a:t>TRANSMITTERS AND RECEIVERS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2ACE5E64-DED8-4CA1-9648-F21F4D53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8BC558-B41B-4375-A332-A773C4A5A91F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59D47F0-A05D-4853-97BC-57DE33E9B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219200"/>
          </a:xfrm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0E807961-9360-49B9-B225-A36BE7E3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772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role of a amplifier is to produce an output which is an enlarged reproduction of the features of the signal fed into the input.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increase in signal by an amplifier is called </a:t>
            </a:r>
            <a:r>
              <a:rPr lang="en-US" altLang="en-US" sz="1800" b="1">
                <a:latin typeface="Arial" panose="020B0604020202020204" pitchFamily="34" charset="0"/>
              </a:rPr>
              <a:t>gain.   </a:t>
            </a:r>
            <a:r>
              <a:rPr lang="en-US" altLang="en-US" sz="1800">
                <a:latin typeface="Arial" panose="020B0604020202020204" pitchFamily="34" charset="0"/>
              </a:rPr>
              <a:t>We can amplify voltage, current, or power.   </a:t>
            </a:r>
            <a:r>
              <a:rPr lang="en-US" altLang="en-US" sz="1800" b="1">
                <a:latin typeface="Arial" panose="020B0604020202020204" pitchFamily="34" charset="0"/>
              </a:rPr>
              <a:t>Resistance IS NOT amplified by a amplifier.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device with gain has the property of amplification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Vacuum Tube                         Transistor                   Integrated Circuit (IC)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3" name="Picture 7" descr="tube">
            <a:extLst>
              <a:ext uri="{FF2B5EF4-FFF2-40B4-BE49-F238E27FC236}">
                <a16:creationId xmlns:a16="http://schemas.microsoft.com/office/drawing/2014/main" id="{D4A2AC49-F35C-4F76-9FDE-8E3B5C91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688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transistor">
            <a:extLst>
              <a:ext uri="{FF2B5EF4-FFF2-40B4-BE49-F238E27FC236}">
                <a16:creationId xmlns:a16="http://schemas.microsoft.com/office/drawing/2014/main" id="{C846EF92-0B9C-436F-974B-DD9F1635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icchip">
            <a:extLst>
              <a:ext uri="{FF2B5EF4-FFF2-40B4-BE49-F238E27FC236}">
                <a16:creationId xmlns:a16="http://schemas.microsoft.com/office/drawing/2014/main" id="{31550B2C-72DE-4972-824C-351FA26D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133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tube1">
            <a:extLst>
              <a:ext uri="{FF2B5EF4-FFF2-40B4-BE49-F238E27FC236}">
                <a16:creationId xmlns:a16="http://schemas.microsoft.com/office/drawing/2014/main" id="{14E32FA0-B5B0-4736-A3D0-009613EF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22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transistor1">
            <a:extLst>
              <a:ext uri="{FF2B5EF4-FFF2-40B4-BE49-F238E27FC236}">
                <a16:creationId xmlns:a16="http://schemas.microsoft.com/office/drawing/2014/main" id="{4123C393-1A0C-4054-AA25-82AD7A9B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89600"/>
            <a:ext cx="144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IC">
            <a:extLst>
              <a:ext uri="{FF2B5EF4-FFF2-40B4-BE49-F238E27FC236}">
                <a16:creationId xmlns:a16="http://schemas.microsoft.com/office/drawing/2014/main" id="{39434C0B-C6A4-43BC-A37B-C9533031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C5B6DA82-B883-4B1A-B942-9DBAB761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ECE6D-CE86-4D0D-BACF-B39D44BC57A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3EBE823-4E8D-4B63-8A23-3350D145D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52413"/>
            <a:ext cx="7772400" cy="1219200"/>
          </a:xfrm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07F86001-17E8-4F37-BCE6-536A2C9A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7772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Audio frequency</a:t>
            </a:r>
            <a:r>
              <a:rPr lang="en-US" altLang="en-US" sz="1800">
                <a:latin typeface="Arial" panose="020B0604020202020204" pitchFamily="34" charset="0"/>
              </a:rPr>
              <a:t> or</a:t>
            </a:r>
            <a:r>
              <a:rPr lang="en-US" altLang="en-US" sz="1800" b="1">
                <a:latin typeface="Arial" panose="020B0604020202020204" pitchFamily="34" charset="0"/>
              </a:rPr>
              <a:t> AF amplifiers </a:t>
            </a:r>
            <a:r>
              <a:rPr lang="en-US" altLang="en-US" sz="1800">
                <a:latin typeface="Arial" panose="020B0604020202020204" pitchFamily="34" charset="0"/>
              </a:rPr>
              <a:t>are used to amplify AC signals in the audio frequency spectrum, from about 20 Hz to 20 kHz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increase the level of very weak signals from a microphone you would use a audio (AF) amplifier.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4341" name="Picture 6" descr="amplifier">
            <a:extLst>
              <a:ext uri="{FF2B5EF4-FFF2-40B4-BE49-F238E27FC236}">
                <a16:creationId xmlns:a16="http://schemas.microsoft.com/office/drawing/2014/main" id="{1C9DBE54-CFBC-475A-9FCB-90556BED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184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A6D64C9-225C-4D5F-AAAB-E69B8446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2AA1E-1F95-48DE-A4B8-8D091112400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C718CF0-F21D-44FB-BF04-557B0238C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219200"/>
          </a:xfrm>
        </p:spPr>
        <p:txBody>
          <a:bodyPr/>
          <a:lstStyle/>
          <a:p>
            <a:pPr eaLnBrk="1" hangingPunct="1"/>
            <a:endParaRPr lang="en-US" altLang="en-US" sz="1800"/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2B62358-AFB4-465E-8B6E-E1A837B3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77724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Radio frequency </a:t>
            </a:r>
            <a:r>
              <a:rPr lang="en-US" altLang="en-US" sz="1800">
                <a:latin typeface="Arial" panose="020B0604020202020204" pitchFamily="34" charset="0"/>
              </a:rPr>
              <a:t>or</a:t>
            </a:r>
            <a:r>
              <a:rPr lang="en-US" altLang="en-US" sz="1800" b="1">
                <a:latin typeface="Arial" panose="020B0604020202020204" pitchFamily="34" charset="0"/>
              </a:rPr>
              <a:t> RF amplifiers</a:t>
            </a:r>
            <a:r>
              <a:rPr lang="en-US" altLang="en-US" sz="1800">
                <a:latin typeface="Arial" panose="020B0604020202020204" pitchFamily="34" charset="0"/>
              </a:rPr>
              <a:t> are used for signals above 20 kHz. You will encounter both types of amplifiers when you deal with receivers and transmitters.</a:t>
            </a:r>
            <a:endParaRPr lang="en-US" altLang="en-US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increase the level of very weak radio signals from an antenna, you would use a RF amplifier.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5365" name="Picture 6" descr="amplifier">
            <a:extLst>
              <a:ext uri="{FF2B5EF4-FFF2-40B4-BE49-F238E27FC236}">
                <a16:creationId xmlns:a16="http://schemas.microsoft.com/office/drawing/2014/main" id="{244D5354-5967-4B8F-9A78-CB21963B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184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BD7D8E-740D-4F52-94B2-85F93BD79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19162"/>
          </a:xfrm>
        </p:spPr>
        <p:txBody>
          <a:bodyPr/>
          <a:lstStyle/>
          <a:p>
            <a:pPr eaLnBrk="1" hangingPunct="1"/>
            <a:r>
              <a:rPr lang="en-US" altLang="en-US" b="1"/>
              <a:t>Amplifier</a:t>
            </a:r>
            <a:endParaRPr lang="en-CA" altLang="en-US" b="1"/>
          </a:p>
        </p:txBody>
      </p:sp>
      <p:pic>
        <p:nvPicPr>
          <p:cNvPr id="16387" name="Picture 4" descr="amplifier-concept">
            <a:extLst>
              <a:ext uri="{FF2B5EF4-FFF2-40B4-BE49-F238E27FC236}">
                <a16:creationId xmlns:a16="http://schemas.microsoft.com/office/drawing/2014/main" id="{210EE44B-DC22-40A4-A4A7-56B8779D7BF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3245" r="2487" b="1987"/>
          <a:stretch>
            <a:fillRect/>
          </a:stretch>
        </p:blipFill>
        <p:spPr>
          <a:xfrm>
            <a:off x="3505200" y="2514600"/>
            <a:ext cx="5495925" cy="4129088"/>
          </a:xfrm>
          <a:noFill/>
        </p:spPr>
      </p:pic>
      <p:pic>
        <p:nvPicPr>
          <p:cNvPr id="16388" name="Picture 6" descr="1036d1206356971-amplifier-amplifier">
            <a:extLst>
              <a:ext uri="{FF2B5EF4-FFF2-40B4-BE49-F238E27FC236}">
                <a16:creationId xmlns:a16="http://schemas.microsoft.com/office/drawing/2014/main" id="{39B8361D-853E-40F0-B884-E8102416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8000" r="8800" b="23199"/>
          <a:stretch>
            <a:fillRect/>
          </a:stretch>
        </p:blipFill>
        <p:spPr bwMode="auto">
          <a:xfrm>
            <a:off x="228600" y="1066800"/>
            <a:ext cx="3276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>
            <a:extLst>
              <a:ext uri="{FF2B5EF4-FFF2-40B4-BE49-F238E27FC236}">
                <a16:creationId xmlns:a16="http://schemas.microsoft.com/office/drawing/2014/main" id="{695DD704-0242-498C-9B22-38010B74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584575"/>
            <a:ext cx="741363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1073B844-2868-4537-B4D6-D0B39A4A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6272213"/>
            <a:ext cx="1322387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CBF51A-8ADF-47A9-9E4A-75E02976B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Mixer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A13B3AB-DF68-4473-8372-FAB5B993C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7200" y="838200"/>
            <a:ext cx="4724400" cy="5773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 b="1"/>
              <a:t>Mixer </a:t>
            </a:r>
            <a:r>
              <a:rPr lang="en-US" altLang="en-US" sz="2000"/>
              <a:t>is a nonlinear circuit or device that accepts as its input two different frequencies and presents at its output a mixture of signals at several frequencies: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/>
              <a:t>the sum of the frequencies of the input signals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/>
              <a:t>the difference between the frequencies of the input signals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/>
              <a:t>both original input frequencies — these are often considered parasitic and are filtered out.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000"/>
              <a:t>The manipulations of frequency performed by a mixer can be used to move signals between bands, or to encode and decode them. One other application of a mixer is as a product detector</a:t>
            </a:r>
          </a:p>
        </p:txBody>
      </p:sp>
      <p:pic>
        <p:nvPicPr>
          <p:cNvPr id="17412" name="Picture 5" descr="IdealMixer">
            <a:extLst>
              <a:ext uri="{FF2B5EF4-FFF2-40B4-BE49-F238E27FC236}">
                <a16:creationId xmlns:a16="http://schemas.microsoft.com/office/drawing/2014/main" id="{9D95CD0F-0BC1-415A-9BC5-96F2C318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9624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2A303FE-81EF-4A0D-8C98-246CC9757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Beat Frequencies</a:t>
            </a:r>
            <a:endParaRPr lang="en-CA" altLang="en-US" b="1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4F30DF-C2C7-413E-B3FF-AB7755688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20000" cy="3124200"/>
          </a:xfrm>
        </p:spPr>
        <p:txBody>
          <a:bodyPr/>
          <a:lstStyle/>
          <a:p>
            <a:pPr eaLnBrk="1" hangingPunct="1"/>
            <a:r>
              <a:rPr lang="en-CA" altLang="en-US" sz="2800"/>
              <a:t>When two sound waves of different frequency approach your ear, the alternating constructive and destructive interference causes the sound to be alternatively soft and loud - a phenomenon which is called "beating" or producing beats. </a:t>
            </a:r>
          </a:p>
          <a:p>
            <a:pPr eaLnBrk="1" hangingPunct="1"/>
            <a:endParaRPr lang="en-CA" altLang="en-US" sz="2800"/>
          </a:p>
        </p:txBody>
      </p:sp>
      <p:pic>
        <p:nvPicPr>
          <p:cNvPr id="18436" name="Picture 6" descr="beat">
            <a:extLst>
              <a:ext uri="{FF2B5EF4-FFF2-40B4-BE49-F238E27FC236}">
                <a16:creationId xmlns:a16="http://schemas.microsoft.com/office/drawing/2014/main" id="{5FC5BA1D-E857-4DF8-B5FB-BA4F5B31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4481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>
            <a:extLst>
              <a:ext uri="{FF2B5EF4-FFF2-40B4-BE49-F238E27FC236}">
                <a16:creationId xmlns:a16="http://schemas.microsoft.com/office/drawing/2014/main" id="{40F059BA-D840-4F99-B031-47A4A2BD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95800"/>
            <a:ext cx="4038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CA" altLang="en-US" sz="2400"/>
              <a:t> The beat frequency is  equal to the absolute value of the difference in frequency of two waves. </a:t>
            </a:r>
          </a:p>
        </p:txBody>
      </p:sp>
      <p:pic>
        <p:nvPicPr>
          <p:cNvPr id="18438" name="Picture 9" descr="beat2">
            <a:extLst>
              <a:ext uri="{FF2B5EF4-FFF2-40B4-BE49-F238E27FC236}">
                <a16:creationId xmlns:a16="http://schemas.microsoft.com/office/drawing/2014/main" id="{215AA859-CC1C-4E4F-84D7-6C60E413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19800"/>
            <a:ext cx="1905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5F8CD2-D7B4-4806-A2B7-D26983B59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Intermediate Frequency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7431741-874A-4D5A-B6DC-3A5BE7869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/>
              <a:t>Intermediate Frequency is the beat frequency between the signal and the local oscillator in a radio detection system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/>
              <a:t>In radios, the intermediate frequency (IF) is the frequency to which a carrier frequency is shifted as an intermediate step in transmission or reception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altLang="en-US" sz="2400"/>
              <a:t>IF is also the name of a stage in a superheterodyne receiver where an incoming signal is amplified before final detection is done. There may be several such stages in a superheterodyne radio receiver.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51641AC-D488-455B-AC63-2ECBF33EE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Local Oscillator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3054B8F-13A1-4723-8C7A-9555568F7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local oscillator is a device used to generate a signal which is </a:t>
            </a:r>
            <a:r>
              <a:rPr lang="en-US" altLang="en-US" sz="2800" b="1" u="sng"/>
              <a:t>beat against the signal of interest</a:t>
            </a:r>
            <a:r>
              <a:rPr lang="en-US" altLang="en-US" sz="2800"/>
              <a:t> to mix it to a different frequency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local oscillator</a:t>
            </a:r>
            <a:r>
              <a:rPr lang="en-US" altLang="en-US" sz="2800" b="1"/>
              <a:t> produces a signal</a:t>
            </a:r>
            <a:r>
              <a:rPr lang="en-US" altLang="en-US" sz="2800"/>
              <a:t> which is </a:t>
            </a:r>
            <a:r>
              <a:rPr lang="en-US" altLang="en-US" sz="2800" u="sng"/>
              <a:t>injected into the mixer</a:t>
            </a:r>
            <a:r>
              <a:rPr lang="en-US" altLang="en-US" sz="2800"/>
              <a:t> along </a:t>
            </a:r>
            <a:r>
              <a:rPr lang="en-US" altLang="en-US" sz="2800" u="sng"/>
              <a:t>with the signal from the antenna</a:t>
            </a:r>
            <a:r>
              <a:rPr lang="en-US" altLang="en-US" sz="2800"/>
              <a:t> in order to effectively change the antenna signal by </a:t>
            </a:r>
            <a:r>
              <a:rPr lang="en-US" altLang="en-US" sz="2800" u="sng"/>
              <a:t>heterodyning with it to produce the sum and difference of that signal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One of which will be at the intermediate frequency which can be handled by the IF amplifier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F860CD-8A8B-4C66-8DCD-814061EF6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b="1"/>
              <a:t>Limiter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83563B-BEE4-4B51-8F7D-74B02A4B8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8538"/>
            <a:ext cx="8229600" cy="5278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limiter is a circuit that </a:t>
            </a:r>
            <a:r>
              <a:rPr lang="en-US" altLang="en-US" sz="2800" u="sng"/>
              <a:t>allows signals below a set value to pass unaffected</a:t>
            </a:r>
            <a:r>
              <a:rPr lang="en-US" altLang="en-US" sz="2800"/>
              <a:t>, and clips off the peaks of stronger signals that exceed this set value.</a:t>
            </a:r>
          </a:p>
          <a:p>
            <a:pPr eaLnBrk="1" hangingPunct="1">
              <a:lnSpc>
                <a:spcPct val="90000"/>
              </a:lnSpc>
            </a:pPr>
            <a:endParaRPr lang="en-CA" altLang="en-US" sz="2800"/>
          </a:p>
          <a:p>
            <a:pPr eaLnBrk="1" hangingPunct="1">
              <a:lnSpc>
                <a:spcPct val="90000"/>
              </a:lnSpc>
            </a:pPr>
            <a:r>
              <a:rPr lang="en-CA" altLang="en-US" sz="2800"/>
              <a:t>Removes all traces of AM from the received signal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altLang="en-US" sz="2800"/>
          </a:p>
          <a:p>
            <a:pPr eaLnBrk="1" hangingPunct="1">
              <a:lnSpc>
                <a:spcPct val="90000"/>
              </a:lnSpc>
            </a:pPr>
            <a:r>
              <a:rPr lang="en-CA" altLang="en-US" sz="2800"/>
              <a:t>Improves signal-to-noise (S2N) ratio</a:t>
            </a:r>
          </a:p>
          <a:p>
            <a:pPr eaLnBrk="1" hangingPunct="1">
              <a:lnSpc>
                <a:spcPct val="90000"/>
              </a:lnSpc>
            </a:pPr>
            <a:endParaRPr lang="en-CA" altLang="en-US" sz="2800"/>
          </a:p>
          <a:p>
            <a:pPr eaLnBrk="1" hangingPunct="1">
              <a:lnSpc>
                <a:spcPct val="90000"/>
              </a:lnSpc>
            </a:pPr>
            <a:r>
              <a:rPr lang="en-CA" altLang="en-US" sz="2800"/>
              <a:t>Reduces static crashes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Lucent_Win_Modem-79">
            <a:extLst>
              <a:ext uri="{FF2B5EF4-FFF2-40B4-BE49-F238E27FC236}">
                <a16:creationId xmlns:a16="http://schemas.microsoft.com/office/drawing/2014/main" id="{C7CB6EC1-7BB3-4B4B-97C0-595B1845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5847" r="10384" b="10233"/>
          <a:stretch>
            <a:fillRect/>
          </a:stretch>
        </p:blipFill>
        <p:spPr bwMode="auto">
          <a:xfrm>
            <a:off x="152400" y="15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A06098D-365C-400D-8956-E9761B00D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Demodulator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F9DE61F-31B6-4755-A923-C83ADEB91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5813"/>
            <a:ext cx="8229600" cy="4070350"/>
          </a:xfrm>
        </p:spPr>
        <p:txBody>
          <a:bodyPr/>
          <a:lstStyle/>
          <a:p>
            <a:pPr eaLnBrk="1" hangingPunct="1"/>
            <a:r>
              <a:rPr lang="en-US" altLang="en-US" sz="2800"/>
              <a:t>A demodulator is an electronic circuit </a:t>
            </a:r>
            <a:r>
              <a:rPr lang="en-US" altLang="en-US" sz="2800" u="sng"/>
              <a:t>used to recover the information content from the carrier wave of a signal</a:t>
            </a:r>
          </a:p>
          <a:p>
            <a:pPr eaLnBrk="1" hangingPunct="1"/>
            <a:r>
              <a:rPr lang="en-US" altLang="en-US" sz="2800"/>
              <a:t>The term is usually used in connection with radio receivers, but there are many kinds of demodulators used in many other systems</a:t>
            </a:r>
          </a:p>
          <a:p>
            <a:pPr eaLnBrk="1" hangingPunct="1"/>
            <a:r>
              <a:rPr lang="en-US" altLang="en-US" sz="2800"/>
              <a:t>Another common one is in a modem, which is a contraction of the terms modulator/demodulator</a:t>
            </a:r>
          </a:p>
        </p:txBody>
      </p:sp>
      <p:pic>
        <p:nvPicPr>
          <p:cNvPr id="22533" name="Picture 5" descr="Image of IC DEMOD 65-300MHZ IF 16TSSOP - T0797-6CP">
            <a:extLst>
              <a:ext uri="{FF2B5EF4-FFF2-40B4-BE49-F238E27FC236}">
                <a16:creationId xmlns:a16="http://schemas.microsoft.com/office/drawing/2014/main" id="{EFEFB816-FA73-40EB-98F5-4E80098D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750" r="16251" b="17500"/>
          <a:stretch>
            <a:fillRect/>
          </a:stretch>
        </p:blipFill>
        <p:spPr bwMode="auto">
          <a:xfrm>
            <a:off x="7391400" y="152400"/>
            <a:ext cx="139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6C9001-68E8-4FF2-8700-24E49F38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Frequency Modulation (FM) Receiver</a:t>
            </a:r>
            <a:endParaRPr lang="en-CA" altLang="en-US" sz="3200" b="1"/>
          </a:p>
        </p:txBody>
      </p:sp>
      <p:pic>
        <p:nvPicPr>
          <p:cNvPr id="4099" name="Picture 5" descr="144MHZRX">
            <a:extLst>
              <a:ext uri="{FF2B5EF4-FFF2-40B4-BE49-F238E27FC236}">
                <a16:creationId xmlns:a16="http://schemas.microsoft.com/office/drawing/2014/main" id="{355D6D67-0B7E-4CA4-A2C0-BC94FC38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 b="20879"/>
          <a:stretch>
            <a:fillRect/>
          </a:stretch>
        </p:blipFill>
        <p:spPr bwMode="auto">
          <a:xfrm>
            <a:off x="1371600" y="22098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F482D4-83CF-4B65-A804-9E92BFF56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Frequency Discriminator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4593DC2-70E6-4FD5-9470-6E1AE4718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frequency discriminator </a:t>
            </a:r>
            <a:r>
              <a:rPr lang="en-US" altLang="en-US" sz="1800" u="sng"/>
              <a:t>controls the Varicap (variable capacitance diode</a:t>
            </a:r>
            <a:r>
              <a:rPr lang="en-US" altLang="en-US" sz="1800" b="1" u="sng"/>
              <a:t>)</a:t>
            </a:r>
            <a:r>
              <a:rPr lang="en-US" altLang="en-US" sz="180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Capacitance is a measure of </a:t>
            </a:r>
            <a:r>
              <a:rPr lang="en-US" altLang="en-US" sz="1800" u="sng"/>
              <a:t>the amount of electric charge stored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A varicap (an </a:t>
            </a:r>
            <a:r>
              <a:rPr lang="en-CA" altLang="en-US" sz="1800">
                <a:solidFill>
                  <a:srgbClr val="000000"/>
                </a:solidFill>
              </a:rPr>
              <a:t>electrically adjustable capacitor)</a:t>
            </a:r>
            <a:r>
              <a:rPr lang="en-US" altLang="en-US" sz="1800"/>
              <a:t> is used </a:t>
            </a:r>
            <a:r>
              <a:rPr lang="en-US" altLang="en-US" sz="1800" u="sng"/>
              <a:t>to keep the intermediate frequency (IF) stable </a:t>
            </a:r>
            <a:r>
              <a:rPr lang="en-US" altLang="en-US" sz="1800"/>
              <a:t>and: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Gives us a faithful reproduction of the original audio</a:t>
            </a:r>
          </a:p>
          <a:p>
            <a:pPr lvl="1" eaLnBrk="1" hangingPunct="1">
              <a:lnSpc>
                <a:spcPct val="80000"/>
              </a:lnSpc>
            </a:pPr>
            <a:endParaRPr lang="en-CA" altLang="en-US" sz="1400"/>
          </a:p>
          <a:p>
            <a:pPr lvl="1" eaLnBrk="1" hangingPunct="1">
              <a:lnSpc>
                <a:spcPct val="80000"/>
              </a:lnSpc>
            </a:pPr>
            <a:r>
              <a:rPr lang="en-CA" altLang="en-US" sz="1400"/>
              <a:t>Converts </a:t>
            </a:r>
            <a:r>
              <a:rPr lang="en-US" altLang="en-US" sz="1400"/>
              <a:t>frequency</a:t>
            </a:r>
            <a:r>
              <a:rPr lang="en-CA" altLang="en-US" sz="1400"/>
              <a:t> variations to voltage variation</a:t>
            </a:r>
            <a:endParaRPr lang="en-US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A </a:t>
            </a:r>
            <a:r>
              <a:rPr lang="en-CA" altLang="en-US" sz="1800">
                <a:solidFill>
                  <a:srgbClr val="000000"/>
                </a:solidFill>
              </a:rPr>
              <a:t>diode is </a:t>
            </a:r>
            <a:r>
              <a:rPr lang="en-CA" altLang="en-US" sz="1800" u="sng">
                <a:solidFill>
                  <a:srgbClr val="000000"/>
                </a:solidFill>
              </a:rPr>
              <a:t>a two-terminal device with two active electrodes</a:t>
            </a:r>
            <a:r>
              <a:rPr lang="en-CA" altLang="en-US" sz="1800">
                <a:solidFill>
                  <a:srgbClr val="000000"/>
                </a:solidFill>
              </a:rPr>
              <a:t> which a signal of interest may flow. Most are used for their unidirectional electric current property (more on this later). </a:t>
            </a:r>
            <a:endParaRPr lang="en-US" altLang="en-US" sz="1800"/>
          </a:p>
          <a:p>
            <a:pPr eaLnBrk="1" hangingPunct="1">
              <a:lnSpc>
                <a:spcPct val="80000"/>
              </a:lnSpc>
            </a:pPr>
            <a:endParaRPr lang="en-CA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Varicap diodes, varactor diodes or tuning diodes have </a:t>
            </a:r>
            <a:r>
              <a:rPr lang="en-US" altLang="en-US" sz="1800" u="sng"/>
              <a:t>variable capacitance</a:t>
            </a:r>
            <a:r>
              <a:rPr lang="en-US" altLang="en-US" sz="1800"/>
              <a:t>.</a:t>
            </a:r>
          </a:p>
        </p:txBody>
      </p:sp>
      <p:pic>
        <p:nvPicPr>
          <p:cNvPr id="23556" name="Picture 5" descr="310%20Trans">
            <a:extLst>
              <a:ext uri="{FF2B5EF4-FFF2-40B4-BE49-F238E27FC236}">
                <a16:creationId xmlns:a16="http://schemas.microsoft.com/office/drawing/2014/main" id="{A9573015-0D55-412D-A2BD-AA1C205B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D3D1"/>
              </a:clrFrom>
              <a:clrTo>
                <a:srgbClr val="BDD3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r="28143"/>
          <a:stretch>
            <a:fillRect/>
          </a:stretch>
        </p:blipFill>
        <p:spPr bwMode="auto">
          <a:xfrm>
            <a:off x="7839075" y="1711325"/>
            <a:ext cx="10668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2FAA6BD6-0703-428F-B8BE-26A91A85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3275"/>
            <a:ext cx="685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>
            <a:extLst>
              <a:ext uri="{FF2B5EF4-FFF2-40B4-BE49-F238E27FC236}">
                <a16:creationId xmlns:a16="http://schemas.microsoft.com/office/drawing/2014/main" id="{C748ECF4-4E13-4B69-A83F-620168C7B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Frequency Modulation (FM) Receiver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1F80D60B-9153-48D8-BBAD-E0BE4615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977900"/>
            <a:ext cx="386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heterodyne action to a pre-selected common intermediate frequency (IF), 455 kilohertz 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0B4CD08F-57E1-4A99-924E-52E4E05B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3032125"/>
            <a:ext cx="199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signal beat against the signal of interest to mix it to a different frequency. </a:t>
            </a:r>
          </a:p>
        </p:txBody>
      </p:sp>
      <p:sp>
        <p:nvSpPr>
          <p:cNvPr id="24582" name="AutoShape 9">
            <a:extLst>
              <a:ext uri="{FF2B5EF4-FFF2-40B4-BE49-F238E27FC236}">
                <a16:creationId xmlns:a16="http://schemas.microsoft.com/office/drawing/2014/main" id="{1EA92782-4EF7-4162-AEC1-4A1E3A1E2A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91719" y="2661444"/>
            <a:ext cx="485775" cy="1900237"/>
          </a:xfrm>
          <a:prstGeom prst="upArrow">
            <a:avLst>
              <a:gd name="adj1" fmla="val 50000"/>
              <a:gd name="adj2" fmla="val 977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AutoShape 10">
            <a:extLst>
              <a:ext uri="{FF2B5EF4-FFF2-40B4-BE49-F238E27FC236}">
                <a16:creationId xmlns:a16="http://schemas.microsoft.com/office/drawing/2014/main" id="{39F27B0E-9705-4354-90EE-C2F4711FB2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75288" y="1852613"/>
            <a:ext cx="333375" cy="381000"/>
          </a:xfrm>
          <a:prstGeom prst="up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Rectangle 11">
            <a:extLst>
              <a:ext uri="{FF2B5EF4-FFF2-40B4-BE49-F238E27FC236}">
                <a16:creationId xmlns:a16="http://schemas.microsoft.com/office/drawing/2014/main" id="{CDC77A28-7195-4B99-A1D4-B78F6889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5759450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intermediate frequency (IF) is keep stable.</a:t>
            </a:r>
          </a:p>
        </p:txBody>
      </p:sp>
      <p:sp>
        <p:nvSpPr>
          <p:cNvPr id="24585" name="AutoShape 12">
            <a:extLst>
              <a:ext uri="{FF2B5EF4-FFF2-40B4-BE49-F238E27FC236}">
                <a16:creationId xmlns:a16="http://schemas.microsoft.com/office/drawing/2014/main" id="{EF8297C1-DCCF-4960-A5E3-7036C4F64F94}"/>
              </a:ext>
            </a:extLst>
          </p:cNvPr>
          <p:cNvSpPr>
            <a:spLocks noChangeArrowheads="1"/>
          </p:cNvSpPr>
          <p:nvPr/>
        </p:nvSpPr>
        <p:spPr bwMode="auto">
          <a:xfrm rot="2182687">
            <a:off x="4722813" y="5402263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6" name="Rectangle 13">
            <a:extLst>
              <a:ext uri="{FF2B5EF4-FFF2-40B4-BE49-F238E27FC236}">
                <a16:creationId xmlns:a16="http://schemas.microsoft.com/office/drawing/2014/main" id="{D2C14815-6A25-4BC2-836C-931993C5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57863"/>
            <a:ext cx="3276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signals below a set value pass unaffected, and clips off the peaks</a:t>
            </a:r>
          </a:p>
        </p:txBody>
      </p:sp>
      <p:sp>
        <p:nvSpPr>
          <p:cNvPr id="24587" name="AutoShape 14">
            <a:extLst>
              <a:ext uri="{FF2B5EF4-FFF2-40B4-BE49-F238E27FC236}">
                <a16:creationId xmlns:a16="http://schemas.microsoft.com/office/drawing/2014/main" id="{7E86C9CA-A546-4189-829F-1F00ED89D07B}"/>
              </a:ext>
            </a:extLst>
          </p:cNvPr>
          <p:cNvSpPr>
            <a:spLocks noChangeArrowheads="1"/>
          </p:cNvSpPr>
          <p:nvPr/>
        </p:nvSpPr>
        <p:spPr bwMode="auto">
          <a:xfrm rot="-2962369">
            <a:off x="7358857" y="5274469"/>
            <a:ext cx="508000" cy="446087"/>
          </a:xfrm>
          <a:prstGeom prst="upArrow">
            <a:avLst>
              <a:gd name="adj1" fmla="val 50000"/>
              <a:gd name="adj2" fmla="val 32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8" name="Rectangle 15">
            <a:extLst>
              <a:ext uri="{FF2B5EF4-FFF2-40B4-BE49-F238E27FC236}">
                <a16:creationId xmlns:a16="http://schemas.microsoft.com/office/drawing/2014/main" id="{B2C8854F-A7D5-4D86-A1BE-96E03D66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027238"/>
            <a:ext cx="5154612" cy="3336925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85247E0-0460-4914-B54A-10B17AE2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0CAAA25-92A4-4E32-BEA8-EB0EB01E7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There are questions on the block diagrams on transmitters and receivers.  See question B-003-003-002 in RIC-7 as an example. There is a summary of these that can be downloaded from the Coax Publications web site.  It is an EXCEL file named Cheat Sheet.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A91C37E-FC55-437B-BD68-F42F6516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CE33A7ED-5B93-4A10-90BA-7CD038FE84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Frequency Modulation (FM) Receiver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A4F26C9-A9D1-4397-81DA-E76A0636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0600"/>
            <a:ext cx="6400800" cy="4724400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5" name="Picture 8" descr="phone2">
            <a:extLst>
              <a:ext uri="{FF2B5EF4-FFF2-40B4-BE49-F238E27FC236}">
                <a16:creationId xmlns:a16="http://schemas.microsoft.com/office/drawing/2014/main" id="{95F63BF1-E158-451D-8433-F627AE03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4709"/>
          <a:stretch>
            <a:fillRect/>
          </a:stretch>
        </p:blipFill>
        <p:spPr bwMode="auto">
          <a:xfrm>
            <a:off x="685800" y="2209800"/>
            <a:ext cx="3124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C49199-BA62-49AA-AD70-533BA090C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FREQUENCY MODULATION (FM) RECEIVER</a:t>
            </a:r>
            <a:endParaRPr lang="en-CA" altLang="en-US" sz="3200" b="1"/>
          </a:p>
        </p:txBody>
      </p:sp>
      <p:pic>
        <p:nvPicPr>
          <p:cNvPr id="6147" name="Picture 5" descr="aa5_elencokit">
            <a:extLst>
              <a:ext uri="{FF2B5EF4-FFF2-40B4-BE49-F238E27FC236}">
                <a16:creationId xmlns:a16="http://schemas.microsoft.com/office/drawing/2014/main" id="{FB846E79-D89F-4565-88FD-28AF69B9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6679" r="2739" b="4268"/>
          <a:stretch>
            <a:fillRect/>
          </a:stretch>
        </p:blipFill>
        <p:spPr bwMode="auto">
          <a:xfrm>
            <a:off x="0" y="0"/>
            <a:ext cx="91440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amfm_radioblock">
            <a:extLst>
              <a:ext uri="{FF2B5EF4-FFF2-40B4-BE49-F238E27FC236}">
                <a16:creationId xmlns:a16="http://schemas.microsoft.com/office/drawing/2014/main" id="{DF26D39B-E6A3-4757-B1D1-41E0B306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9805" r="3333" b="40909"/>
          <a:stretch>
            <a:fillRect/>
          </a:stretch>
        </p:blipFill>
        <p:spPr bwMode="auto">
          <a:xfrm>
            <a:off x="152400" y="3810000"/>
            <a:ext cx="868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>
            <a:extLst>
              <a:ext uri="{FF2B5EF4-FFF2-40B4-BE49-F238E27FC236}">
                <a16:creationId xmlns:a16="http://schemas.microsoft.com/office/drawing/2014/main" id="{E191CE64-F22B-4164-807E-CB994CA7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972175"/>
            <a:ext cx="741362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262BCEE1-6777-49C5-BA25-DDD43D0C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295775"/>
            <a:ext cx="903287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Rectangle 10">
            <a:extLst>
              <a:ext uri="{FF2B5EF4-FFF2-40B4-BE49-F238E27FC236}">
                <a16:creationId xmlns:a16="http://schemas.microsoft.com/office/drawing/2014/main" id="{F9D77D89-0E70-4DA4-9F81-CF912A5C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3705225"/>
            <a:ext cx="903288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EEB6796E-0E8E-4E4B-95C6-5343C0AF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660775"/>
            <a:ext cx="923925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3" name="Rectangle 12">
            <a:extLst>
              <a:ext uri="{FF2B5EF4-FFF2-40B4-BE49-F238E27FC236}">
                <a16:creationId xmlns:a16="http://schemas.microsoft.com/office/drawing/2014/main" id="{F370425B-E535-48A3-86FC-466DC1C19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692525"/>
            <a:ext cx="860425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4" name="Rectangle 13">
            <a:extLst>
              <a:ext uri="{FF2B5EF4-FFF2-40B4-BE49-F238E27FC236}">
                <a16:creationId xmlns:a16="http://schemas.microsoft.com/office/drawing/2014/main" id="{5CC8525F-1F32-43FC-ACFA-26CB8649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640138"/>
            <a:ext cx="881062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D47609-F6AE-4FB6-8EE4-75375455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Superheterodyne Receiver</a:t>
            </a:r>
            <a:endParaRPr lang="en-CA" altLang="en-US" sz="4000" b="1"/>
          </a:p>
        </p:txBody>
      </p:sp>
      <p:pic>
        <p:nvPicPr>
          <p:cNvPr id="7171" name="Picture 5" descr="urr35_2_b">
            <a:extLst>
              <a:ext uri="{FF2B5EF4-FFF2-40B4-BE49-F238E27FC236}">
                <a16:creationId xmlns:a16="http://schemas.microsoft.com/office/drawing/2014/main" id="{79759ED9-44A2-4CB6-B386-FB6F6FD5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24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2C1502-4A37-4C93-94FD-0DFC031E4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Heterodyning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F0FACD-6A8B-4275-A99E-BB0B79529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41388"/>
            <a:ext cx="7924800" cy="318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/>
              <a:t>The word </a:t>
            </a:r>
            <a:r>
              <a:rPr lang="en-US" altLang="en-US" sz="2400" i="1"/>
              <a:t>heterodyne</a:t>
            </a:r>
            <a:r>
              <a:rPr lang="en-US" altLang="en-US" sz="2400"/>
              <a:t> is derived from the Greek roots </a:t>
            </a:r>
            <a:r>
              <a:rPr lang="en-US" altLang="en-US" sz="2400" i="1"/>
              <a:t>hetero-</a:t>
            </a:r>
            <a:r>
              <a:rPr lang="en-US" altLang="en-US" sz="2400"/>
              <a:t> "different", and </a:t>
            </a:r>
            <a:r>
              <a:rPr lang="en-US" altLang="en-US" sz="2400" i="1"/>
              <a:t>-dyne</a:t>
            </a:r>
            <a:r>
              <a:rPr lang="en-US" altLang="en-US" sz="2400"/>
              <a:t> "power".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/>
              <a:t>Heterodyning is the </a:t>
            </a:r>
            <a:r>
              <a:rPr lang="en-US" altLang="en-US" sz="2400" b="1"/>
              <a:t>generation of new frequencies by mixing two or more signals</a:t>
            </a:r>
            <a:r>
              <a:rPr lang="en-US" altLang="en-US" sz="2400"/>
              <a:t> in a nonlinear device such as a vacuum tube, transistor, diode mixer.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400"/>
              <a:t>The mixing of each two frequencies </a:t>
            </a:r>
            <a:r>
              <a:rPr lang="en-US" altLang="en-US" sz="2400" b="1"/>
              <a:t>results in the creation of two new frequencies</a:t>
            </a:r>
            <a:r>
              <a:rPr lang="en-US" altLang="en-US" sz="2400"/>
              <a:t>, one at the sum of the two frequencies mixed, and the other at their difference.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8196" name="Picture 5" descr="hdyne">
            <a:extLst>
              <a:ext uri="{FF2B5EF4-FFF2-40B4-BE49-F238E27FC236}">
                <a16:creationId xmlns:a16="http://schemas.microsoft.com/office/drawing/2014/main" id="{B8A2C5C3-1870-46EC-BCCB-31EE6DAA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75125"/>
            <a:ext cx="4419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4376E98A-279A-4667-945A-62573E62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532313"/>
            <a:ext cx="329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1A8075A4-2FCE-4856-A196-E733B452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5097463"/>
            <a:ext cx="3330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800"/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446E27F5-9CA5-44B5-92B3-E6769317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657600" cy="2441575"/>
          </a:xfrm>
          <a:prstGeom prst="rect">
            <a:avLst/>
          </a:prstGeom>
          <a:solidFill>
            <a:schemeClr val="accent1">
              <a:alpha val="58823"/>
            </a:schemeClr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u="sng"/>
              <a:t>A Heterodyne Receiver: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i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A telecommunication receiver which uses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this effect to produce frequency shifts.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82953E2-156E-4ECD-9EB2-29A3B446A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Superheterodyne Receiver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6884296-0E82-4EEA-BF60-231A4C649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4265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A Superheterodyne Receiver </a:t>
            </a:r>
            <a:r>
              <a:rPr lang="en-US" altLang="en-US" sz="2400" b="1"/>
              <a:t>converts any selected incoming</a:t>
            </a:r>
            <a:r>
              <a:rPr lang="en-US" altLang="en-US" sz="2400"/>
              <a:t> frequency by heterodyne action to a preselected common intermediate frequency, for example, 455 kilohertz or 10.7 megahertz, and provides amplification, selectivity, or filtering.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term </a:t>
            </a:r>
            <a:r>
              <a:rPr lang="en-US" altLang="en-US" sz="2400" i="1"/>
              <a:t>heterodyne</a:t>
            </a:r>
            <a:r>
              <a:rPr lang="en-US" altLang="en-US" sz="2400"/>
              <a:t> is sometimes also applied to one of the new frequencies produced by heterodyne signal mixing.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CA" altLang="en-US" sz="2400"/>
              <a:t>If it were not for heterodyning, you would have to have one receiver for each broadcast station </a:t>
            </a: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4B92D73-3396-4982-B3B8-1346A8A64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Superheterodyne Receiver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310D418-8A7B-4AAD-A9A3-84E96533B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41400"/>
            <a:ext cx="9144000" cy="5435600"/>
          </a:xfrm>
        </p:spPr>
        <p:txBody>
          <a:bodyPr/>
          <a:lstStyle/>
          <a:p>
            <a:pPr marL="174625" indent="12700" eaLnBrk="1" hangingPunct="1">
              <a:lnSpc>
                <a:spcPct val="80000"/>
              </a:lnSpc>
            </a:pPr>
            <a:r>
              <a:rPr lang="en-US" altLang="en-US" sz="1800"/>
              <a:t> Incoming radio frequencies from the antenna are made to mix (or multiply) with an internally generated radio frequency from the variable frequency oscillator (VFO) in a process called mixing.</a:t>
            </a:r>
          </a:p>
          <a:p>
            <a:pPr marL="174625" indent="12700" eaLnBrk="1" hangingPunct="1">
              <a:lnSpc>
                <a:spcPct val="80000"/>
              </a:lnSpc>
            </a:pPr>
            <a:endParaRPr lang="en-US" altLang="en-US" sz="1800"/>
          </a:p>
          <a:p>
            <a:pPr marL="174625" indent="12700" eaLnBrk="1" hangingPunct="1">
              <a:lnSpc>
                <a:spcPct val="80000"/>
              </a:lnSpc>
            </a:pPr>
            <a:r>
              <a:rPr lang="en-US" altLang="en-US" sz="1800"/>
              <a:t> The mixing process can produce a range of output signals: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   	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• the sum of each two mixed frequencies 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• the difference between two of the mixed frequencies 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• the original frequencies, which are filtered out as they are not wanted.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</a:t>
            </a:r>
          </a:p>
          <a:p>
            <a:pPr marL="174625" indent="12700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• harmonics of the above</a:t>
            </a:r>
          </a:p>
          <a:p>
            <a:pPr marL="174625" indent="12700" eaLnBrk="1" hangingPunct="1">
              <a:lnSpc>
                <a:spcPct val="80000"/>
              </a:lnSpc>
            </a:pPr>
            <a:endParaRPr lang="en-US" altLang="en-US" sz="1800"/>
          </a:p>
          <a:p>
            <a:pPr marL="174625" indent="12700" eaLnBrk="1" hangingPunct="1">
              <a:lnSpc>
                <a:spcPct val="80000"/>
              </a:lnSpc>
            </a:pPr>
            <a:r>
              <a:rPr lang="en-US" altLang="en-US" sz="1800"/>
              <a:t> In very simple radios, it is relatively straightforward to separate this from all the other spurious signals using a filter, to amplify it and then further to process it into an audible signal</a:t>
            </a:r>
          </a:p>
          <a:p>
            <a:pPr marL="174625" indent="12700" eaLnBrk="1" hangingPunct="1">
              <a:lnSpc>
                <a:spcPct val="80000"/>
              </a:lnSpc>
            </a:pPr>
            <a:endParaRPr lang="en-US" altLang="en-US" sz="1800"/>
          </a:p>
          <a:p>
            <a:pPr marL="174625" indent="12700" eaLnBrk="1" hangingPunct="1">
              <a:lnSpc>
                <a:spcPct val="80000"/>
              </a:lnSpc>
            </a:pPr>
            <a:r>
              <a:rPr lang="en-US" altLang="en-US" sz="1800"/>
              <a:t> In more complex situations, many enhancements and complications get added to this simple process, but this mixing or heterodyning principle remains at the heart of 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E90000B-4EDC-4D66-9BE6-0FA34C62A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8229600" cy="838201"/>
          </a:xfrm>
        </p:spPr>
        <p:txBody>
          <a:bodyPr/>
          <a:lstStyle/>
          <a:p>
            <a:pPr eaLnBrk="1" hangingPunct="1"/>
            <a:r>
              <a:rPr lang="en-US" altLang="en-US"/>
              <a:t>Amplifier Fundamentals</a:t>
            </a:r>
            <a:endParaRPr lang="en-US" altLang="en-US" b="1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838B23A-4D81-486A-825E-D5D73F628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1263650"/>
            <a:ext cx="8229600" cy="5205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Amplifier</a:t>
            </a:r>
            <a:r>
              <a:rPr lang="en-US" altLang="en-US" sz="2000"/>
              <a:t> is any device that will </a:t>
            </a:r>
            <a:r>
              <a:rPr lang="en-US" altLang="en-US" sz="2000" u="sng"/>
              <a:t>use a small amount of energy to control a larger amount of energy</a:t>
            </a:r>
            <a:r>
              <a:rPr lang="en-US" altLang="en-US" sz="200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relationship of the input to the output of an amplifier is called the </a:t>
            </a:r>
            <a:r>
              <a:rPr lang="en-US" altLang="en-US" sz="2000" u="sng"/>
              <a:t>transfer function</a:t>
            </a:r>
            <a:r>
              <a:rPr lang="en-US" altLang="en-US" sz="2000"/>
              <a:t> of the amplifier.  The magnitude or size of the transfer function is called the </a:t>
            </a:r>
            <a:r>
              <a:rPr lang="en-US" altLang="en-US" sz="2000" b="1"/>
              <a:t>gain</a:t>
            </a:r>
            <a:r>
              <a:rPr lang="en-US" altLang="en-US" sz="20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Gain</a:t>
            </a:r>
            <a:r>
              <a:rPr lang="en-US" altLang="en-US" sz="2000"/>
              <a:t> is a </a:t>
            </a:r>
            <a:r>
              <a:rPr lang="en-US" altLang="en-US" sz="2000" u="sng"/>
              <a:t>measure of the ability of a circuit to increase the power or amplitude of a signal from the input to the output</a:t>
            </a:r>
            <a:r>
              <a:rPr lang="en-US" altLang="en-US" sz="2000"/>
              <a:t>. It is usually defined as the mean ratio of the signal output of a system to the signal input of the same system. It may also be defined as the decimal logarithm of the same ratio.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/>
              <a:t>	(More simply, </a:t>
            </a:r>
            <a:r>
              <a:rPr lang="en-US" altLang="en-US" sz="2000" b="1" i="1"/>
              <a:t>g</a:t>
            </a:r>
            <a:r>
              <a:rPr lang="en-CA" altLang="en-US" sz="2000" b="1" i="1"/>
              <a:t>ain</a:t>
            </a:r>
            <a:r>
              <a:rPr lang="en-CA" altLang="en-US" sz="2000" i="1"/>
              <a:t> is the ability of an amplifier to increase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 sz="2000" i="1"/>
              <a:t>	power or amplitude of a signal.)</a:t>
            </a:r>
            <a:r>
              <a:rPr lang="en-CA" altLang="en-US" sz="2000"/>
              <a:t> </a:t>
            </a:r>
            <a:endParaRPr lang="en-US" altLang="en-US" sz="2000"/>
          </a:p>
        </p:txBody>
      </p:sp>
      <p:pic>
        <p:nvPicPr>
          <p:cNvPr id="11268" name="Picture 7" descr="ft-1000mp-afrf-gain">
            <a:extLst>
              <a:ext uri="{FF2B5EF4-FFF2-40B4-BE49-F238E27FC236}">
                <a16:creationId xmlns:a16="http://schemas.microsoft.com/office/drawing/2014/main" id="{961B997C-F15F-4292-BF19-C6ABB7ED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 t="34000" r="9279" b="20000"/>
          <a:stretch>
            <a:fillRect/>
          </a:stretch>
        </p:blipFill>
        <p:spPr bwMode="auto">
          <a:xfrm>
            <a:off x="7943850" y="5256213"/>
            <a:ext cx="1006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1178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CHAPTER 13</vt:lpstr>
      <vt:lpstr>Frequency Modulation (FM) Receiver</vt:lpstr>
      <vt:lpstr>Frequency Modulation (FM) Receiver</vt:lpstr>
      <vt:lpstr>FREQUENCY MODULATION (FM) RECEIVER</vt:lpstr>
      <vt:lpstr>Superheterodyne Receiver</vt:lpstr>
      <vt:lpstr>Heterodyning</vt:lpstr>
      <vt:lpstr>Superheterodyne Receiver</vt:lpstr>
      <vt:lpstr>Superheterodyne Receiver</vt:lpstr>
      <vt:lpstr>Amplifier Fundamentals</vt:lpstr>
      <vt:lpstr>PowerPoint Presentation</vt:lpstr>
      <vt:lpstr>PowerPoint Presentation</vt:lpstr>
      <vt:lpstr>PowerPoint Presentation</vt:lpstr>
      <vt:lpstr>Amplifier</vt:lpstr>
      <vt:lpstr>Mixer</vt:lpstr>
      <vt:lpstr>Beat Frequencies</vt:lpstr>
      <vt:lpstr>Intermediate Frequency</vt:lpstr>
      <vt:lpstr>Local Oscillator</vt:lpstr>
      <vt:lpstr>Limiter</vt:lpstr>
      <vt:lpstr>Demodulator</vt:lpstr>
      <vt:lpstr>Frequency Discriminator</vt:lpstr>
      <vt:lpstr>Frequency Modulation (FM) Receiver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TRANSMITTERS AND RECEIVERS</dc:title>
  <dc:creator>L550D-00J</dc:creator>
  <cp:lastModifiedBy>Geoff</cp:lastModifiedBy>
  <cp:revision>5</cp:revision>
  <dcterms:created xsi:type="dcterms:W3CDTF">2012-01-24T05:18:35Z</dcterms:created>
  <dcterms:modified xsi:type="dcterms:W3CDTF">2017-11-01T01:15:36Z</dcterms:modified>
</cp:coreProperties>
</file>