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7" r:id="rId2"/>
    <p:sldId id="259" r:id="rId3"/>
    <p:sldId id="260" r:id="rId4"/>
    <p:sldId id="274" r:id="rId5"/>
    <p:sldId id="261" r:id="rId6"/>
    <p:sldId id="262" r:id="rId7"/>
    <p:sldId id="275" r:id="rId8"/>
    <p:sldId id="263" r:id="rId9"/>
    <p:sldId id="276"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65" autoAdjust="0"/>
    <p:restoredTop sz="94660"/>
  </p:normalViewPr>
  <p:slideViewPr>
    <p:cSldViewPr>
      <p:cViewPr varScale="1">
        <p:scale>
          <a:sx n="108" d="100"/>
          <a:sy n="108" d="100"/>
        </p:scale>
        <p:origin x="199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4FE361F6-EBF8-423D-9250-9FC5529464BA}"/>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latin typeface="Arial" charset="0"/>
              </a:defRPr>
            </a:lvl1pPr>
          </a:lstStyle>
          <a:p>
            <a:pPr>
              <a:defRPr/>
            </a:pPr>
            <a:endParaRPr lang="en-US"/>
          </a:p>
        </p:txBody>
      </p:sp>
      <p:sp>
        <p:nvSpPr>
          <p:cNvPr id="22531" name="Rectangle 3">
            <a:extLst>
              <a:ext uri="{FF2B5EF4-FFF2-40B4-BE49-F238E27FC236}">
                <a16:creationId xmlns:a16="http://schemas.microsoft.com/office/drawing/2014/main" id="{558D1964-0EF7-4FC6-81AB-93D74E544AA0}"/>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a:latin typeface="Arial" charset="0"/>
              </a:defRPr>
            </a:lvl1pPr>
          </a:lstStyle>
          <a:p>
            <a:pPr>
              <a:defRPr/>
            </a:pPr>
            <a:endParaRPr lang="en-US"/>
          </a:p>
        </p:txBody>
      </p:sp>
      <p:sp>
        <p:nvSpPr>
          <p:cNvPr id="22532" name="Rectangle 4">
            <a:extLst>
              <a:ext uri="{FF2B5EF4-FFF2-40B4-BE49-F238E27FC236}">
                <a16:creationId xmlns:a16="http://schemas.microsoft.com/office/drawing/2014/main" id="{BA6111CE-6686-4F71-BCF8-B782B37DFCDE}"/>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dirty="0">
                <a:latin typeface="Arial" charset="0"/>
              </a:defRPr>
            </a:lvl1pPr>
          </a:lstStyle>
          <a:p>
            <a:pPr>
              <a:defRPr/>
            </a:pPr>
            <a:endParaRPr lang="en-US"/>
          </a:p>
        </p:txBody>
      </p:sp>
      <p:sp>
        <p:nvSpPr>
          <p:cNvPr id="22533" name="Rectangle 5">
            <a:extLst>
              <a:ext uri="{FF2B5EF4-FFF2-40B4-BE49-F238E27FC236}">
                <a16:creationId xmlns:a16="http://schemas.microsoft.com/office/drawing/2014/main" id="{F7D8C2AA-ACAF-4051-8D8F-761A8922EBF6}"/>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67F6622-0CA5-4054-87F8-17E990EAB874}"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EA2132C-ED06-4B0D-A737-20DECEC39F0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latin typeface="Arial" charset="0"/>
              </a:defRPr>
            </a:lvl1pPr>
          </a:lstStyle>
          <a:p>
            <a:pPr>
              <a:defRPr/>
            </a:pPr>
            <a:endParaRPr lang="en-US"/>
          </a:p>
        </p:txBody>
      </p:sp>
      <p:sp>
        <p:nvSpPr>
          <p:cNvPr id="20483" name="Rectangle 3">
            <a:extLst>
              <a:ext uri="{FF2B5EF4-FFF2-40B4-BE49-F238E27FC236}">
                <a16:creationId xmlns:a16="http://schemas.microsoft.com/office/drawing/2014/main" id="{92B4D9C4-D925-4B3E-B908-6C5CE389C17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a:latin typeface="Arial" charset="0"/>
              </a:defRPr>
            </a:lvl1pPr>
          </a:lstStyle>
          <a:p>
            <a:pPr>
              <a:defRPr/>
            </a:pPr>
            <a:endParaRPr lang="en-US"/>
          </a:p>
        </p:txBody>
      </p:sp>
      <p:sp>
        <p:nvSpPr>
          <p:cNvPr id="2052" name="Rectangle 4">
            <a:extLst>
              <a:ext uri="{FF2B5EF4-FFF2-40B4-BE49-F238E27FC236}">
                <a16:creationId xmlns:a16="http://schemas.microsoft.com/office/drawing/2014/main" id="{A76D702C-13C4-4714-8A8A-54C0CB2BB91E}"/>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a:extLst>
              <a:ext uri="{FF2B5EF4-FFF2-40B4-BE49-F238E27FC236}">
                <a16:creationId xmlns:a16="http://schemas.microsoft.com/office/drawing/2014/main" id="{085D8859-902D-4FF6-B0FB-455EC4F3F892}"/>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a:extLst>
              <a:ext uri="{FF2B5EF4-FFF2-40B4-BE49-F238E27FC236}">
                <a16:creationId xmlns:a16="http://schemas.microsoft.com/office/drawing/2014/main" id="{F37593D3-0581-4350-8AF0-DAA3EC9C8EBC}"/>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dirty="0">
                <a:latin typeface="Arial" charset="0"/>
              </a:defRPr>
            </a:lvl1pPr>
          </a:lstStyle>
          <a:p>
            <a:pPr>
              <a:defRPr/>
            </a:pPr>
            <a:endParaRPr lang="en-US"/>
          </a:p>
        </p:txBody>
      </p:sp>
      <p:sp>
        <p:nvSpPr>
          <p:cNvPr id="20487" name="Rectangle 7">
            <a:extLst>
              <a:ext uri="{FF2B5EF4-FFF2-40B4-BE49-F238E27FC236}">
                <a16:creationId xmlns:a16="http://schemas.microsoft.com/office/drawing/2014/main" id="{8F58137B-BA04-4760-95DF-D5709FC8CEC2}"/>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6A22792-A127-4B68-9DF1-9B0A4E13BC48}"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57614007-4CD6-4017-BC9A-9B4523D0CF7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FF385F0-B7F9-491A-A139-76662702C8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973CBE0-CF5B-44A6-B95E-8D1683883145}"/>
              </a:ext>
            </a:extLst>
          </p:cNvPr>
          <p:cNvSpPr>
            <a:spLocks noGrp="1" noChangeArrowheads="1"/>
          </p:cNvSpPr>
          <p:nvPr>
            <p:ph type="sldNum" sz="quarter" idx="12"/>
          </p:nvPr>
        </p:nvSpPr>
        <p:spPr>
          <a:ln/>
        </p:spPr>
        <p:txBody>
          <a:bodyPr/>
          <a:lstStyle>
            <a:lvl1pPr>
              <a:defRPr/>
            </a:lvl1pPr>
          </a:lstStyle>
          <a:p>
            <a:pPr>
              <a:defRPr/>
            </a:pPr>
            <a:fld id="{C25904DA-72F7-4B5F-A677-D9D0761AC3A5}" type="slidenum">
              <a:rPr lang="en-US" altLang="en-US"/>
              <a:pPr>
                <a:defRPr/>
              </a:pPr>
              <a:t>‹#›</a:t>
            </a:fld>
            <a:endParaRPr lang="en-US" altLang="en-US" dirty="0"/>
          </a:p>
        </p:txBody>
      </p:sp>
    </p:spTree>
    <p:extLst>
      <p:ext uri="{BB962C8B-B14F-4D97-AF65-F5344CB8AC3E}">
        <p14:creationId xmlns:p14="http://schemas.microsoft.com/office/powerpoint/2010/main" val="3532635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FD622A3-9D31-4787-AE40-E96143F770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A829524-69B1-495D-86FA-A1CDAB0B60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F65E0D5-A03B-4A0B-BD83-C894CB07D1CD}"/>
              </a:ext>
            </a:extLst>
          </p:cNvPr>
          <p:cNvSpPr>
            <a:spLocks noGrp="1" noChangeArrowheads="1"/>
          </p:cNvSpPr>
          <p:nvPr>
            <p:ph type="sldNum" sz="quarter" idx="12"/>
          </p:nvPr>
        </p:nvSpPr>
        <p:spPr>
          <a:ln/>
        </p:spPr>
        <p:txBody>
          <a:bodyPr/>
          <a:lstStyle>
            <a:lvl1pPr>
              <a:defRPr/>
            </a:lvl1pPr>
          </a:lstStyle>
          <a:p>
            <a:pPr>
              <a:defRPr/>
            </a:pPr>
            <a:fld id="{BDD78F34-514D-4C45-8FC6-21E382027ED2}" type="slidenum">
              <a:rPr lang="en-US" altLang="en-US"/>
              <a:pPr>
                <a:defRPr/>
              </a:pPr>
              <a:t>‹#›</a:t>
            </a:fld>
            <a:endParaRPr lang="en-US" altLang="en-US" dirty="0"/>
          </a:p>
        </p:txBody>
      </p:sp>
    </p:spTree>
    <p:extLst>
      <p:ext uri="{BB962C8B-B14F-4D97-AF65-F5344CB8AC3E}">
        <p14:creationId xmlns:p14="http://schemas.microsoft.com/office/powerpoint/2010/main" val="4214498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8FCD8D6-BD16-43EE-AEA6-7CBE2D0D7C2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AE830B6-B9DC-49AD-BF9B-4776A3F295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71D16DD-A661-40CA-B8C8-B730F08EB64C}"/>
              </a:ext>
            </a:extLst>
          </p:cNvPr>
          <p:cNvSpPr>
            <a:spLocks noGrp="1" noChangeArrowheads="1"/>
          </p:cNvSpPr>
          <p:nvPr>
            <p:ph type="sldNum" sz="quarter" idx="12"/>
          </p:nvPr>
        </p:nvSpPr>
        <p:spPr>
          <a:ln/>
        </p:spPr>
        <p:txBody>
          <a:bodyPr/>
          <a:lstStyle>
            <a:lvl1pPr>
              <a:defRPr/>
            </a:lvl1pPr>
          </a:lstStyle>
          <a:p>
            <a:pPr>
              <a:defRPr/>
            </a:pPr>
            <a:fld id="{EF78543D-D2AF-4C7E-A925-58B6DCA91CC8}" type="slidenum">
              <a:rPr lang="en-US" altLang="en-US"/>
              <a:pPr>
                <a:defRPr/>
              </a:pPr>
              <a:t>‹#›</a:t>
            </a:fld>
            <a:endParaRPr lang="en-US" altLang="en-US" dirty="0"/>
          </a:p>
        </p:txBody>
      </p:sp>
    </p:spTree>
    <p:extLst>
      <p:ext uri="{BB962C8B-B14F-4D97-AF65-F5344CB8AC3E}">
        <p14:creationId xmlns:p14="http://schemas.microsoft.com/office/powerpoint/2010/main" val="404412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97F995F-D509-4C34-9AD0-D0E97D711D0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34A7A10-7137-4837-9035-096578CFFB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F07F75D-C304-4227-8AD5-81179752E5AF}"/>
              </a:ext>
            </a:extLst>
          </p:cNvPr>
          <p:cNvSpPr>
            <a:spLocks noGrp="1" noChangeArrowheads="1"/>
          </p:cNvSpPr>
          <p:nvPr>
            <p:ph type="sldNum" sz="quarter" idx="12"/>
          </p:nvPr>
        </p:nvSpPr>
        <p:spPr>
          <a:ln/>
        </p:spPr>
        <p:txBody>
          <a:bodyPr/>
          <a:lstStyle>
            <a:lvl1pPr>
              <a:defRPr/>
            </a:lvl1pPr>
          </a:lstStyle>
          <a:p>
            <a:pPr>
              <a:defRPr/>
            </a:pPr>
            <a:fld id="{142EE11E-A53F-4989-87DC-4B2BB1755676}" type="slidenum">
              <a:rPr lang="en-US" altLang="en-US"/>
              <a:pPr>
                <a:defRPr/>
              </a:pPr>
              <a:t>‹#›</a:t>
            </a:fld>
            <a:endParaRPr lang="en-US" altLang="en-US" dirty="0"/>
          </a:p>
        </p:txBody>
      </p:sp>
    </p:spTree>
    <p:extLst>
      <p:ext uri="{BB962C8B-B14F-4D97-AF65-F5344CB8AC3E}">
        <p14:creationId xmlns:p14="http://schemas.microsoft.com/office/powerpoint/2010/main" val="2396338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B52EABE-D67F-4948-9DC6-5CB9157486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3C27F61-FE6B-420B-93FE-C74C537471B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C2D6DA4-8086-4C79-BA86-FA620E12663B}"/>
              </a:ext>
            </a:extLst>
          </p:cNvPr>
          <p:cNvSpPr>
            <a:spLocks noGrp="1" noChangeArrowheads="1"/>
          </p:cNvSpPr>
          <p:nvPr>
            <p:ph type="sldNum" sz="quarter" idx="12"/>
          </p:nvPr>
        </p:nvSpPr>
        <p:spPr>
          <a:ln/>
        </p:spPr>
        <p:txBody>
          <a:bodyPr/>
          <a:lstStyle>
            <a:lvl1pPr>
              <a:defRPr/>
            </a:lvl1pPr>
          </a:lstStyle>
          <a:p>
            <a:pPr>
              <a:defRPr/>
            </a:pPr>
            <a:fld id="{E9237B47-09A8-4DA7-8FDC-EDBC4303352F}" type="slidenum">
              <a:rPr lang="en-US" altLang="en-US"/>
              <a:pPr>
                <a:defRPr/>
              </a:pPr>
              <a:t>‹#›</a:t>
            </a:fld>
            <a:endParaRPr lang="en-US" altLang="en-US" dirty="0"/>
          </a:p>
        </p:txBody>
      </p:sp>
    </p:spTree>
    <p:extLst>
      <p:ext uri="{BB962C8B-B14F-4D97-AF65-F5344CB8AC3E}">
        <p14:creationId xmlns:p14="http://schemas.microsoft.com/office/powerpoint/2010/main" val="3263997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2AC012E-9C51-4F24-8CEE-1C03041DEC3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13FE943-7CF3-4C3E-BD3F-A3B05E46838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1C94CED-583B-430D-81F7-06AE315E2E3E}"/>
              </a:ext>
            </a:extLst>
          </p:cNvPr>
          <p:cNvSpPr>
            <a:spLocks noGrp="1" noChangeArrowheads="1"/>
          </p:cNvSpPr>
          <p:nvPr>
            <p:ph type="sldNum" sz="quarter" idx="12"/>
          </p:nvPr>
        </p:nvSpPr>
        <p:spPr>
          <a:ln/>
        </p:spPr>
        <p:txBody>
          <a:bodyPr/>
          <a:lstStyle>
            <a:lvl1pPr>
              <a:defRPr/>
            </a:lvl1pPr>
          </a:lstStyle>
          <a:p>
            <a:pPr>
              <a:defRPr/>
            </a:pPr>
            <a:fld id="{7D8035D8-1A4A-4082-9AF0-86C5FFE8AEB0}" type="slidenum">
              <a:rPr lang="en-US" altLang="en-US"/>
              <a:pPr>
                <a:defRPr/>
              </a:pPr>
              <a:t>‹#›</a:t>
            </a:fld>
            <a:endParaRPr lang="en-US" altLang="en-US" dirty="0"/>
          </a:p>
        </p:txBody>
      </p:sp>
    </p:spTree>
    <p:extLst>
      <p:ext uri="{BB962C8B-B14F-4D97-AF65-F5344CB8AC3E}">
        <p14:creationId xmlns:p14="http://schemas.microsoft.com/office/powerpoint/2010/main" val="224035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315FB2C-1EBF-4F1A-901F-F1F24A649FB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64A44822-C159-4AF3-91C1-1238961A27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1180510-B603-4868-8C20-AB63A062B44F}"/>
              </a:ext>
            </a:extLst>
          </p:cNvPr>
          <p:cNvSpPr>
            <a:spLocks noGrp="1" noChangeArrowheads="1"/>
          </p:cNvSpPr>
          <p:nvPr>
            <p:ph type="sldNum" sz="quarter" idx="12"/>
          </p:nvPr>
        </p:nvSpPr>
        <p:spPr>
          <a:ln/>
        </p:spPr>
        <p:txBody>
          <a:bodyPr/>
          <a:lstStyle>
            <a:lvl1pPr>
              <a:defRPr/>
            </a:lvl1pPr>
          </a:lstStyle>
          <a:p>
            <a:pPr>
              <a:defRPr/>
            </a:pPr>
            <a:fld id="{2C673D58-3E72-4FDF-8472-CA81B289F491}" type="slidenum">
              <a:rPr lang="en-US" altLang="en-US"/>
              <a:pPr>
                <a:defRPr/>
              </a:pPr>
              <a:t>‹#›</a:t>
            </a:fld>
            <a:endParaRPr lang="en-US" altLang="en-US" dirty="0"/>
          </a:p>
        </p:txBody>
      </p:sp>
    </p:spTree>
    <p:extLst>
      <p:ext uri="{BB962C8B-B14F-4D97-AF65-F5344CB8AC3E}">
        <p14:creationId xmlns:p14="http://schemas.microsoft.com/office/powerpoint/2010/main" val="239620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5D68CB2-62E9-4E82-942B-6B5AAB25F97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514D4A84-3D2A-4826-B57D-A7E116EC7F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84D3D599-21AD-4C04-9B3E-4BA9FD720ADE}"/>
              </a:ext>
            </a:extLst>
          </p:cNvPr>
          <p:cNvSpPr>
            <a:spLocks noGrp="1" noChangeArrowheads="1"/>
          </p:cNvSpPr>
          <p:nvPr>
            <p:ph type="sldNum" sz="quarter" idx="12"/>
          </p:nvPr>
        </p:nvSpPr>
        <p:spPr>
          <a:ln/>
        </p:spPr>
        <p:txBody>
          <a:bodyPr/>
          <a:lstStyle>
            <a:lvl1pPr>
              <a:defRPr/>
            </a:lvl1pPr>
          </a:lstStyle>
          <a:p>
            <a:pPr>
              <a:defRPr/>
            </a:pPr>
            <a:fld id="{2340C444-6D5D-47A8-A437-3AD35F52FBF2}" type="slidenum">
              <a:rPr lang="en-US" altLang="en-US"/>
              <a:pPr>
                <a:defRPr/>
              </a:pPr>
              <a:t>‹#›</a:t>
            </a:fld>
            <a:endParaRPr lang="en-US" altLang="en-US" dirty="0"/>
          </a:p>
        </p:txBody>
      </p:sp>
    </p:spTree>
    <p:extLst>
      <p:ext uri="{BB962C8B-B14F-4D97-AF65-F5344CB8AC3E}">
        <p14:creationId xmlns:p14="http://schemas.microsoft.com/office/powerpoint/2010/main" val="3773351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B2F1841-B0B3-472B-BFC2-29982AC3333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9C8FF8D-1C86-4BEA-81C0-E4BF8A55341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4C901C7-AB17-4C30-870B-7A3D5FA93F30}"/>
              </a:ext>
            </a:extLst>
          </p:cNvPr>
          <p:cNvSpPr>
            <a:spLocks noGrp="1" noChangeArrowheads="1"/>
          </p:cNvSpPr>
          <p:nvPr>
            <p:ph type="sldNum" sz="quarter" idx="12"/>
          </p:nvPr>
        </p:nvSpPr>
        <p:spPr>
          <a:ln/>
        </p:spPr>
        <p:txBody>
          <a:bodyPr/>
          <a:lstStyle>
            <a:lvl1pPr>
              <a:defRPr/>
            </a:lvl1pPr>
          </a:lstStyle>
          <a:p>
            <a:pPr>
              <a:defRPr/>
            </a:pPr>
            <a:fld id="{7AC76E86-3C52-4037-8514-A2A3CA6F41AD}" type="slidenum">
              <a:rPr lang="en-US" altLang="en-US"/>
              <a:pPr>
                <a:defRPr/>
              </a:pPr>
              <a:t>‹#›</a:t>
            </a:fld>
            <a:endParaRPr lang="en-US" altLang="en-US" dirty="0"/>
          </a:p>
        </p:txBody>
      </p:sp>
    </p:spTree>
    <p:extLst>
      <p:ext uri="{BB962C8B-B14F-4D97-AF65-F5344CB8AC3E}">
        <p14:creationId xmlns:p14="http://schemas.microsoft.com/office/powerpoint/2010/main" val="3014171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3C77D9B-E4F5-4787-A513-A70A05ECCA1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B9559C1-4FEF-4ABB-B777-B391264D5A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8444EBB-E193-4D5E-9442-BA0F8AE46810}"/>
              </a:ext>
            </a:extLst>
          </p:cNvPr>
          <p:cNvSpPr>
            <a:spLocks noGrp="1" noChangeArrowheads="1"/>
          </p:cNvSpPr>
          <p:nvPr>
            <p:ph type="sldNum" sz="quarter" idx="12"/>
          </p:nvPr>
        </p:nvSpPr>
        <p:spPr>
          <a:ln/>
        </p:spPr>
        <p:txBody>
          <a:bodyPr/>
          <a:lstStyle>
            <a:lvl1pPr>
              <a:defRPr/>
            </a:lvl1pPr>
          </a:lstStyle>
          <a:p>
            <a:pPr>
              <a:defRPr/>
            </a:pPr>
            <a:fld id="{DFB5033F-3EC2-4307-BDEE-3D064C9D3A1E}" type="slidenum">
              <a:rPr lang="en-US" altLang="en-US"/>
              <a:pPr>
                <a:defRPr/>
              </a:pPr>
              <a:t>‹#›</a:t>
            </a:fld>
            <a:endParaRPr lang="en-US" altLang="en-US" dirty="0"/>
          </a:p>
        </p:txBody>
      </p:sp>
    </p:spTree>
    <p:extLst>
      <p:ext uri="{BB962C8B-B14F-4D97-AF65-F5344CB8AC3E}">
        <p14:creationId xmlns:p14="http://schemas.microsoft.com/office/powerpoint/2010/main" val="587604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888D74E-CC92-4414-93CD-FBB63BF1F94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352AC44-FBB1-4928-AF4C-ECC9D78E83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B86E6EF-DD10-4802-978D-9E92B84D4C2D}"/>
              </a:ext>
            </a:extLst>
          </p:cNvPr>
          <p:cNvSpPr>
            <a:spLocks noGrp="1" noChangeArrowheads="1"/>
          </p:cNvSpPr>
          <p:nvPr>
            <p:ph type="sldNum" sz="quarter" idx="12"/>
          </p:nvPr>
        </p:nvSpPr>
        <p:spPr>
          <a:ln/>
        </p:spPr>
        <p:txBody>
          <a:bodyPr/>
          <a:lstStyle>
            <a:lvl1pPr>
              <a:defRPr/>
            </a:lvl1pPr>
          </a:lstStyle>
          <a:p>
            <a:pPr>
              <a:defRPr/>
            </a:pPr>
            <a:fld id="{29C3C1F3-F23D-4D55-ADDB-59C5B7ABA3EE}" type="slidenum">
              <a:rPr lang="en-US" altLang="en-US"/>
              <a:pPr>
                <a:defRPr/>
              </a:pPr>
              <a:t>‹#›</a:t>
            </a:fld>
            <a:endParaRPr lang="en-US" altLang="en-US" dirty="0"/>
          </a:p>
        </p:txBody>
      </p:sp>
    </p:spTree>
    <p:extLst>
      <p:ext uri="{BB962C8B-B14F-4D97-AF65-F5344CB8AC3E}">
        <p14:creationId xmlns:p14="http://schemas.microsoft.com/office/powerpoint/2010/main" val="755008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5BDE6BC-CC23-4BEA-B2E6-9131D6D51E0B}"/>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915B0B9-0F07-431B-9862-1CDF2BDF849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174440B3-855E-4FBB-9F83-30FE72809966}"/>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dirty="0">
                <a:latin typeface="Arial" charset="0"/>
              </a:defRPr>
            </a:lvl1pPr>
          </a:lstStyle>
          <a:p>
            <a:pPr>
              <a:defRPr/>
            </a:pPr>
            <a:endParaRPr lang="en-US"/>
          </a:p>
        </p:txBody>
      </p:sp>
      <p:sp>
        <p:nvSpPr>
          <p:cNvPr id="1029" name="Rectangle 5">
            <a:extLst>
              <a:ext uri="{FF2B5EF4-FFF2-40B4-BE49-F238E27FC236}">
                <a16:creationId xmlns:a16="http://schemas.microsoft.com/office/drawing/2014/main" id="{540B9B98-99C8-4F41-858E-A3E9D80F76FA}"/>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dirty="0">
                <a:latin typeface="Arial" charset="0"/>
              </a:defRPr>
            </a:lvl1pPr>
          </a:lstStyle>
          <a:p>
            <a:pPr>
              <a:defRPr/>
            </a:pPr>
            <a:endParaRPr lang="en-US"/>
          </a:p>
        </p:txBody>
      </p:sp>
      <p:sp>
        <p:nvSpPr>
          <p:cNvPr id="1030" name="Rectangle 6">
            <a:extLst>
              <a:ext uri="{FF2B5EF4-FFF2-40B4-BE49-F238E27FC236}">
                <a16:creationId xmlns:a16="http://schemas.microsoft.com/office/drawing/2014/main" id="{6B9ABF08-6E8A-476D-8F68-79B69B41F43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573B006-3E2B-4CC3-8749-8DBB5F3947E7}"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en.wikipedia.org/wiki/Anode" TargetMode="External"/><Relationship Id="rId3" Type="http://schemas.openxmlformats.org/officeDocument/2006/relationships/hyperlink" Target="http://en.wikipedia.org/wiki/Vacuum" TargetMode="External"/><Relationship Id="rId7" Type="http://schemas.openxmlformats.org/officeDocument/2006/relationships/hyperlink" Target="http://en.wikipedia.org/wiki/Space_charge" TargetMode="External"/><Relationship Id="rId2" Type="http://schemas.openxmlformats.org/officeDocument/2006/relationships/hyperlink" Target="http://en.wikipedia.org/wiki/Electrode" TargetMode="External"/><Relationship Id="rId1" Type="http://schemas.openxmlformats.org/officeDocument/2006/relationships/slideLayout" Target="../slideLayouts/slideLayout1.xml"/><Relationship Id="rId6" Type="http://schemas.openxmlformats.org/officeDocument/2006/relationships/image" Target="../media/image26.png"/><Relationship Id="rId5" Type="http://schemas.openxmlformats.org/officeDocument/2006/relationships/hyperlink" Target="http://en.wikipedia.org/wiki/Thermionic_emission" TargetMode="External"/><Relationship Id="rId4" Type="http://schemas.openxmlformats.org/officeDocument/2006/relationships/hyperlink" Target="http://en.wikipedia.org/wiki/Electron" TargetMode="External"/><Relationship Id="rId9" Type="http://schemas.openxmlformats.org/officeDocument/2006/relationships/hyperlink" Target="http://en.wikipedia.org/wiki/Hot_cathode"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6">
            <a:extLst>
              <a:ext uri="{FF2B5EF4-FFF2-40B4-BE49-F238E27FC236}">
                <a16:creationId xmlns:a16="http://schemas.microsoft.com/office/drawing/2014/main" id="{8DF36F9E-70B7-4D72-B9C5-13D5CE2E0DE4}"/>
              </a:ext>
            </a:extLst>
          </p:cNvPr>
          <p:cNvSpPr>
            <a:spLocks noGrp="1"/>
          </p:cNvSpPr>
          <p:nvPr>
            <p:ph type="ctrTitle"/>
          </p:nvPr>
        </p:nvSpPr>
        <p:spPr>
          <a:xfrm>
            <a:off x="381000" y="381000"/>
            <a:ext cx="7772400" cy="1828800"/>
          </a:xfrm>
        </p:spPr>
        <p:txBody>
          <a:bodyPr/>
          <a:lstStyle/>
          <a:p>
            <a:pPr eaLnBrk="1" hangingPunct="1"/>
            <a:r>
              <a:rPr lang="en-US" altLang="en-US"/>
              <a:t>CHAPTER 9</a:t>
            </a:r>
          </a:p>
        </p:txBody>
      </p:sp>
      <p:sp>
        <p:nvSpPr>
          <p:cNvPr id="4099" name="Subtitle 7">
            <a:extLst>
              <a:ext uri="{FF2B5EF4-FFF2-40B4-BE49-F238E27FC236}">
                <a16:creationId xmlns:a16="http://schemas.microsoft.com/office/drawing/2014/main" id="{B5D495FA-96F8-4752-BEDA-726BD3B59EDC}"/>
              </a:ext>
            </a:extLst>
          </p:cNvPr>
          <p:cNvSpPr>
            <a:spLocks noGrp="1"/>
          </p:cNvSpPr>
          <p:nvPr>
            <p:ph type="subTitle" idx="1"/>
          </p:nvPr>
        </p:nvSpPr>
        <p:spPr>
          <a:xfrm>
            <a:off x="234950" y="2362200"/>
            <a:ext cx="8458200" cy="1752600"/>
          </a:xfrm>
        </p:spPr>
        <p:txBody>
          <a:bodyPr/>
          <a:lstStyle/>
          <a:p>
            <a:pPr eaLnBrk="1" hangingPunct="1"/>
            <a:r>
              <a:rPr lang="en-US" altLang="en-US"/>
              <a:t>Actives Devices: Diodes, Transistors, Tubes</a:t>
            </a:r>
          </a:p>
        </p:txBody>
      </p:sp>
      <p:sp>
        <p:nvSpPr>
          <p:cNvPr id="4100" name="Slide Number Placeholder 3">
            <a:extLst>
              <a:ext uri="{FF2B5EF4-FFF2-40B4-BE49-F238E27FC236}">
                <a16:creationId xmlns:a16="http://schemas.microsoft.com/office/drawing/2014/main" id="{B47C84E1-9F87-4E7B-9C0F-27A7C5A3F06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CA2E0BC-2216-4428-B1FE-A8ADFF905CA4}" type="slidenum">
              <a:rPr lang="en-US" altLang="en-US" sz="1400" smtClean="0"/>
              <a:pPr>
                <a:spcBef>
                  <a:spcPct val="0"/>
                </a:spcBef>
                <a:buFontTx/>
                <a:buNone/>
              </a:pPr>
              <a:t>1</a:t>
            </a:fld>
            <a:endParaRPr lang="en-US" altLang="en-US" sz="1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a:extLst>
              <a:ext uri="{FF2B5EF4-FFF2-40B4-BE49-F238E27FC236}">
                <a16:creationId xmlns:a16="http://schemas.microsoft.com/office/drawing/2014/main" id="{08C92F50-3486-4553-9756-507CF641CC6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7729571-F175-41B5-AAF7-47487D8F5BFA}" type="slidenum">
              <a:rPr lang="en-US" altLang="en-US" sz="1400" smtClean="0"/>
              <a:pPr>
                <a:spcBef>
                  <a:spcPct val="0"/>
                </a:spcBef>
                <a:buFontTx/>
                <a:buNone/>
              </a:pPr>
              <a:t>10</a:t>
            </a:fld>
            <a:endParaRPr lang="en-US" altLang="en-US" sz="1400"/>
          </a:p>
        </p:txBody>
      </p:sp>
      <p:sp>
        <p:nvSpPr>
          <p:cNvPr id="13315" name="Rectangle 2">
            <a:extLst>
              <a:ext uri="{FF2B5EF4-FFF2-40B4-BE49-F238E27FC236}">
                <a16:creationId xmlns:a16="http://schemas.microsoft.com/office/drawing/2014/main" id="{A6514CA3-C722-4E8E-A011-2E2CD21F1A4C}"/>
              </a:ext>
            </a:extLst>
          </p:cNvPr>
          <p:cNvSpPr>
            <a:spLocks noGrp="1" noChangeArrowheads="1"/>
          </p:cNvSpPr>
          <p:nvPr>
            <p:ph type="ctrTitle"/>
          </p:nvPr>
        </p:nvSpPr>
        <p:spPr>
          <a:xfrm>
            <a:off x="228600" y="304800"/>
            <a:ext cx="8686800" cy="1219200"/>
          </a:xfrm>
        </p:spPr>
        <p:txBody>
          <a:bodyPr/>
          <a:lstStyle/>
          <a:p>
            <a:pPr eaLnBrk="1" hangingPunct="1"/>
            <a:r>
              <a:rPr lang="en-US" altLang="en-US"/>
              <a:t>Bipolar Transistor Fundamentals</a:t>
            </a:r>
            <a:endParaRPr lang="en-US" altLang="en-US" sz="1800"/>
          </a:p>
        </p:txBody>
      </p:sp>
      <p:sp>
        <p:nvSpPr>
          <p:cNvPr id="13316" name="Text Box 3">
            <a:extLst>
              <a:ext uri="{FF2B5EF4-FFF2-40B4-BE49-F238E27FC236}">
                <a16:creationId xmlns:a16="http://schemas.microsoft.com/office/drawing/2014/main" id="{BF2B8B9E-FF45-4817-A275-3A19F5CCB361}"/>
              </a:ext>
            </a:extLst>
          </p:cNvPr>
          <p:cNvSpPr txBox="1">
            <a:spLocks noChangeArrowheads="1"/>
          </p:cNvSpPr>
          <p:nvPr/>
        </p:nvSpPr>
        <p:spPr bwMode="auto">
          <a:xfrm>
            <a:off x="304800" y="2743200"/>
            <a:ext cx="4953000"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 </a:t>
            </a:r>
            <a:r>
              <a:rPr lang="en-US" altLang="en-US" sz="1800" i="1"/>
              <a:t>Bipolar Transistor</a:t>
            </a:r>
            <a:r>
              <a:rPr lang="en-US" altLang="en-US" sz="1800"/>
              <a:t> essentially consists of a pair of </a:t>
            </a:r>
            <a:r>
              <a:rPr lang="en-US" altLang="en-US" sz="1800" i="1"/>
              <a:t>PN Junction Diodes</a:t>
            </a:r>
            <a:r>
              <a:rPr lang="en-US" altLang="en-US" sz="1800"/>
              <a:t> that are joined back-to-back. </a:t>
            </a:r>
          </a:p>
          <a:p>
            <a:pPr eaLnBrk="1" hangingPunct="1">
              <a:spcBef>
                <a:spcPct val="50000"/>
              </a:spcBef>
              <a:buFontTx/>
              <a:buNone/>
            </a:pPr>
            <a:r>
              <a:rPr lang="en-US" altLang="en-US" sz="1800"/>
              <a:t>This forms a sort of a sandwich where one kind of semiconductor is placed in between two others. </a:t>
            </a:r>
          </a:p>
          <a:p>
            <a:pPr eaLnBrk="1" hangingPunct="1">
              <a:spcBef>
                <a:spcPct val="50000"/>
              </a:spcBef>
              <a:buFontTx/>
              <a:buNone/>
            </a:pPr>
            <a:r>
              <a:rPr lang="en-US" altLang="en-US" sz="1800"/>
              <a:t>There are therefore </a:t>
            </a:r>
            <a:r>
              <a:rPr lang="en-US" altLang="en-US" sz="1800" u="sng"/>
              <a:t>two</a:t>
            </a:r>
            <a:r>
              <a:rPr lang="en-US" altLang="en-US" sz="1800"/>
              <a:t> kinds of Bipolar sandwich, the </a:t>
            </a:r>
            <a:r>
              <a:rPr lang="en-US" altLang="en-US" sz="1800" b="1" i="1"/>
              <a:t>NPN</a:t>
            </a:r>
            <a:r>
              <a:rPr lang="en-US" altLang="en-US" sz="1800"/>
              <a:t> and </a:t>
            </a:r>
            <a:r>
              <a:rPr lang="en-US" altLang="en-US" sz="1800" b="1" i="1"/>
              <a:t>PNP</a:t>
            </a:r>
            <a:r>
              <a:rPr lang="en-US" altLang="en-US" sz="1800"/>
              <a:t> varieties. The three layers of the sandwich are conventionally called the </a:t>
            </a:r>
            <a:r>
              <a:rPr lang="en-US" altLang="en-US" sz="1800" b="1" i="1"/>
              <a:t>Collector</a:t>
            </a:r>
            <a:r>
              <a:rPr lang="en-US" altLang="en-US" sz="1800"/>
              <a:t>, </a:t>
            </a:r>
            <a:r>
              <a:rPr lang="en-US" altLang="en-US" sz="1800" b="1" i="1"/>
              <a:t>Base</a:t>
            </a:r>
            <a:r>
              <a:rPr lang="en-US" altLang="en-US" sz="1800"/>
              <a:t>, and </a:t>
            </a:r>
            <a:r>
              <a:rPr lang="en-US" altLang="en-US" sz="1800" b="1" i="1"/>
              <a:t>Emitter</a:t>
            </a:r>
            <a:r>
              <a:rPr lang="en-US" altLang="en-US" sz="1800"/>
              <a:t>. </a:t>
            </a:r>
          </a:p>
        </p:txBody>
      </p:sp>
      <p:sp>
        <p:nvSpPr>
          <p:cNvPr id="13317" name="Text Box 5">
            <a:extLst>
              <a:ext uri="{FF2B5EF4-FFF2-40B4-BE49-F238E27FC236}">
                <a16:creationId xmlns:a16="http://schemas.microsoft.com/office/drawing/2014/main" id="{DFE940C5-8A0A-4AEE-8F68-379406B4BEAC}"/>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pic>
        <p:nvPicPr>
          <p:cNvPr id="13318" name="Picture 7" descr="bipolar">
            <a:extLst>
              <a:ext uri="{FF2B5EF4-FFF2-40B4-BE49-F238E27FC236}">
                <a16:creationId xmlns:a16="http://schemas.microsoft.com/office/drawing/2014/main" id="{6DD9A2CB-F7EA-4896-804A-D2BF496C35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2895600"/>
            <a:ext cx="3590925" cy="301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Text Box 9">
            <a:extLst>
              <a:ext uri="{FF2B5EF4-FFF2-40B4-BE49-F238E27FC236}">
                <a16:creationId xmlns:a16="http://schemas.microsoft.com/office/drawing/2014/main" id="{CD9FEE61-1B8D-40D2-86D7-D98C830EBB0C}"/>
              </a:ext>
            </a:extLst>
          </p:cNvPr>
          <p:cNvSpPr txBox="1">
            <a:spLocks noChangeArrowheads="1"/>
          </p:cNvSpPr>
          <p:nvPr/>
        </p:nvSpPr>
        <p:spPr bwMode="auto">
          <a:xfrm>
            <a:off x="228600" y="1676400"/>
            <a:ext cx="853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The basic semiconductor amplifying device is the </a:t>
            </a:r>
            <a:r>
              <a:rPr lang="en-US" altLang="en-US" sz="1800" b="1"/>
              <a:t>transistor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CA9E61F4-8446-4FBA-BE46-97C0E6700A7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4A84C1A-A79D-4A6E-88D9-90591D9BEFDC}" type="slidenum">
              <a:rPr lang="en-US" altLang="en-US" sz="1400" smtClean="0"/>
              <a:pPr>
                <a:spcBef>
                  <a:spcPct val="0"/>
                </a:spcBef>
                <a:buFontTx/>
                <a:buNone/>
              </a:pPr>
              <a:t>11</a:t>
            </a:fld>
            <a:endParaRPr lang="en-US" altLang="en-US" sz="1400"/>
          </a:p>
        </p:txBody>
      </p:sp>
      <p:sp>
        <p:nvSpPr>
          <p:cNvPr id="14339" name="Rectangle 2">
            <a:extLst>
              <a:ext uri="{FF2B5EF4-FFF2-40B4-BE49-F238E27FC236}">
                <a16:creationId xmlns:a16="http://schemas.microsoft.com/office/drawing/2014/main" id="{DE534383-F2C9-49E2-AA85-C00553142970}"/>
              </a:ext>
            </a:extLst>
          </p:cNvPr>
          <p:cNvSpPr>
            <a:spLocks noGrp="1" noChangeArrowheads="1"/>
          </p:cNvSpPr>
          <p:nvPr>
            <p:ph type="ctrTitle"/>
          </p:nvPr>
        </p:nvSpPr>
        <p:spPr>
          <a:xfrm>
            <a:off x="304800" y="304800"/>
            <a:ext cx="8534400" cy="1219200"/>
          </a:xfrm>
        </p:spPr>
        <p:txBody>
          <a:bodyPr/>
          <a:lstStyle/>
          <a:p>
            <a:pPr eaLnBrk="1" hangingPunct="1"/>
            <a:r>
              <a:rPr lang="en-US" altLang="en-US"/>
              <a:t>Bipolar Transistor Fundamentals</a:t>
            </a:r>
            <a:endParaRPr lang="en-US" altLang="en-US" sz="1800"/>
          </a:p>
        </p:txBody>
      </p:sp>
      <p:sp>
        <p:nvSpPr>
          <p:cNvPr id="14340" name="Text Box 4">
            <a:extLst>
              <a:ext uri="{FF2B5EF4-FFF2-40B4-BE49-F238E27FC236}">
                <a16:creationId xmlns:a16="http://schemas.microsoft.com/office/drawing/2014/main" id="{58CE2C1C-8E0A-4EFB-8883-E7514B1E518E}"/>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4341" name="Text Box 6">
            <a:extLst>
              <a:ext uri="{FF2B5EF4-FFF2-40B4-BE49-F238E27FC236}">
                <a16:creationId xmlns:a16="http://schemas.microsoft.com/office/drawing/2014/main" id="{A63E1256-072A-4240-926B-B8D1A8330795}"/>
              </a:ext>
            </a:extLst>
          </p:cNvPr>
          <p:cNvSpPr txBox="1">
            <a:spLocks noChangeArrowheads="1"/>
          </p:cNvSpPr>
          <p:nvPr/>
        </p:nvSpPr>
        <p:spPr bwMode="auto">
          <a:xfrm>
            <a:off x="228600" y="1676400"/>
            <a:ext cx="8534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In a bipolar transistor the </a:t>
            </a:r>
            <a:r>
              <a:rPr lang="en-US" altLang="en-US" sz="1800" b="1"/>
              <a:t>base</a:t>
            </a:r>
            <a:r>
              <a:rPr lang="en-US" altLang="en-US" sz="1800"/>
              <a:t> compares closest to the </a:t>
            </a:r>
            <a:r>
              <a:rPr lang="en-US" altLang="en-US" sz="1800" b="1"/>
              <a:t>control grid</a:t>
            </a:r>
            <a:r>
              <a:rPr lang="en-US" altLang="en-US" sz="1800"/>
              <a:t> of a triode vacuum tube</a:t>
            </a:r>
          </a:p>
          <a:p>
            <a:pPr eaLnBrk="1" hangingPunct="1">
              <a:spcBef>
                <a:spcPct val="0"/>
              </a:spcBef>
              <a:buFontTx/>
              <a:buNone/>
            </a:pPr>
            <a:endParaRPr lang="en-US" altLang="en-US" sz="1800"/>
          </a:p>
          <a:p>
            <a:pPr eaLnBrk="1" hangingPunct="1">
              <a:spcBef>
                <a:spcPct val="0"/>
              </a:spcBef>
              <a:buFontTx/>
              <a:buNone/>
            </a:pPr>
            <a:r>
              <a:rPr lang="en-US" altLang="en-US" sz="1800"/>
              <a:t>In a bipolar transistor the </a:t>
            </a:r>
            <a:r>
              <a:rPr lang="en-US" altLang="en-US" sz="1800" b="1"/>
              <a:t>collector</a:t>
            </a:r>
            <a:r>
              <a:rPr lang="en-US" altLang="en-US" sz="1800"/>
              <a:t> compares closest to the </a:t>
            </a:r>
            <a:r>
              <a:rPr lang="en-US" altLang="en-US" sz="1800" b="1"/>
              <a:t>plate</a:t>
            </a:r>
            <a:r>
              <a:rPr lang="en-US" altLang="en-US" sz="1800"/>
              <a:t> of a triode vacuum tube</a:t>
            </a:r>
          </a:p>
          <a:p>
            <a:pPr eaLnBrk="1" hangingPunct="1">
              <a:spcBef>
                <a:spcPct val="0"/>
              </a:spcBef>
              <a:buFontTx/>
              <a:buNone/>
            </a:pPr>
            <a:endParaRPr lang="en-US" altLang="en-US" sz="1800"/>
          </a:p>
          <a:p>
            <a:pPr eaLnBrk="1" hangingPunct="1">
              <a:spcBef>
                <a:spcPct val="0"/>
              </a:spcBef>
              <a:buFontTx/>
              <a:buNone/>
            </a:pPr>
            <a:r>
              <a:rPr lang="en-US" altLang="en-US" sz="1800"/>
              <a:t>In a bipolar transistor the </a:t>
            </a:r>
            <a:r>
              <a:rPr lang="en-US" altLang="en-US" sz="1800" b="1"/>
              <a:t>emitter</a:t>
            </a:r>
            <a:r>
              <a:rPr lang="en-US" altLang="en-US" sz="1800"/>
              <a:t> compares closest to the </a:t>
            </a:r>
            <a:r>
              <a:rPr lang="en-US" altLang="en-US" sz="1800" b="1"/>
              <a:t>cathode</a:t>
            </a:r>
            <a:r>
              <a:rPr lang="en-US" altLang="en-US" sz="1800"/>
              <a:t> of a triode vacuum tube</a:t>
            </a:r>
          </a:p>
        </p:txBody>
      </p:sp>
      <p:pic>
        <p:nvPicPr>
          <p:cNvPr id="14342" name="Picture 7" descr="npn">
            <a:extLst>
              <a:ext uri="{FF2B5EF4-FFF2-40B4-BE49-F238E27FC236}">
                <a16:creationId xmlns:a16="http://schemas.microsoft.com/office/drawing/2014/main" id="{A1FF97E3-2B12-4B2D-8E4D-CB31F34A72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724400"/>
            <a:ext cx="39624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8" descr="triode">
            <a:extLst>
              <a:ext uri="{FF2B5EF4-FFF2-40B4-BE49-F238E27FC236}">
                <a16:creationId xmlns:a16="http://schemas.microsoft.com/office/drawing/2014/main" id="{C475A247-413F-4AC0-917C-837D1BBD7C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4648200"/>
            <a:ext cx="18288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9DBD0E67-A024-41FE-BAAF-751B38B12E7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C8D8D3-6F8A-45CD-86D6-C61A73BAA9D4}" type="slidenum">
              <a:rPr lang="en-US" altLang="en-US" sz="1400" smtClean="0"/>
              <a:pPr>
                <a:spcBef>
                  <a:spcPct val="0"/>
                </a:spcBef>
                <a:buFontTx/>
                <a:buNone/>
              </a:pPr>
              <a:t>12</a:t>
            </a:fld>
            <a:endParaRPr lang="en-US" altLang="en-US" sz="1400"/>
          </a:p>
        </p:txBody>
      </p:sp>
      <p:sp>
        <p:nvSpPr>
          <p:cNvPr id="15363" name="Rectangle 2">
            <a:extLst>
              <a:ext uri="{FF2B5EF4-FFF2-40B4-BE49-F238E27FC236}">
                <a16:creationId xmlns:a16="http://schemas.microsoft.com/office/drawing/2014/main" id="{9A31DC65-A0C2-4E05-BD5A-D1B2EAA5AF18}"/>
              </a:ext>
            </a:extLst>
          </p:cNvPr>
          <p:cNvSpPr>
            <a:spLocks noGrp="1" noChangeArrowheads="1"/>
          </p:cNvSpPr>
          <p:nvPr>
            <p:ph type="ctrTitle"/>
          </p:nvPr>
        </p:nvSpPr>
        <p:spPr>
          <a:xfrm>
            <a:off x="228600" y="304800"/>
            <a:ext cx="8610600" cy="1219200"/>
          </a:xfrm>
        </p:spPr>
        <p:txBody>
          <a:bodyPr/>
          <a:lstStyle/>
          <a:p>
            <a:pPr eaLnBrk="1" hangingPunct="1"/>
            <a:r>
              <a:rPr lang="en-US" altLang="en-US"/>
              <a:t>Bipolar Transistor Fundamentals</a:t>
            </a:r>
            <a:endParaRPr lang="en-US" altLang="en-US" sz="1800"/>
          </a:p>
        </p:txBody>
      </p:sp>
      <p:sp>
        <p:nvSpPr>
          <p:cNvPr id="15364" name="Text Box 3">
            <a:extLst>
              <a:ext uri="{FF2B5EF4-FFF2-40B4-BE49-F238E27FC236}">
                <a16:creationId xmlns:a16="http://schemas.microsoft.com/office/drawing/2014/main" id="{5CD37265-2331-4768-AF2A-FB81B2C9FB64}"/>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5365" name="Text Box 4">
            <a:extLst>
              <a:ext uri="{FF2B5EF4-FFF2-40B4-BE49-F238E27FC236}">
                <a16:creationId xmlns:a16="http://schemas.microsoft.com/office/drawing/2014/main" id="{F824F91B-6CCF-48D4-A327-052189035188}"/>
              </a:ext>
            </a:extLst>
          </p:cNvPr>
          <p:cNvSpPr txBox="1">
            <a:spLocks noChangeArrowheads="1"/>
          </p:cNvSpPr>
          <p:nvPr/>
        </p:nvSpPr>
        <p:spPr bwMode="auto">
          <a:xfrm>
            <a:off x="228600" y="1676400"/>
            <a:ext cx="8534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A </a:t>
            </a:r>
            <a:r>
              <a:rPr lang="en-US" altLang="en-US" sz="1800" b="1"/>
              <a:t>PNP transistor</a:t>
            </a:r>
            <a:r>
              <a:rPr lang="en-US" altLang="en-US" sz="1800"/>
              <a:t> can amplify a small signal using low voltages. If a low level signal is placed at the input to a transistor, a higher level of signal is produced at the output lead. This effect is known as </a:t>
            </a:r>
            <a:r>
              <a:rPr lang="en-US" altLang="en-US" sz="1800" b="1"/>
              <a:t>amplification</a:t>
            </a:r>
          </a:p>
        </p:txBody>
      </p:sp>
      <p:pic>
        <p:nvPicPr>
          <p:cNvPr id="15366" name="Picture 7" descr="transistor_amp">
            <a:extLst>
              <a:ext uri="{FF2B5EF4-FFF2-40B4-BE49-F238E27FC236}">
                <a16:creationId xmlns:a16="http://schemas.microsoft.com/office/drawing/2014/main" id="{52CE35B5-9744-4206-82BA-C9CCCA2E04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743200"/>
            <a:ext cx="8801100" cy="347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A13DF462-50CE-4B07-9B33-7CF23A97D3C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2A9C6C5-CDCC-4B47-9A1F-1EF498C384D6}" type="slidenum">
              <a:rPr lang="en-US" altLang="en-US" sz="1400" smtClean="0"/>
              <a:pPr>
                <a:spcBef>
                  <a:spcPct val="0"/>
                </a:spcBef>
                <a:buFontTx/>
                <a:buNone/>
              </a:pPr>
              <a:t>13</a:t>
            </a:fld>
            <a:endParaRPr lang="en-US" altLang="en-US" sz="1400"/>
          </a:p>
        </p:txBody>
      </p:sp>
      <p:sp>
        <p:nvSpPr>
          <p:cNvPr id="16387" name="Rectangle 2">
            <a:extLst>
              <a:ext uri="{FF2B5EF4-FFF2-40B4-BE49-F238E27FC236}">
                <a16:creationId xmlns:a16="http://schemas.microsoft.com/office/drawing/2014/main" id="{8777E4E3-1C98-4EC6-AFE5-0C52DB9EBEBC}"/>
              </a:ext>
            </a:extLst>
          </p:cNvPr>
          <p:cNvSpPr>
            <a:spLocks noGrp="1" noChangeArrowheads="1"/>
          </p:cNvSpPr>
          <p:nvPr>
            <p:ph type="ctrTitle"/>
          </p:nvPr>
        </p:nvSpPr>
        <p:spPr>
          <a:xfrm>
            <a:off x="152400" y="304800"/>
            <a:ext cx="8839200" cy="1219200"/>
          </a:xfrm>
        </p:spPr>
        <p:txBody>
          <a:bodyPr/>
          <a:lstStyle/>
          <a:p>
            <a:pPr eaLnBrk="1" hangingPunct="1"/>
            <a:r>
              <a:rPr lang="en-US" altLang="en-US"/>
              <a:t>Field Effect Transistor (FET) Fundamentals</a:t>
            </a:r>
            <a:endParaRPr lang="en-US" altLang="en-US" sz="1800"/>
          </a:p>
        </p:txBody>
      </p:sp>
      <p:sp>
        <p:nvSpPr>
          <p:cNvPr id="16388" name="Text Box 3">
            <a:extLst>
              <a:ext uri="{FF2B5EF4-FFF2-40B4-BE49-F238E27FC236}">
                <a16:creationId xmlns:a16="http://schemas.microsoft.com/office/drawing/2014/main" id="{BA48F7EB-C385-479C-81EC-6318762C04D0}"/>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6389" name="Text Box 4">
            <a:extLst>
              <a:ext uri="{FF2B5EF4-FFF2-40B4-BE49-F238E27FC236}">
                <a16:creationId xmlns:a16="http://schemas.microsoft.com/office/drawing/2014/main" id="{0870DC0A-1EAB-43FF-8442-3142F61FC1E8}"/>
              </a:ext>
            </a:extLst>
          </p:cNvPr>
          <p:cNvSpPr txBox="1">
            <a:spLocks noChangeArrowheads="1"/>
          </p:cNvSpPr>
          <p:nvPr/>
        </p:nvSpPr>
        <p:spPr bwMode="auto">
          <a:xfrm>
            <a:off x="228600" y="1676400"/>
            <a:ext cx="62484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A field effect transistor has only two layers of semiconductor material, one on top of the other.  Electricity flows through one of the layers, called the channel.  A voltage connected to the other layer, called the gate, interferes with the current flowing in the channel.  Thus, the voltage connected to the gate controls the strength of the current in the channel. </a:t>
            </a:r>
          </a:p>
          <a:p>
            <a:pPr eaLnBrk="1" hangingPunct="1">
              <a:spcBef>
                <a:spcPct val="0"/>
              </a:spcBef>
              <a:buFontTx/>
              <a:buNone/>
            </a:pPr>
            <a:endParaRPr lang="en-US" altLang="en-US" sz="1800"/>
          </a:p>
          <a:p>
            <a:pPr eaLnBrk="1" hangingPunct="1">
              <a:spcBef>
                <a:spcPct val="0"/>
              </a:spcBef>
              <a:buFontTx/>
              <a:buNone/>
            </a:pPr>
            <a:r>
              <a:rPr lang="en-US" altLang="en-US" sz="1800"/>
              <a:t>There are two basic varieties of field effect transistors - the junction field effect transistor (JFET) and the metal oxide semiconductor field effect transistor (MOSFET). </a:t>
            </a:r>
          </a:p>
        </p:txBody>
      </p:sp>
      <p:pic>
        <p:nvPicPr>
          <p:cNvPr id="16390" name="Picture 6" descr="nfet">
            <a:extLst>
              <a:ext uri="{FF2B5EF4-FFF2-40B4-BE49-F238E27FC236}">
                <a16:creationId xmlns:a16="http://schemas.microsoft.com/office/drawing/2014/main" id="{7D24A916-6797-4948-A93B-59AE0EA96A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1981200"/>
            <a:ext cx="220980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Text Box 7">
            <a:extLst>
              <a:ext uri="{FF2B5EF4-FFF2-40B4-BE49-F238E27FC236}">
                <a16:creationId xmlns:a16="http://schemas.microsoft.com/office/drawing/2014/main" id="{B8F02786-E4DC-434B-843D-98A71157828A}"/>
              </a:ext>
            </a:extLst>
          </p:cNvPr>
          <p:cNvSpPr txBox="1">
            <a:spLocks noChangeArrowheads="1"/>
          </p:cNvSpPr>
          <p:nvPr/>
        </p:nvSpPr>
        <p:spPr bwMode="auto">
          <a:xfrm>
            <a:off x="228600" y="4724400"/>
            <a:ext cx="8550275"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In a field effect transistor, the </a:t>
            </a:r>
            <a:r>
              <a:rPr lang="en-US" altLang="en-US" sz="1800" b="1"/>
              <a:t>gate</a:t>
            </a:r>
            <a:r>
              <a:rPr lang="en-US" altLang="en-US" sz="1800"/>
              <a:t> controls the conductance of the channel, the </a:t>
            </a:r>
            <a:r>
              <a:rPr lang="en-US" altLang="en-US" sz="1800" b="1"/>
              <a:t>source</a:t>
            </a:r>
            <a:r>
              <a:rPr lang="en-US" altLang="en-US" sz="1800"/>
              <a:t> is where the charge carriers enter the channel and the </a:t>
            </a:r>
            <a:r>
              <a:rPr lang="en-US" altLang="en-US" sz="1800" b="1"/>
              <a:t>drain</a:t>
            </a:r>
            <a:r>
              <a:rPr lang="en-US" altLang="en-US" sz="1800"/>
              <a:t> is where the charge carriers leave the channel.</a:t>
            </a:r>
          </a:p>
          <a:p>
            <a:pPr eaLnBrk="1" hangingPunct="1">
              <a:spcBef>
                <a:spcPct val="0"/>
              </a:spcBef>
              <a:buFontTx/>
              <a:buNone/>
            </a:pPr>
            <a:endParaRPr lang="en-US" altLang="en-US" sz="1800"/>
          </a:p>
          <a:p>
            <a:pPr eaLnBrk="1" hangingPunct="1">
              <a:spcBef>
                <a:spcPct val="0"/>
              </a:spcBef>
              <a:buFontTx/>
              <a:buNone/>
            </a:pPr>
            <a:r>
              <a:rPr lang="en-US" altLang="en-US" sz="1800"/>
              <a:t>The control element in a field effect transistor is the </a:t>
            </a:r>
            <a:r>
              <a:rPr lang="en-US" altLang="en-US" sz="1800" b="1"/>
              <a:t>gate</a:t>
            </a:r>
            <a:r>
              <a:rPr lang="en-US" altLang="en-US" sz="180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AA89A11C-896D-4826-8467-9F3CB951EA4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0DDFA74-4157-418D-A056-6F701D67B4F9}" type="slidenum">
              <a:rPr lang="en-US" altLang="en-US" sz="1400" smtClean="0"/>
              <a:pPr>
                <a:spcBef>
                  <a:spcPct val="0"/>
                </a:spcBef>
                <a:buFontTx/>
                <a:buNone/>
              </a:pPr>
              <a:t>14</a:t>
            </a:fld>
            <a:endParaRPr lang="en-US" altLang="en-US" sz="1400"/>
          </a:p>
        </p:txBody>
      </p:sp>
      <p:sp>
        <p:nvSpPr>
          <p:cNvPr id="17411" name="Rectangle 2">
            <a:extLst>
              <a:ext uri="{FF2B5EF4-FFF2-40B4-BE49-F238E27FC236}">
                <a16:creationId xmlns:a16="http://schemas.microsoft.com/office/drawing/2014/main" id="{C9564414-E871-4DFD-A6FA-29CAD7B94D90}"/>
              </a:ext>
            </a:extLst>
          </p:cNvPr>
          <p:cNvSpPr>
            <a:spLocks noGrp="1" noChangeArrowheads="1"/>
          </p:cNvSpPr>
          <p:nvPr>
            <p:ph type="ctrTitle"/>
          </p:nvPr>
        </p:nvSpPr>
        <p:spPr>
          <a:xfrm>
            <a:off x="228600" y="304800"/>
            <a:ext cx="8686800" cy="1219200"/>
          </a:xfrm>
        </p:spPr>
        <p:txBody>
          <a:bodyPr/>
          <a:lstStyle/>
          <a:p>
            <a:pPr eaLnBrk="1" hangingPunct="1"/>
            <a:r>
              <a:rPr lang="en-US" altLang="en-US"/>
              <a:t>Triode Vacuum Tube Fundamentals</a:t>
            </a:r>
            <a:endParaRPr lang="en-US" altLang="en-US" sz="1800"/>
          </a:p>
        </p:txBody>
      </p:sp>
      <p:sp>
        <p:nvSpPr>
          <p:cNvPr id="17412" name="Text Box 3">
            <a:extLst>
              <a:ext uri="{FF2B5EF4-FFF2-40B4-BE49-F238E27FC236}">
                <a16:creationId xmlns:a16="http://schemas.microsoft.com/office/drawing/2014/main" id="{17EF757D-2D9A-4339-98AE-62AB19D9DE38}"/>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7413" name="Text Box 4">
            <a:extLst>
              <a:ext uri="{FF2B5EF4-FFF2-40B4-BE49-F238E27FC236}">
                <a16:creationId xmlns:a16="http://schemas.microsoft.com/office/drawing/2014/main" id="{07AD88D4-C495-45F7-80EE-E32944934DEF}"/>
              </a:ext>
            </a:extLst>
          </p:cNvPr>
          <p:cNvSpPr txBox="1">
            <a:spLocks noChangeArrowheads="1"/>
          </p:cNvSpPr>
          <p:nvPr/>
        </p:nvSpPr>
        <p:spPr bwMode="auto">
          <a:xfrm>
            <a:off x="228600" y="1676400"/>
            <a:ext cx="53340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A vacuum tube consists of arrangements of </a:t>
            </a:r>
            <a:r>
              <a:rPr lang="en-US" altLang="en-US" sz="1800">
                <a:hlinkClick r:id="rId2" tooltip="Electrode"/>
              </a:rPr>
              <a:t>electrodes</a:t>
            </a:r>
            <a:r>
              <a:rPr lang="en-US" altLang="en-US" sz="1800"/>
              <a:t> in a </a:t>
            </a:r>
            <a:r>
              <a:rPr lang="en-US" altLang="en-US" sz="1800" b="1">
                <a:hlinkClick r:id="rId3" tooltip="Vacuum"/>
              </a:rPr>
              <a:t>vacuum</a:t>
            </a:r>
            <a:r>
              <a:rPr lang="en-US" altLang="en-US" sz="1800"/>
              <a:t> within an insulating, temperature-resistant envelope. </a:t>
            </a:r>
          </a:p>
          <a:p>
            <a:pPr eaLnBrk="1" hangingPunct="1">
              <a:spcBef>
                <a:spcPct val="0"/>
              </a:spcBef>
              <a:buFontTx/>
              <a:buNone/>
            </a:pPr>
            <a:endParaRPr lang="en-US" altLang="en-US" sz="1800"/>
          </a:p>
          <a:p>
            <a:pPr eaLnBrk="1" hangingPunct="1">
              <a:spcBef>
                <a:spcPct val="0"/>
              </a:spcBef>
              <a:buFontTx/>
              <a:buNone/>
            </a:pPr>
            <a:r>
              <a:rPr lang="en-US" altLang="en-US" sz="1800"/>
              <a:t>The electrodes are attached to leads which pass through the envelope via an air tight seal. </a:t>
            </a:r>
          </a:p>
          <a:p>
            <a:pPr eaLnBrk="1" hangingPunct="1">
              <a:spcBef>
                <a:spcPct val="0"/>
              </a:spcBef>
              <a:buFontTx/>
              <a:buNone/>
            </a:pPr>
            <a:endParaRPr lang="en-US" altLang="en-US" sz="1800"/>
          </a:p>
          <a:p>
            <a:pPr eaLnBrk="1" hangingPunct="1">
              <a:spcBef>
                <a:spcPct val="0"/>
              </a:spcBef>
              <a:buFontTx/>
              <a:buNone/>
            </a:pPr>
            <a:r>
              <a:rPr lang="en-US" altLang="en-US" sz="1800"/>
              <a:t>When hot, the filament releases </a:t>
            </a:r>
            <a:r>
              <a:rPr lang="en-US" altLang="en-US" sz="1800">
                <a:hlinkClick r:id="rId4" tooltip="Electron"/>
              </a:rPr>
              <a:t>electrons</a:t>
            </a:r>
            <a:r>
              <a:rPr lang="en-US" altLang="en-US" sz="1800"/>
              <a:t> into the vacuum: a process called </a:t>
            </a:r>
            <a:r>
              <a:rPr lang="en-US" altLang="en-US" sz="1800">
                <a:hlinkClick r:id="rId5" tooltip="Thermionic emission"/>
              </a:rPr>
              <a:t>thermionic emission</a:t>
            </a:r>
            <a:r>
              <a:rPr lang="en-US" altLang="en-US" sz="1800"/>
              <a:t>. </a:t>
            </a:r>
            <a:endParaRPr lang="en-US" altLang="en-US" sz="1800" b="1"/>
          </a:p>
        </p:txBody>
      </p:sp>
      <p:pic>
        <p:nvPicPr>
          <p:cNvPr id="17414" name="Picture 7" descr="Triode_vacuum_tube">
            <a:extLst>
              <a:ext uri="{FF2B5EF4-FFF2-40B4-BE49-F238E27FC236}">
                <a16:creationId xmlns:a16="http://schemas.microsoft.com/office/drawing/2014/main" id="{FDBE6C12-E381-4F72-A5EE-77B927EF5D7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38800" y="1676400"/>
            <a:ext cx="3184525"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Text Box 8">
            <a:extLst>
              <a:ext uri="{FF2B5EF4-FFF2-40B4-BE49-F238E27FC236}">
                <a16:creationId xmlns:a16="http://schemas.microsoft.com/office/drawing/2014/main" id="{F3864195-9D62-4B06-9FAF-FD820A353A34}"/>
              </a:ext>
            </a:extLst>
          </p:cNvPr>
          <p:cNvSpPr txBox="1">
            <a:spLocks noChangeArrowheads="1"/>
          </p:cNvSpPr>
          <p:nvPr/>
        </p:nvSpPr>
        <p:spPr bwMode="auto">
          <a:xfrm>
            <a:off x="228600" y="5105400"/>
            <a:ext cx="86868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The resulting negatively-charged cloud of electrons is called a </a:t>
            </a:r>
            <a:r>
              <a:rPr lang="en-US" altLang="en-US" sz="1800">
                <a:hlinkClick r:id="rId7" tooltip="Space charge"/>
              </a:rPr>
              <a:t>space charge</a:t>
            </a:r>
            <a:r>
              <a:rPr lang="en-US" altLang="en-US" sz="1800"/>
              <a:t>. These electrons will be drawn to a metal plate inside the envelope, if the plate (also called the </a:t>
            </a:r>
            <a:r>
              <a:rPr lang="en-US" altLang="en-US" sz="1800">
                <a:hlinkClick r:id="rId8" tooltip="Anode"/>
              </a:rPr>
              <a:t>anode</a:t>
            </a:r>
            <a:r>
              <a:rPr lang="en-US" altLang="en-US" sz="1800"/>
              <a:t>) is positively charged relative to the filament (or </a:t>
            </a:r>
            <a:r>
              <a:rPr lang="en-US" altLang="en-US" sz="1800">
                <a:hlinkClick r:id="rId9" tooltip="Hot cathode"/>
              </a:rPr>
              <a:t>cathode</a:t>
            </a:r>
            <a:r>
              <a:rPr lang="en-US" altLang="en-US" sz="1800"/>
              <a:t>). The result is a flow of electrons from filament to plate. </a:t>
            </a:r>
            <a:endParaRPr lang="en-US" altLang="en-US" sz="1800" b="1"/>
          </a:p>
          <a:p>
            <a:pPr eaLnBrk="1" hangingPunct="1">
              <a:spcBef>
                <a:spcPct val="0"/>
              </a:spcBef>
              <a:buFontTx/>
              <a:buNone/>
            </a:pPr>
            <a:endParaRPr lang="en-US" altLang="en-U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B3662092-C329-43A3-B598-1DD6E5817BC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EBF68D-BA28-4223-B053-565824569B3A}" type="slidenum">
              <a:rPr lang="en-US" altLang="en-US" sz="1400" smtClean="0"/>
              <a:pPr>
                <a:spcBef>
                  <a:spcPct val="0"/>
                </a:spcBef>
                <a:buFontTx/>
                <a:buNone/>
              </a:pPr>
              <a:t>15</a:t>
            </a:fld>
            <a:endParaRPr lang="en-US" altLang="en-US" sz="1400"/>
          </a:p>
        </p:txBody>
      </p:sp>
      <p:sp>
        <p:nvSpPr>
          <p:cNvPr id="18435" name="Rectangle 2">
            <a:extLst>
              <a:ext uri="{FF2B5EF4-FFF2-40B4-BE49-F238E27FC236}">
                <a16:creationId xmlns:a16="http://schemas.microsoft.com/office/drawing/2014/main" id="{C7CBB54E-1470-4CC4-B567-551C7341BF52}"/>
              </a:ext>
            </a:extLst>
          </p:cNvPr>
          <p:cNvSpPr>
            <a:spLocks noGrp="1" noChangeArrowheads="1"/>
          </p:cNvSpPr>
          <p:nvPr>
            <p:ph type="ctrTitle"/>
          </p:nvPr>
        </p:nvSpPr>
        <p:spPr>
          <a:xfrm>
            <a:off x="533400" y="304800"/>
            <a:ext cx="7772400" cy="1219200"/>
          </a:xfrm>
        </p:spPr>
        <p:txBody>
          <a:bodyPr/>
          <a:lstStyle/>
          <a:p>
            <a:pPr eaLnBrk="1" hangingPunct="1"/>
            <a:r>
              <a:rPr lang="en-US" altLang="en-US"/>
              <a:t>Triode Vacuum Tube Fundamentals</a:t>
            </a:r>
            <a:endParaRPr lang="en-US" altLang="en-US" sz="1800"/>
          </a:p>
        </p:txBody>
      </p:sp>
      <p:sp>
        <p:nvSpPr>
          <p:cNvPr id="18436" name="Text Box 3">
            <a:extLst>
              <a:ext uri="{FF2B5EF4-FFF2-40B4-BE49-F238E27FC236}">
                <a16:creationId xmlns:a16="http://schemas.microsoft.com/office/drawing/2014/main" id="{BEFE716B-B51C-4664-9002-3156AA8E1132}"/>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8437" name="Text Box 4">
            <a:extLst>
              <a:ext uri="{FF2B5EF4-FFF2-40B4-BE49-F238E27FC236}">
                <a16:creationId xmlns:a16="http://schemas.microsoft.com/office/drawing/2014/main" id="{5E6AAA6D-AE76-40D9-8090-6A58D60A25D0}"/>
              </a:ext>
            </a:extLst>
          </p:cNvPr>
          <p:cNvSpPr txBox="1">
            <a:spLocks noChangeArrowheads="1"/>
          </p:cNvSpPr>
          <p:nvPr/>
        </p:nvSpPr>
        <p:spPr bwMode="auto">
          <a:xfrm>
            <a:off x="228600" y="1676400"/>
            <a:ext cx="8458200" cy="455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Vacuum Tube versus Transistor</a:t>
            </a:r>
          </a:p>
          <a:p>
            <a:pPr eaLnBrk="1" hangingPunct="1">
              <a:spcBef>
                <a:spcPct val="0"/>
              </a:spcBef>
              <a:buFontTx/>
              <a:buNone/>
            </a:pPr>
            <a:endParaRPr lang="en-US" altLang="en-US" sz="1800"/>
          </a:p>
          <a:p>
            <a:pPr eaLnBrk="1" hangingPunct="1">
              <a:spcBef>
                <a:spcPct val="0"/>
              </a:spcBef>
              <a:buFontTx/>
              <a:buNone/>
            </a:pPr>
            <a:r>
              <a:rPr lang="en-US" altLang="en-US" sz="1800"/>
              <a:t>- triode vacuum tube can be used instead of a transistor to handle </a:t>
            </a:r>
            <a:r>
              <a:rPr lang="en-US" altLang="en-US" sz="1800" b="1"/>
              <a:t>higher power</a:t>
            </a:r>
          </a:p>
          <a:p>
            <a:pPr eaLnBrk="1" hangingPunct="1">
              <a:spcBef>
                <a:spcPct val="0"/>
              </a:spcBef>
              <a:buFontTx/>
              <a:buChar char="-"/>
            </a:pPr>
            <a:r>
              <a:rPr lang="en-US" altLang="en-US" sz="1800"/>
              <a:t> vacuum tube can amplify small signals but must use high voltages</a:t>
            </a:r>
          </a:p>
          <a:p>
            <a:pPr eaLnBrk="1" hangingPunct="1">
              <a:spcBef>
                <a:spcPct val="0"/>
              </a:spcBef>
              <a:buFontTx/>
              <a:buChar char="-"/>
            </a:pPr>
            <a:r>
              <a:rPr lang="en-US" altLang="en-US" sz="1800"/>
              <a:t> both tubes and transistors can amplify signals</a:t>
            </a:r>
          </a:p>
          <a:p>
            <a:pPr eaLnBrk="1" hangingPunct="1">
              <a:spcBef>
                <a:spcPct val="0"/>
              </a:spcBef>
              <a:buFontTx/>
              <a:buChar char="-"/>
            </a:pPr>
            <a:endParaRPr lang="en-US" altLang="en-US" sz="1800"/>
          </a:p>
          <a:p>
            <a:pPr eaLnBrk="1" hangingPunct="1">
              <a:spcBef>
                <a:spcPct val="0"/>
              </a:spcBef>
              <a:buFontTx/>
              <a:buNone/>
            </a:pPr>
            <a:r>
              <a:rPr lang="en-US" altLang="en-US" sz="1800"/>
              <a:t>In a vacuum tube:</a:t>
            </a:r>
          </a:p>
          <a:p>
            <a:pPr eaLnBrk="1" hangingPunct="1">
              <a:spcBef>
                <a:spcPct val="0"/>
              </a:spcBef>
              <a:buFontTx/>
              <a:buNone/>
            </a:pPr>
            <a:endParaRPr lang="en-US" altLang="en-US" sz="1800"/>
          </a:p>
          <a:p>
            <a:pPr eaLnBrk="1" hangingPunct="1">
              <a:spcBef>
                <a:spcPct val="0"/>
              </a:spcBef>
              <a:buFontTx/>
              <a:buChar char="-"/>
            </a:pPr>
            <a:r>
              <a:rPr lang="en-US" altLang="en-US" sz="1800"/>
              <a:t> the electrode that is operated at the highest positive potential is the </a:t>
            </a:r>
            <a:r>
              <a:rPr lang="en-US" altLang="en-US" sz="1800" b="1"/>
              <a:t>plate</a:t>
            </a:r>
            <a:endParaRPr lang="en-US" altLang="en-US" sz="1800"/>
          </a:p>
          <a:p>
            <a:pPr eaLnBrk="1" hangingPunct="1">
              <a:spcBef>
                <a:spcPct val="0"/>
              </a:spcBef>
              <a:buFontTx/>
              <a:buChar char="-"/>
            </a:pPr>
            <a:r>
              <a:rPr lang="en-US" altLang="en-US" sz="1800"/>
              <a:t> the electrode that is usually a cylinder of wire mesh is the </a:t>
            </a:r>
            <a:r>
              <a:rPr lang="en-US" altLang="en-US" sz="1800" b="1"/>
              <a:t>grid</a:t>
            </a:r>
          </a:p>
          <a:p>
            <a:pPr eaLnBrk="1" hangingPunct="1">
              <a:spcBef>
                <a:spcPct val="0"/>
              </a:spcBef>
              <a:buFontTx/>
              <a:buChar char="-"/>
            </a:pPr>
            <a:r>
              <a:rPr lang="en-US" altLang="en-US" sz="1800" b="1"/>
              <a:t> </a:t>
            </a:r>
            <a:r>
              <a:rPr lang="en-US" altLang="en-US" sz="1800"/>
              <a:t>the electrode that is farthest away from the plate is the </a:t>
            </a:r>
            <a:r>
              <a:rPr lang="en-US" altLang="en-US" sz="1800" b="1"/>
              <a:t>filament</a:t>
            </a:r>
            <a:endParaRPr lang="en-US" altLang="en-US" sz="1800"/>
          </a:p>
          <a:p>
            <a:pPr eaLnBrk="1" hangingPunct="1">
              <a:spcBef>
                <a:spcPct val="0"/>
              </a:spcBef>
              <a:buFontTx/>
              <a:buChar char="-"/>
            </a:pPr>
            <a:r>
              <a:rPr lang="en-US" altLang="en-US" sz="1800"/>
              <a:t> the electrode that emits electrons is the </a:t>
            </a:r>
            <a:r>
              <a:rPr lang="en-US" altLang="en-US" sz="1800" b="1"/>
              <a:t>cathode</a:t>
            </a:r>
          </a:p>
          <a:p>
            <a:pPr eaLnBrk="1" hangingPunct="1">
              <a:spcBef>
                <a:spcPct val="0"/>
              </a:spcBef>
              <a:buFontTx/>
              <a:buNone/>
            </a:pPr>
            <a:r>
              <a:rPr lang="en-US" altLang="en-US" sz="1800"/>
              <a:t> </a:t>
            </a:r>
          </a:p>
          <a:p>
            <a:pPr eaLnBrk="1" hangingPunct="1">
              <a:spcBef>
                <a:spcPct val="0"/>
              </a:spcBef>
              <a:buFontTx/>
              <a:buNone/>
            </a:pPr>
            <a:endParaRPr lang="en-US" altLang="en-US" sz="1800" b="1"/>
          </a:p>
          <a:p>
            <a:pPr eaLnBrk="1" hangingPunct="1">
              <a:spcBef>
                <a:spcPct val="0"/>
              </a:spcBef>
              <a:buFontTx/>
              <a:buNone/>
            </a:pPr>
            <a:endParaRPr lang="en-US" altLang="en-US" sz="1800" b="1"/>
          </a:p>
          <a:p>
            <a:pPr eaLnBrk="1" hangingPunct="1">
              <a:spcBef>
                <a:spcPct val="0"/>
              </a:spcBef>
              <a:buFontTx/>
              <a:buNone/>
            </a:pPr>
            <a:r>
              <a:rPr lang="en-US" altLang="en-US" sz="1800"/>
              <a:t>. </a:t>
            </a:r>
            <a:endParaRPr lang="en-US" altLang="en-US" sz="18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21A1C273-2BDB-46B6-97D5-23AC58367B5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4481F4F-E759-4077-9141-5692A02CBFB5}" type="slidenum">
              <a:rPr lang="en-US" altLang="en-US" sz="1400" smtClean="0"/>
              <a:pPr>
                <a:spcBef>
                  <a:spcPct val="0"/>
                </a:spcBef>
                <a:buFontTx/>
                <a:buNone/>
              </a:pPr>
              <a:t>2</a:t>
            </a:fld>
            <a:endParaRPr lang="en-US" altLang="en-US" sz="1400"/>
          </a:p>
        </p:txBody>
      </p:sp>
      <p:sp>
        <p:nvSpPr>
          <p:cNvPr id="5123" name="Rectangle 2">
            <a:extLst>
              <a:ext uri="{FF2B5EF4-FFF2-40B4-BE49-F238E27FC236}">
                <a16:creationId xmlns:a16="http://schemas.microsoft.com/office/drawing/2014/main" id="{4D37B814-B033-4644-B5BA-9BD7588B399F}"/>
              </a:ext>
            </a:extLst>
          </p:cNvPr>
          <p:cNvSpPr>
            <a:spLocks noGrp="1" noChangeArrowheads="1"/>
          </p:cNvSpPr>
          <p:nvPr>
            <p:ph type="ctrTitle"/>
          </p:nvPr>
        </p:nvSpPr>
        <p:spPr>
          <a:xfrm>
            <a:off x="533400" y="304800"/>
            <a:ext cx="7772400" cy="1219200"/>
          </a:xfrm>
        </p:spPr>
        <p:txBody>
          <a:bodyPr/>
          <a:lstStyle/>
          <a:p>
            <a:pPr eaLnBrk="1" hangingPunct="1"/>
            <a:r>
              <a:rPr lang="en-US" altLang="en-US"/>
              <a:t>Diode Fundamentals</a:t>
            </a:r>
            <a:endParaRPr lang="en-US" altLang="en-US" sz="1800"/>
          </a:p>
        </p:txBody>
      </p:sp>
      <p:sp>
        <p:nvSpPr>
          <p:cNvPr id="5124" name="Text Box 3">
            <a:extLst>
              <a:ext uri="{FF2B5EF4-FFF2-40B4-BE49-F238E27FC236}">
                <a16:creationId xmlns:a16="http://schemas.microsoft.com/office/drawing/2014/main" id="{30FFBE54-9EBF-4C34-B718-69042D95C377}"/>
              </a:ext>
            </a:extLst>
          </p:cNvPr>
          <p:cNvSpPr txBox="1">
            <a:spLocks noChangeArrowheads="1"/>
          </p:cNvSpPr>
          <p:nvPr/>
        </p:nvSpPr>
        <p:spPr bwMode="auto">
          <a:xfrm>
            <a:off x="533400" y="1447800"/>
            <a:ext cx="777240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The electrodes of a semiconductor diode are known as </a:t>
            </a:r>
            <a:r>
              <a:rPr lang="en-US" altLang="en-US" sz="1800" b="1"/>
              <a:t>anode and cathode.</a:t>
            </a:r>
          </a:p>
          <a:p>
            <a:pPr eaLnBrk="1" hangingPunct="1">
              <a:spcBef>
                <a:spcPct val="50000"/>
              </a:spcBef>
              <a:buFontTx/>
              <a:buNone/>
            </a:pPr>
            <a:r>
              <a:rPr lang="en-US" altLang="en-US" sz="1800"/>
              <a:t>In a semiconductor diode, electrons flow from </a:t>
            </a:r>
            <a:r>
              <a:rPr lang="en-US" altLang="en-US" sz="1800" b="1"/>
              <a:t>cathode to anode</a:t>
            </a:r>
            <a:r>
              <a:rPr lang="en-US" altLang="en-US" sz="1800"/>
              <a:t>. In order for a diode to conduct, it must be </a:t>
            </a:r>
            <a:r>
              <a:rPr lang="en-US" altLang="en-US" sz="1800" b="1"/>
              <a:t>forward-biased</a:t>
            </a:r>
            <a:r>
              <a:rPr lang="en-US" altLang="en-US" sz="1800"/>
              <a:t>.</a:t>
            </a:r>
          </a:p>
          <a:p>
            <a:pPr eaLnBrk="1" hangingPunct="1">
              <a:spcBef>
                <a:spcPct val="50000"/>
              </a:spcBef>
              <a:buFontTx/>
              <a:buNone/>
            </a:pPr>
            <a:endParaRPr lang="en-US" altLang="en-US" sz="1800"/>
          </a:p>
          <a:p>
            <a:pPr eaLnBrk="1" hangingPunct="1">
              <a:spcBef>
                <a:spcPct val="50000"/>
              </a:spcBef>
              <a:buFontTx/>
              <a:buNone/>
            </a:pPr>
            <a:endParaRPr lang="en-US" altLang="en-US" sz="1800"/>
          </a:p>
        </p:txBody>
      </p:sp>
      <p:pic>
        <p:nvPicPr>
          <p:cNvPr id="5125" name="Picture 10" descr="diode">
            <a:extLst>
              <a:ext uri="{FF2B5EF4-FFF2-40B4-BE49-F238E27FC236}">
                <a16:creationId xmlns:a16="http://schemas.microsoft.com/office/drawing/2014/main" id="{0A448203-1576-46F2-A399-A7BAF84D71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505200"/>
            <a:ext cx="6096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D131BEC0-B7EF-4CC1-9B45-8860C34E78A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3758AF0-28F0-4921-AD20-B75231132A8A}" type="slidenum">
              <a:rPr lang="en-US" altLang="en-US" sz="1400" smtClean="0"/>
              <a:pPr>
                <a:spcBef>
                  <a:spcPct val="0"/>
                </a:spcBef>
                <a:buFontTx/>
                <a:buNone/>
              </a:pPr>
              <a:t>3</a:t>
            </a:fld>
            <a:endParaRPr lang="en-US" altLang="en-US" sz="1400"/>
          </a:p>
        </p:txBody>
      </p:sp>
      <p:sp>
        <p:nvSpPr>
          <p:cNvPr id="6147" name="Rectangle 2">
            <a:extLst>
              <a:ext uri="{FF2B5EF4-FFF2-40B4-BE49-F238E27FC236}">
                <a16:creationId xmlns:a16="http://schemas.microsoft.com/office/drawing/2014/main" id="{CC140E03-0BF5-4EA5-8C0D-AEB2A3E27481}"/>
              </a:ext>
            </a:extLst>
          </p:cNvPr>
          <p:cNvSpPr>
            <a:spLocks noGrp="1" noChangeArrowheads="1"/>
          </p:cNvSpPr>
          <p:nvPr>
            <p:ph type="ctrTitle"/>
          </p:nvPr>
        </p:nvSpPr>
        <p:spPr>
          <a:xfrm>
            <a:off x="533400" y="304800"/>
            <a:ext cx="7772400" cy="1219200"/>
          </a:xfrm>
        </p:spPr>
        <p:txBody>
          <a:bodyPr/>
          <a:lstStyle/>
          <a:p>
            <a:pPr eaLnBrk="1" hangingPunct="1"/>
            <a:r>
              <a:rPr lang="en-US" altLang="en-US"/>
              <a:t>Diode Fundamentals</a:t>
            </a:r>
            <a:endParaRPr lang="en-US" altLang="en-US" sz="1800"/>
          </a:p>
        </p:txBody>
      </p:sp>
      <p:sp>
        <p:nvSpPr>
          <p:cNvPr id="6148" name="Text Box 3">
            <a:extLst>
              <a:ext uri="{FF2B5EF4-FFF2-40B4-BE49-F238E27FC236}">
                <a16:creationId xmlns:a16="http://schemas.microsoft.com/office/drawing/2014/main" id="{25B66297-AF3A-410E-8FB4-A013EFBEA11F}"/>
              </a:ext>
            </a:extLst>
          </p:cNvPr>
          <p:cNvSpPr txBox="1">
            <a:spLocks noChangeArrowheads="1"/>
          </p:cNvSpPr>
          <p:nvPr/>
        </p:nvSpPr>
        <p:spPr bwMode="auto">
          <a:xfrm>
            <a:off x="533400" y="1447800"/>
            <a:ext cx="77724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If alternating current is applied to the anode of a diode, at the cathode of the diode you would expect to see </a:t>
            </a:r>
            <a:r>
              <a:rPr lang="en-US" altLang="en-US" sz="1800" b="1"/>
              <a:t>pulsating direct current</a:t>
            </a:r>
            <a:endParaRPr lang="en-US" altLang="en-US" sz="1800"/>
          </a:p>
          <a:p>
            <a:pPr eaLnBrk="1" hangingPunct="1">
              <a:spcBef>
                <a:spcPct val="50000"/>
              </a:spcBef>
              <a:buFontTx/>
              <a:buNone/>
            </a:pPr>
            <a:r>
              <a:rPr lang="en-US" altLang="en-US" sz="1800"/>
              <a:t>The action of changing alternating current (AC) to direct current (DC) is called </a:t>
            </a:r>
            <a:r>
              <a:rPr lang="en-US" altLang="en-US" sz="1800" b="1"/>
              <a:t>rectification</a:t>
            </a:r>
            <a:endParaRPr lang="en-US" altLang="en-US" sz="1800"/>
          </a:p>
          <a:p>
            <a:pPr eaLnBrk="1" hangingPunct="1">
              <a:spcBef>
                <a:spcPct val="50000"/>
              </a:spcBef>
              <a:buFontTx/>
              <a:buNone/>
            </a:pPr>
            <a:endParaRPr lang="en-US" altLang="en-US" sz="1800"/>
          </a:p>
        </p:txBody>
      </p:sp>
      <p:pic>
        <p:nvPicPr>
          <p:cNvPr id="6149" name="Picture 5" descr="DiodeRect">
            <a:extLst>
              <a:ext uri="{FF2B5EF4-FFF2-40B4-BE49-F238E27FC236}">
                <a16:creationId xmlns:a16="http://schemas.microsoft.com/office/drawing/2014/main" id="{34B6D9CC-C9FA-4894-AA0A-3D31213812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3276600"/>
            <a:ext cx="4457700"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E8947960-C543-42EF-B8F6-33AABB06060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C7FACEA-E1EC-4BE0-954C-7D804DD9C896}" type="slidenum">
              <a:rPr lang="en-US" altLang="en-US" sz="1400" smtClean="0"/>
              <a:pPr>
                <a:spcBef>
                  <a:spcPct val="0"/>
                </a:spcBef>
                <a:buFontTx/>
                <a:buNone/>
              </a:pPr>
              <a:t>4</a:t>
            </a:fld>
            <a:endParaRPr lang="en-US" altLang="en-US" sz="1400"/>
          </a:p>
        </p:txBody>
      </p:sp>
      <p:sp>
        <p:nvSpPr>
          <p:cNvPr id="7171" name="Rectangle 2">
            <a:extLst>
              <a:ext uri="{FF2B5EF4-FFF2-40B4-BE49-F238E27FC236}">
                <a16:creationId xmlns:a16="http://schemas.microsoft.com/office/drawing/2014/main" id="{5B321E04-B245-4024-8458-4FC359D31BF4}"/>
              </a:ext>
            </a:extLst>
          </p:cNvPr>
          <p:cNvSpPr>
            <a:spLocks noGrp="1" noChangeArrowheads="1"/>
          </p:cNvSpPr>
          <p:nvPr>
            <p:ph type="ctrTitle"/>
          </p:nvPr>
        </p:nvSpPr>
        <p:spPr>
          <a:xfrm>
            <a:off x="533400" y="304800"/>
            <a:ext cx="7772400" cy="1219200"/>
          </a:xfrm>
        </p:spPr>
        <p:txBody>
          <a:bodyPr/>
          <a:lstStyle/>
          <a:p>
            <a:pPr eaLnBrk="1" hangingPunct="1"/>
            <a:r>
              <a:rPr lang="en-US" altLang="en-US"/>
              <a:t>Diode Fundamentals</a:t>
            </a:r>
            <a:endParaRPr lang="en-US" altLang="en-US" sz="1800"/>
          </a:p>
        </p:txBody>
      </p:sp>
      <p:pic>
        <p:nvPicPr>
          <p:cNvPr id="7172" name="Picture 6" descr="compac3">
            <a:extLst>
              <a:ext uri="{FF2B5EF4-FFF2-40B4-BE49-F238E27FC236}">
                <a16:creationId xmlns:a16="http://schemas.microsoft.com/office/drawing/2014/main" id="{652399F4-EC8D-4B55-AB5C-E526DFD996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2209800"/>
            <a:ext cx="3663950" cy="372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7" descr="powersupply">
            <a:extLst>
              <a:ext uri="{FF2B5EF4-FFF2-40B4-BE49-F238E27FC236}">
                <a16:creationId xmlns:a16="http://schemas.microsoft.com/office/drawing/2014/main" id="{A9C210B4-27BE-4BEA-9BA6-A2766C2AD3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133600"/>
            <a:ext cx="3527425" cy="421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83110BD7-C2A9-40AE-A97B-205F279B2EC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1ADCBCE-2BE9-46C7-AAD0-91483FFD4AB1}" type="slidenum">
              <a:rPr lang="en-US" altLang="en-US" sz="1400" smtClean="0"/>
              <a:pPr>
                <a:spcBef>
                  <a:spcPct val="0"/>
                </a:spcBef>
                <a:buFontTx/>
                <a:buNone/>
              </a:pPr>
              <a:t>5</a:t>
            </a:fld>
            <a:endParaRPr lang="en-US" altLang="en-US" sz="1400"/>
          </a:p>
        </p:txBody>
      </p:sp>
      <p:sp>
        <p:nvSpPr>
          <p:cNvPr id="8195" name="Rectangle 2">
            <a:extLst>
              <a:ext uri="{FF2B5EF4-FFF2-40B4-BE49-F238E27FC236}">
                <a16:creationId xmlns:a16="http://schemas.microsoft.com/office/drawing/2014/main" id="{2066B8DE-A942-42AD-9427-6814C762ABE3}"/>
              </a:ext>
            </a:extLst>
          </p:cNvPr>
          <p:cNvSpPr>
            <a:spLocks noGrp="1" noChangeArrowheads="1"/>
          </p:cNvSpPr>
          <p:nvPr>
            <p:ph type="ctrTitle"/>
          </p:nvPr>
        </p:nvSpPr>
        <p:spPr>
          <a:xfrm>
            <a:off x="533400" y="304800"/>
            <a:ext cx="7772400" cy="1219200"/>
          </a:xfrm>
        </p:spPr>
        <p:txBody>
          <a:bodyPr/>
          <a:lstStyle/>
          <a:p>
            <a:pPr eaLnBrk="1" hangingPunct="1"/>
            <a:r>
              <a:rPr lang="en-US" altLang="en-US"/>
              <a:t>Diode Fundamentals</a:t>
            </a:r>
            <a:endParaRPr lang="en-US" altLang="en-US" sz="1800"/>
          </a:p>
        </p:txBody>
      </p:sp>
      <p:sp>
        <p:nvSpPr>
          <p:cNvPr id="8196" name="Text Box 3">
            <a:extLst>
              <a:ext uri="{FF2B5EF4-FFF2-40B4-BE49-F238E27FC236}">
                <a16:creationId xmlns:a16="http://schemas.microsoft.com/office/drawing/2014/main" id="{9B453E3E-F321-42C9-A393-A14BF01E8C29}"/>
              </a:ext>
            </a:extLst>
          </p:cNvPr>
          <p:cNvSpPr txBox="1">
            <a:spLocks noChangeArrowheads="1"/>
          </p:cNvSpPr>
          <p:nvPr/>
        </p:nvSpPr>
        <p:spPr bwMode="auto">
          <a:xfrm>
            <a:off x="533400" y="1447800"/>
            <a:ext cx="77724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Zener diodes are used to maintain a fixed voltage. They are designed to 'breakdown' in a reliable and non-destructive way so that they can be used </a:t>
            </a:r>
            <a:r>
              <a:rPr lang="en-US" altLang="en-US" sz="1800" b="1"/>
              <a:t>in reverse</a:t>
            </a:r>
            <a:r>
              <a:rPr lang="en-US" altLang="en-US" sz="1800"/>
              <a:t> to maintain a fixed voltage across their terminals. The diagram shows how they are connected, with a resistor in series to limit the current.</a:t>
            </a:r>
          </a:p>
          <a:p>
            <a:pPr eaLnBrk="1" hangingPunct="1">
              <a:spcBef>
                <a:spcPct val="50000"/>
              </a:spcBef>
              <a:buFontTx/>
              <a:buNone/>
            </a:pPr>
            <a:r>
              <a:rPr lang="en-US" altLang="en-US" sz="1800"/>
              <a:t> </a:t>
            </a:r>
          </a:p>
          <a:p>
            <a:pPr eaLnBrk="1" hangingPunct="1">
              <a:spcBef>
                <a:spcPct val="50000"/>
              </a:spcBef>
              <a:buFontTx/>
              <a:buNone/>
            </a:pPr>
            <a:endParaRPr lang="en-US" altLang="en-US" sz="1800"/>
          </a:p>
        </p:txBody>
      </p:sp>
      <p:pic>
        <p:nvPicPr>
          <p:cNvPr id="8197" name="Picture 5" descr="zener">
            <a:extLst>
              <a:ext uri="{FF2B5EF4-FFF2-40B4-BE49-F238E27FC236}">
                <a16:creationId xmlns:a16="http://schemas.microsoft.com/office/drawing/2014/main" id="{457A90C8-AA61-411D-9409-127D0FC548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581400"/>
            <a:ext cx="350520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6" descr="zener_symbol">
            <a:extLst>
              <a:ext uri="{FF2B5EF4-FFF2-40B4-BE49-F238E27FC236}">
                <a16:creationId xmlns:a16="http://schemas.microsoft.com/office/drawing/2014/main" id="{34FE6CBC-2634-4262-8584-E689207D36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800600"/>
            <a:ext cx="2362200" cy="114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7" descr="zenerd">
            <a:extLst>
              <a:ext uri="{FF2B5EF4-FFF2-40B4-BE49-F238E27FC236}">
                <a16:creationId xmlns:a16="http://schemas.microsoft.com/office/drawing/2014/main" id="{5E8F3011-86A8-4F96-9942-E67B4ABF5B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3429000"/>
            <a:ext cx="37338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F3157035-695D-4D1C-9DF9-7D733D9C220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E02B844-1A50-4A0D-87A8-D8EDDE800A4C}" type="slidenum">
              <a:rPr lang="en-US" altLang="en-US" sz="1400" smtClean="0"/>
              <a:pPr>
                <a:spcBef>
                  <a:spcPct val="0"/>
                </a:spcBef>
                <a:buFontTx/>
                <a:buNone/>
              </a:pPr>
              <a:t>6</a:t>
            </a:fld>
            <a:endParaRPr lang="en-US" altLang="en-US" sz="1400"/>
          </a:p>
        </p:txBody>
      </p:sp>
      <p:sp>
        <p:nvSpPr>
          <p:cNvPr id="9219" name="Rectangle 2">
            <a:extLst>
              <a:ext uri="{FF2B5EF4-FFF2-40B4-BE49-F238E27FC236}">
                <a16:creationId xmlns:a16="http://schemas.microsoft.com/office/drawing/2014/main" id="{D538746E-25D8-4618-A20A-BFE8E63BDEA0}"/>
              </a:ext>
            </a:extLst>
          </p:cNvPr>
          <p:cNvSpPr>
            <a:spLocks noGrp="1" noChangeArrowheads="1"/>
          </p:cNvSpPr>
          <p:nvPr>
            <p:ph type="ctrTitle"/>
          </p:nvPr>
        </p:nvSpPr>
        <p:spPr>
          <a:xfrm>
            <a:off x="533400" y="304800"/>
            <a:ext cx="7772400" cy="1219200"/>
          </a:xfrm>
        </p:spPr>
        <p:txBody>
          <a:bodyPr/>
          <a:lstStyle/>
          <a:p>
            <a:pPr eaLnBrk="1" hangingPunct="1"/>
            <a:r>
              <a:rPr lang="en-US" altLang="en-US"/>
              <a:t>Diode Fundamentals</a:t>
            </a:r>
            <a:endParaRPr lang="en-US" altLang="en-US" sz="1800"/>
          </a:p>
        </p:txBody>
      </p:sp>
      <p:sp>
        <p:nvSpPr>
          <p:cNvPr id="9220" name="Text Box 3">
            <a:extLst>
              <a:ext uri="{FF2B5EF4-FFF2-40B4-BE49-F238E27FC236}">
                <a16:creationId xmlns:a16="http://schemas.microsoft.com/office/drawing/2014/main" id="{16DE9B84-68D2-4D19-9BC0-84682E66B7EB}"/>
              </a:ext>
            </a:extLst>
          </p:cNvPr>
          <p:cNvSpPr txBox="1">
            <a:spLocks noChangeArrowheads="1"/>
          </p:cNvSpPr>
          <p:nvPr/>
        </p:nvSpPr>
        <p:spPr bwMode="auto">
          <a:xfrm>
            <a:off x="533400" y="1447800"/>
            <a:ext cx="7772400" cy="244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One important application for diodes is recovering information from transmitted signals. This is referred to as</a:t>
            </a:r>
            <a:r>
              <a:rPr lang="en-US" altLang="en-US" sz="1800" b="1"/>
              <a:t> demodulation. </a:t>
            </a:r>
          </a:p>
          <a:p>
            <a:pPr eaLnBrk="1" hangingPunct="1">
              <a:spcBef>
                <a:spcPct val="50000"/>
              </a:spcBef>
              <a:buFontTx/>
              <a:buNone/>
            </a:pPr>
            <a:r>
              <a:rPr lang="en-US" altLang="en-US" sz="1800"/>
              <a:t>The AM detector or demodulator includes a capacitor at the output. Its purpose is to remove any radio frequency components of the signal at the output. </a:t>
            </a:r>
            <a:endParaRPr lang="en-US" altLang="en-US" sz="1800" b="1"/>
          </a:p>
          <a:p>
            <a:pPr eaLnBrk="1" hangingPunct="1">
              <a:spcBef>
                <a:spcPct val="50000"/>
              </a:spcBef>
              <a:buFontTx/>
              <a:buNone/>
            </a:pPr>
            <a:endParaRPr lang="en-US" altLang="en-US" sz="1800" b="1"/>
          </a:p>
          <a:p>
            <a:pPr eaLnBrk="1" hangingPunct="1">
              <a:spcBef>
                <a:spcPct val="50000"/>
              </a:spcBef>
              <a:buFontTx/>
              <a:buNone/>
            </a:pPr>
            <a:endParaRPr lang="en-US" altLang="en-US" sz="1800"/>
          </a:p>
        </p:txBody>
      </p:sp>
      <p:pic>
        <p:nvPicPr>
          <p:cNvPr id="9221" name="Picture 7" descr="diode_demod">
            <a:extLst>
              <a:ext uri="{FF2B5EF4-FFF2-40B4-BE49-F238E27FC236}">
                <a16:creationId xmlns:a16="http://schemas.microsoft.com/office/drawing/2014/main" id="{26D7D9BE-62E8-4215-9057-A024AF248A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505200"/>
            <a:ext cx="54102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8" descr="wave1">
            <a:extLst>
              <a:ext uri="{FF2B5EF4-FFF2-40B4-BE49-F238E27FC236}">
                <a16:creationId xmlns:a16="http://schemas.microsoft.com/office/drawing/2014/main" id="{3E08DC82-8D51-40A0-89D3-D8B94B7F40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3657600"/>
            <a:ext cx="2457450" cy="174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9">
            <a:extLst>
              <a:ext uri="{FF2B5EF4-FFF2-40B4-BE49-F238E27FC236}">
                <a16:creationId xmlns:a16="http://schemas.microsoft.com/office/drawing/2014/main" id="{7AA3AA85-A565-4374-8AA5-DA643BDC2F91}"/>
              </a:ext>
            </a:extLst>
          </p:cNvPr>
          <p:cNvSpPr txBox="1">
            <a:spLocks noChangeArrowheads="1"/>
          </p:cNvSpPr>
          <p:nvPr/>
        </p:nvSpPr>
        <p:spPr bwMode="auto">
          <a:xfrm>
            <a:off x="6629400" y="5562600"/>
            <a:ext cx="1466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Audio Signal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a:extLst>
              <a:ext uri="{FF2B5EF4-FFF2-40B4-BE49-F238E27FC236}">
                <a16:creationId xmlns:a16="http://schemas.microsoft.com/office/drawing/2014/main" id="{354A6794-9F54-4E5E-B20F-5D28326F75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7A7A07-C92A-4123-B3A6-6B992E29215E}" type="slidenum">
              <a:rPr lang="en-US" altLang="en-US" sz="1400" smtClean="0"/>
              <a:pPr>
                <a:spcBef>
                  <a:spcPct val="0"/>
                </a:spcBef>
                <a:buFontTx/>
                <a:buNone/>
              </a:pPr>
              <a:t>7</a:t>
            </a:fld>
            <a:endParaRPr lang="en-US" altLang="en-US" sz="1400"/>
          </a:p>
        </p:txBody>
      </p:sp>
      <p:sp>
        <p:nvSpPr>
          <p:cNvPr id="10243" name="Rectangle 2">
            <a:extLst>
              <a:ext uri="{FF2B5EF4-FFF2-40B4-BE49-F238E27FC236}">
                <a16:creationId xmlns:a16="http://schemas.microsoft.com/office/drawing/2014/main" id="{C431964C-7497-4737-A8FF-5D5DE3603C3E}"/>
              </a:ext>
            </a:extLst>
          </p:cNvPr>
          <p:cNvSpPr>
            <a:spLocks noGrp="1" noChangeArrowheads="1"/>
          </p:cNvSpPr>
          <p:nvPr>
            <p:ph type="ctrTitle"/>
          </p:nvPr>
        </p:nvSpPr>
        <p:spPr>
          <a:xfrm>
            <a:off x="533400" y="304800"/>
            <a:ext cx="7772400" cy="1219200"/>
          </a:xfrm>
        </p:spPr>
        <p:txBody>
          <a:bodyPr/>
          <a:lstStyle/>
          <a:p>
            <a:pPr eaLnBrk="1" hangingPunct="1"/>
            <a:r>
              <a:rPr lang="en-US" altLang="en-US"/>
              <a:t>Diode Fundamentals</a:t>
            </a:r>
            <a:endParaRPr lang="en-US" altLang="en-US" sz="1800"/>
          </a:p>
        </p:txBody>
      </p:sp>
      <p:sp>
        <p:nvSpPr>
          <p:cNvPr id="10244" name="Text Box 3">
            <a:extLst>
              <a:ext uri="{FF2B5EF4-FFF2-40B4-BE49-F238E27FC236}">
                <a16:creationId xmlns:a16="http://schemas.microsoft.com/office/drawing/2014/main" id="{F1768208-0499-40BA-82B8-0BC45C80540D}"/>
              </a:ext>
            </a:extLst>
          </p:cNvPr>
          <p:cNvSpPr txBox="1">
            <a:spLocks noChangeArrowheads="1"/>
          </p:cNvSpPr>
          <p:nvPr/>
        </p:nvSpPr>
        <p:spPr bwMode="auto">
          <a:xfrm>
            <a:off x="533400" y="1447800"/>
            <a:ext cx="7772400" cy="119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4.2 Diode Fundamentals</a:t>
            </a:r>
          </a:p>
          <a:p>
            <a:pPr eaLnBrk="1" hangingPunct="1">
              <a:spcBef>
                <a:spcPct val="50000"/>
              </a:spcBef>
              <a:buFontTx/>
              <a:buNone/>
            </a:pPr>
            <a:endParaRPr lang="en-US" altLang="en-US" sz="1800" b="1"/>
          </a:p>
          <a:p>
            <a:pPr eaLnBrk="1" hangingPunct="1">
              <a:spcBef>
                <a:spcPct val="50000"/>
              </a:spcBef>
              <a:buFontTx/>
              <a:buNone/>
            </a:pPr>
            <a:endParaRPr lang="en-US" altLang="en-US" sz="1800"/>
          </a:p>
        </p:txBody>
      </p:sp>
      <p:pic>
        <p:nvPicPr>
          <p:cNvPr id="10245" name="Picture 5" descr="Elec_img010">
            <a:extLst>
              <a:ext uri="{FF2B5EF4-FFF2-40B4-BE49-F238E27FC236}">
                <a16:creationId xmlns:a16="http://schemas.microsoft.com/office/drawing/2014/main" id="{3FC3FD52-EA14-485B-BFD6-777ADC8E7D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286000"/>
            <a:ext cx="4572000"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6" descr="simple2radio">
            <a:extLst>
              <a:ext uri="{FF2B5EF4-FFF2-40B4-BE49-F238E27FC236}">
                <a16:creationId xmlns:a16="http://schemas.microsoft.com/office/drawing/2014/main" id="{68C83548-F80A-470D-B714-3680D656EF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752600"/>
            <a:ext cx="4076700" cy="201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7" descr="1961_rocket_radio">
            <a:extLst>
              <a:ext uri="{FF2B5EF4-FFF2-40B4-BE49-F238E27FC236}">
                <a16:creationId xmlns:a16="http://schemas.microsoft.com/office/drawing/2014/main" id="{A11E022B-9DB3-4F2A-B1F4-A023E3A2A5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3429000"/>
            <a:ext cx="217805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BCA99EA2-EADC-40CC-8552-2632AF23AF6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10AB66A-9549-437C-9439-7C7321C4B2A2}" type="slidenum">
              <a:rPr lang="en-US" altLang="en-US" sz="1400" smtClean="0"/>
              <a:pPr>
                <a:spcBef>
                  <a:spcPct val="0"/>
                </a:spcBef>
                <a:buFontTx/>
                <a:buNone/>
              </a:pPr>
              <a:t>8</a:t>
            </a:fld>
            <a:endParaRPr lang="en-US" altLang="en-US" sz="1400"/>
          </a:p>
        </p:txBody>
      </p:sp>
      <p:sp>
        <p:nvSpPr>
          <p:cNvPr id="11267" name="Rectangle 2">
            <a:extLst>
              <a:ext uri="{FF2B5EF4-FFF2-40B4-BE49-F238E27FC236}">
                <a16:creationId xmlns:a16="http://schemas.microsoft.com/office/drawing/2014/main" id="{6A53E032-196A-4B59-8DE4-EDB8276FE0A1}"/>
              </a:ext>
            </a:extLst>
          </p:cNvPr>
          <p:cNvSpPr>
            <a:spLocks noGrp="1" noChangeArrowheads="1"/>
          </p:cNvSpPr>
          <p:nvPr>
            <p:ph type="ctrTitle"/>
          </p:nvPr>
        </p:nvSpPr>
        <p:spPr>
          <a:xfrm>
            <a:off x="533400" y="304800"/>
            <a:ext cx="7772400" cy="1219200"/>
          </a:xfrm>
        </p:spPr>
        <p:txBody>
          <a:bodyPr/>
          <a:lstStyle/>
          <a:p>
            <a:pPr eaLnBrk="1" hangingPunct="1"/>
            <a:r>
              <a:rPr lang="en-US" altLang="en-US"/>
              <a:t>Diode Fundamentals</a:t>
            </a:r>
            <a:endParaRPr lang="en-US" altLang="en-US" sz="1800"/>
          </a:p>
        </p:txBody>
      </p:sp>
      <p:sp>
        <p:nvSpPr>
          <p:cNvPr id="11268" name="Text Box 3">
            <a:extLst>
              <a:ext uri="{FF2B5EF4-FFF2-40B4-BE49-F238E27FC236}">
                <a16:creationId xmlns:a16="http://schemas.microsoft.com/office/drawing/2014/main" id="{C04DF647-7FEC-4903-86E0-C6393602CA0E}"/>
              </a:ext>
            </a:extLst>
          </p:cNvPr>
          <p:cNvSpPr txBox="1">
            <a:spLocks noChangeArrowheads="1"/>
          </p:cNvSpPr>
          <p:nvPr/>
        </p:nvSpPr>
        <p:spPr bwMode="auto">
          <a:xfrm>
            <a:off x="381000" y="1447800"/>
            <a:ext cx="44196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Light Emitting Diodes (LEDs) are solid-state semiconductor devices that convert electrical energy directly into light.</a:t>
            </a:r>
          </a:p>
          <a:p>
            <a:pPr eaLnBrk="1" hangingPunct="1">
              <a:spcBef>
                <a:spcPct val="50000"/>
              </a:spcBef>
              <a:buFontTx/>
              <a:buNone/>
            </a:pPr>
            <a:r>
              <a:rPr lang="en-US" altLang="en-US" sz="1800"/>
              <a:t>LED "cold" generation of light is highly efficient because most of the energy radiates  within the visible spectrum. </a:t>
            </a:r>
          </a:p>
          <a:p>
            <a:pPr eaLnBrk="1" hangingPunct="1">
              <a:spcBef>
                <a:spcPct val="50000"/>
              </a:spcBef>
              <a:buFontTx/>
              <a:buNone/>
            </a:pPr>
            <a:r>
              <a:rPr lang="en-US" altLang="en-US" sz="1800"/>
              <a:t>Because LEDs are solid-state devices, they can be extremely small and durable; they also provide longer lamp life than other sources. </a:t>
            </a:r>
          </a:p>
        </p:txBody>
      </p:sp>
      <p:pic>
        <p:nvPicPr>
          <p:cNvPr id="11269" name="Picture 5" descr="led">
            <a:extLst>
              <a:ext uri="{FF2B5EF4-FFF2-40B4-BE49-F238E27FC236}">
                <a16:creationId xmlns:a16="http://schemas.microsoft.com/office/drawing/2014/main" id="{F7E527B9-33F9-4A38-8BE9-C9D43D48F4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752600"/>
            <a:ext cx="405765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 Box 6">
            <a:extLst>
              <a:ext uri="{FF2B5EF4-FFF2-40B4-BE49-F238E27FC236}">
                <a16:creationId xmlns:a16="http://schemas.microsoft.com/office/drawing/2014/main" id="{754FD1E2-6285-4ADE-B025-CF4F10C1DB39}"/>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1271" name="Rectangle 7">
            <a:extLst>
              <a:ext uri="{FF2B5EF4-FFF2-40B4-BE49-F238E27FC236}">
                <a16:creationId xmlns:a16="http://schemas.microsoft.com/office/drawing/2014/main" id="{463C8FBF-413A-4D4B-B139-EC4567E51382}"/>
              </a:ext>
            </a:extLst>
          </p:cNvPr>
          <p:cNvSpPr>
            <a:spLocks noChangeArrowheads="1"/>
          </p:cNvSpPr>
          <p:nvPr/>
        </p:nvSpPr>
        <p:spPr bwMode="auto">
          <a:xfrm>
            <a:off x="381000" y="5029200"/>
            <a:ext cx="85344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LEDs are made of various semiconducting compounds, depending on the desired colour output.  Infrared and red LEDs generally use a gallium, aluminum, and arsenide compound.  Orange and yellow LEDs most often use gallium, aluminum, and either indium or phosphorus.  Green and blue LEDs typically use either silicon and carbon, or gallium and nitrogen.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a:extLst>
              <a:ext uri="{FF2B5EF4-FFF2-40B4-BE49-F238E27FC236}">
                <a16:creationId xmlns:a16="http://schemas.microsoft.com/office/drawing/2014/main" id="{AB38754F-7A36-4CF5-82E4-071011C10E0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C174864-B2E2-4A91-B0E0-10419188D2F9}" type="slidenum">
              <a:rPr lang="en-US" altLang="en-US" sz="1400" smtClean="0"/>
              <a:pPr>
                <a:spcBef>
                  <a:spcPct val="0"/>
                </a:spcBef>
                <a:buFontTx/>
                <a:buNone/>
              </a:pPr>
              <a:t>9</a:t>
            </a:fld>
            <a:endParaRPr lang="en-US" altLang="en-US" sz="1400"/>
          </a:p>
        </p:txBody>
      </p:sp>
      <p:sp>
        <p:nvSpPr>
          <p:cNvPr id="12291" name="Rectangle 2">
            <a:extLst>
              <a:ext uri="{FF2B5EF4-FFF2-40B4-BE49-F238E27FC236}">
                <a16:creationId xmlns:a16="http://schemas.microsoft.com/office/drawing/2014/main" id="{86E3C41A-D2E7-4594-AE30-80EE714493C0}"/>
              </a:ext>
            </a:extLst>
          </p:cNvPr>
          <p:cNvSpPr>
            <a:spLocks noGrp="1" noChangeArrowheads="1"/>
          </p:cNvSpPr>
          <p:nvPr>
            <p:ph type="ctrTitle"/>
          </p:nvPr>
        </p:nvSpPr>
        <p:spPr>
          <a:xfrm>
            <a:off x="533400" y="304800"/>
            <a:ext cx="7772400" cy="1219200"/>
          </a:xfrm>
        </p:spPr>
        <p:txBody>
          <a:bodyPr/>
          <a:lstStyle/>
          <a:p>
            <a:pPr eaLnBrk="1" hangingPunct="1"/>
            <a:r>
              <a:rPr lang="en-US" altLang="en-US"/>
              <a:t>Diode Fundamentals</a:t>
            </a:r>
            <a:endParaRPr lang="en-US" altLang="en-US" sz="1800"/>
          </a:p>
        </p:txBody>
      </p:sp>
      <p:sp>
        <p:nvSpPr>
          <p:cNvPr id="12292" name="Text Box 3">
            <a:extLst>
              <a:ext uri="{FF2B5EF4-FFF2-40B4-BE49-F238E27FC236}">
                <a16:creationId xmlns:a16="http://schemas.microsoft.com/office/drawing/2014/main" id="{023DACDD-3268-415A-BC8B-7233B78D1DE2}"/>
              </a:ext>
            </a:extLst>
          </p:cNvPr>
          <p:cNvSpPr txBox="1">
            <a:spLocks noChangeArrowheads="1"/>
          </p:cNvSpPr>
          <p:nvPr/>
        </p:nvSpPr>
        <p:spPr bwMode="auto">
          <a:xfrm>
            <a:off x="381000" y="1447800"/>
            <a:ext cx="441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Light Emitting Diodes (LEDs)</a:t>
            </a:r>
          </a:p>
        </p:txBody>
      </p:sp>
      <p:sp>
        <p:nvSpPr>
          <p:cNvPr id="12293" name="Text Box 5">
            <a:extLst>
              <a:ext uri="{FF2B5EF4-FFF2-40B4-BE49-F238E27FC236}">
                <a16:creationId xmlns:a16="http://schemas.microsoft.com/office/drawing/2014/main" id="{9CB2C959-C277-40DB-AE1B-AFD41A20AC78}"/>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pic>
        <p:nvPicPr>
          <p:cNvPr id="12294" name="Picture 7" descr="optical mouse-large">
            <a:extLst>
              <a:ext uri="{FF2B5EF4-FFF2-40B4-BE49-F238E27FC236}">
                <a16:creationId xmlns:a16="http://schemas.microsoft.com/office/drawing/2014/main" id="{D7913D75-B37B-4969-967C-6F3DE2B889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438400"/>
            <a:ext cx="13716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8" descr="Samsung-UN46B8000-Best-Price">
            <a:extLst>
              <a:ext uri="{FF2B5EF4-FFF2-40B4-BE49-F238E27FC236}">
                <a16:creationId xmlns:a16="http://schemas.microsoft.com/office/drawing/2014/main" id="{4E0DD90F-B1BE-449B-8318-3353A4FF2F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2752725" cy="210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9" descr="large_webLED1">
            <a:extLst>
              <a:ext uri="{FF2B5EF4-FFF2-40B4-BE49-F238E27FC236}">
                <a16:creationId xmlns:a16="http://schemas.microsoft.com/office/drawing/2014/main" id="{BC31C3D0-30D3-4448-92B1-4C702776A1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1676400"/>
            <a:ext cx="3448050" cy="230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10" descr="traffic_light_led2">
            <a:extLst>
              <a:ext uri="{FF2B5EF4-FFF2-40B4-BE49-F238E27FC236}">
                <a16:creationId xmlns:a16="http://schemas.microsoft.com/office/drawing/2014/main" id="{D2BF08F2-4FE6-4A8C-A4CB-34C728237A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0" y="1524000"/>
            <a:ext cx="957263"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11" descr="Metal-1layer1">
            <a:extLst>
              <a:ext uri="{FF2B5EF4-FFF2-40B4-BE49-F238E27FC236}">
                <a16:creationId xmlns:a16="http://schemas.microsoft.com/office/drawing/2014/main" id="{8555734D-50D6-4F03-BEE6-83F7397527D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2438400"/>
            <a:ext cx="2057400" cy="152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9" name="Picture 12" descr="billboard">
            <a:extLst>
              <a:ext uri="{FF2B5EF4-FFF2-40B4-BE49-F238E27FC236}">
                <a16:creationId xmlns:a16="http://schemas.microsoft.com/office/drawing/2014/main" id="{A1E37FA2-E78C-48CC-B46F-14D64DA2CFC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91200" y="4114800"/>
            <a:ext cx="3149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0" name="Picture 13" descr="img_lane_control_signs">
            <a:extLst>
              <a:ext uri="{FF2B5EF4-FFF2-40B4-BE49-F238E27FC236}">
                <a16:creationId xmlns:a16="http://schemas.microsoft.com/office/drawing/2014/main" id="{CFE0A279-43E0-4FA9-9930-C5D68DA803D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4191000"/>
            <a:ext cx="291465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873</Words>
  <Application>Microsoft Office PowerPoint</Application>
  <PresentationFormat>On-screen Show (4:3)</PresentationFormat>
  <Paragraphs>84</Paragraphs>
  <Slides>15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Default Design</vt:lpstr>
      <vt:lpstr>CHAPTER 9</vt:lpstr>
      <vt:lpstr>Diode Fundamentals</vt:lpstr>
      <vt:lpstr>Diode Fundamentals</vt:lpstr>
      <vt:lpstr>Diode Fundamentals</vt:lpstr>
      <vt:lpstr>Diode Fundamentals</vt:lpstr>
      <vt:lpstr>Diode Fundamentals</vt:lpstr>
      <vt:lpstr>Diode Fundamentals</vt:lpstr>
      <vt:lpstr>Diode Fundamentals</vt:lpstr>
      <vt:lpstr>Diode Fundamentals</vt:lpstr>
      <vt:lpstr>Bipolar Transistor Fundamentals</vt:lpstr>
      <vt:lpstr>Bipolar Transistor Fundamentals</vt:lpstr>
      <vt:lpstr>Bipolar Transistor Fundamentals</vt:lpstr>
      <vt:lpstr>Field Effect Transistor (FET) Fundamentals</vt:lpstr>
      <vt:lpstr>Triode Vacuum Tube Fundamentals</vt:lpstr>
      <vt:lpstr>Triode Vacuum Tube Fundamentals</vt:lpstr>
    </vt:vector>
  </TitlesOfParts>
  <Company>EMO ARES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 Components Lesson 4</dc:title>
  <dc:creator>Computer One</dc:creator>
  <cp:lastModifiedBy>Geoff</cp:lastModifiedBy>
  <cp:revision>39</cp:revision>
  <dcterms:created xsi:type="dcterms:W3CDTF">2007-09-10T20:57:19Z</dcterms:created>
  <dcterms:modified xsi:type="dcterms:W3CDTF">2017-11-01T01:18:26Z</dcterms:modified>
</cp:coreProperties>
</file>