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32"/>
  </p:notesMasterIdLst>
  <p:sldIdLst>
    <p:sldId id="312" r:id="rId2"/>
    <p:sldId id="257" r:id="rId3"/>
    <p:sldId id="309" r:id="rId4"/>
    <p:sldId id="258" r:id="rId5"/>
    <p:sldId id="259" r:id="rId6"/>
    <p:sldId id="260" r:id="rId7"/>
    <p:sldId id="261" r:id="rId8"/>
    <p:sldId id="270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1" r:id="rId18"/>
    <p:sldId id="272" r:id="rId19"/>
    <p:sldId id="273" r:id="rId20"/>
    <p:sldId id="274" r:id="rId21"/>
    <p:sldId id="275" r:id="rId22"/>
    <p:sldId id="310" r:id="rId23"/>
    <p:sldId id="311" r:id="rId24"/>
    <p:sldId id="276" r:id="rId25"/>
    <p:sldId id="277" r:id="rId26"/>
    <p:sldId id="278" r:id="rId27"/>
    <p:sldId id="279" r:id="rId28"/>
    <p:sldId id="280" r:id="rId29"/>
    <p:sldId id="281" r:id="rId30"/>
    <p:sldId id="282" r:id="rId31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9" autoAdjust="0"/>
    <p:restoredTop sz="94632" autoAdjust="0"/>
  </p:normalViewPr>
  <p:slideViewPr>
    <p:cSldViewPr>
      <p:cViewPr varScale="1">
        <p:scale>
          <a:sx n="108" d="100"/>
          <a:sy n="108" d="100"/>
        </p:scale>
        <p:origin x="1704" y="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01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37" Type="http://schemas.microsoft.com/office/2015/10/relationships/revisionInfo" Target="revisionInfo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>
            <a:extLst>
              <a:ext uri="{FF2B5EF4-FFF2-40B4-BE49-F238E27FC236}">
                <a16:creationId xmlns:a16="http://schemas.microsoft.com/office/drawing/2014/main" id="{FA97FA61-6E4D-4A50-9939-0E2C7941A323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 dirty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1B478524-B640-4144-A646-34B699736C95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 dirty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C4E8D164-02E3-45AF-9EA3-EE6C006ABCD8}"/>
              </a:ext>
            </a:extLst>
          </p:cNvPr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7" name="Rectangle 5">
            <a:extLst>
              <a:ext uri="{FF2B5EF4-FFF2-40B4-BE49-F238E27FC236}">
                <a16:creationId xmlns:a16="http://schemas.microsoft.com/office/drawing/2014/main" id="{8529D6B2-A79B-4000-8557-AF87DE46712A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8438" name="Rectangle 6">
            <a:extLst>
              <a:ext uri="{FF2B5EF4-FFF2-40B4-BE49-F238E27FC236}">
                <a16:creationId xmlns:a16="http://schemas.microsoft.com/office/drawing/2014/main" id="{FBE145D6-BE2E-4AB9-9B44-AE186DE452DF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 dirty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439" name="Rectangle 7">
            <a:extLst>
              <a:ext uri="{FF2B5EF4-FFF2-40B4-BE49-F238E27FC236}">
                <a16:creationId xmlns:a16="http://schemas.microsoft.com/office/drawing/2014/main" id="{427338F6-B7A9-4FD8-830E-502C70CA84B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66253025-D5F8-480C-87E8-A889770C1FD6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20000"/>
      </a:spcBef>
      <a:spcAft>
        <a:spcPct val="0"/>
      </a:spcAft>
      <a:defRPr sz="2800" kern="1200">
        <a:solidFill>
          <a:srgbClr val="000000"/>
        </a:solidFill>
        <a:latin typeface="Times New Roman" pitchFamily="18" charset="0"/>
        <a:ea typeface="+mn-ea"/>
        <a:cs typeface="+mn-cs"/>
      </a:defRPr>
    </a:lvl1pPr>
    <a:lvl2pPr algn="l" rtl="0" eaLnBrk="0" fontAlgn="base" hangingPunct="0">
      <a:spcBef>
        <a:spcPct val="20000"/>
      </a:spcBef>
      <a:spcAft>
        <a:spcPct val="0"/>
      </a:spcAft>
      <a:defRPr sz="2800" kern="1200">
        <a:solidFill>
          <a:srgbClr val="000000"/>
        </a:solidFill>
        <a:latin typeface="Times New Roman" pitchFamily="18" charset="0"/>
        <a:ea typeface="+mn-ea"/>
        <a:cs typeface="+mn-cs"/>
      </a:defRPr>
    </a:lvl2pPr>
    <a:lvl3pPr algn="l" rtl="0" eaLnBrk="0" fontAlgn="base" hangingPunct="0">
      <a:spcBef>
        <a:spcPct val="20000"/>
      </a:spcBef>
      <a:spcAft>
        <a:spcPct val="0"/>
      </a:spcAft>
      <a:defRPr sz="2800" kern="1200">
        <a:solidFill>
          <a:srgbClr val="000000"/>
        </a:solidFill>
        <a:latin typeface="Times New Roman" pitchFamily="18" charset="0"/>
        <a:ea typeface="+mn-ea"/>
        <a:cs typeface="+mn-cs"/>
      </a:defRPr>
    </a:lvl3pPr>
    <a:lvl4pPr algn="l" rtl="0" eaLnBrk="0" fontAlgn="base" hangingPunct="0">
      <a:spcBef>
        <a:spcPct val="20000"/>
      </a:spcBef>
      <a:spcAft>
        <a:spcPct val="0"/>
      </a:spcAft>
      <a:defRPr sz="2800" kern="1200">
        <a:solidFill>
          <a:srgbClr val="000000"/>
        </a:solidFill>
        <a:latin typeface="Times New Roman" pitchFamily="18" charset="0"/>
        <a:ea typeface="+mn-ea"/>
        <a:cs typeface="+mn-cs"/>
      </a:defRPr>
    </a:lvl4pPr>
    <a:lvl5pPr algn="l" rtl="0" eaLnBrk="0" fontAlgn="base" hangingPunct="0">
      <a:spcBef>
        <a:spcPct val="20000"/>
      </a:spcBef>
      <a:spcAft>
        <a:spcPct val="0"/>
      </a:spcAft>
      <a:defRPr sz="2800" kern="1200">
        <a:solidFill>
          <a:srgbClr val="000000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>
            <a:extLst>
              <a:ext uri="{FF2B5EF4-FFF2-40B4-BE49-F238E27FC236}">
                <a16:creationId xmlns:a16="http://schemas.microsoft.com/office/drawing/2014/main" id="{F8308DEF-8FF8-4BBC-9F03-A4EE3FC717B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defRPr sz="28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defRPr sz="28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defRPr sz="28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defRPr sz="28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defRPr sz="28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28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28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28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28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7EE53C05-C21A-4487-88FD-55B5D0A60271}" type="slidenum">
              <a:rPr lang="en-US" altLang="en-US" sz="1200" smtClean="0">
                <a:solidFill>
                  <a:schemeClr val="tx1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2</a:t>
            </a:fld>
            <a:endParaRPr lang="en-US" altLang="en-US" sz="120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5123" name="Rectangle 2">
            <a:extLst>
              <a:ext uri="{FF2B5EF4-FFF2-40B4-BE49-F238E27FC236}">
                <a16:creationId xmlns:a16="http://schemas.microsoft.com/office/drawing/2014/main" id="{7E337717-ED77-4D8E-87A9-26778767D175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4" name="Rectangle 3">
            <a:extLst>
              <a:ext uri="{FF2B5EF4-FFF2-40B4-BE49-F238E27FC236}">
                <a16:creationId xmlns:a16="http://schemas.microsoft.com/office/drawing/2014/main" id="{494A202C-9346-482C-AA81-A12A3A79516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CA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>
            <a:extLst>
              <a:ext uri="{FF2B5EF4-FFF2-40B4-BE49-F238E27FC236}">
                <a16:creationId xmlns:a16="http://schemas.microsoft.com/office/drawing/2014/main" id="{02CDFA87-A15F-47D5-A441-CDB0BFB5418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defRPr sz="28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defRPr sz="28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defRPr sz="28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defRPr sz="28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defRPr sz="28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28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28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28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28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947013E7-F202-45FA-86CB-D5E133F82999}" type="slidenum">
              <a:rPr lang="en-US" altLang="en-US" sz="1200" smtClean="0">
                <a:solidFill>
                  <a:schemeClr val="tx1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11</a:t>
            </a:fld>
            <a:endParaRPr lang="en-US" altLang="en-US" sz="120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23555" name="Rectangle 2">
            <a:extLst>
              <a:ext uri="{FF2B5EF4-FFF2-40B4-BE49-F238E27FC236}">
                <a16:creationId xmlns:a16="http://schemas.microsoft.com/office/drawing/2014/main" id="{28A7F778-6090-4293-B5A8-1438A92A2AE3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6" name="Rectangle 3">
            <a:extLst>
              <a:ext uri="{FF2B5EF4-FFF2-40B4-BE49-F238E27FC236}">
                <a16:creationId xmlns:a16="http://schemas.microsoft.com/office/drawing/2014/main" id="{06BAC175-67D9-4933-88A7-129CD90B38A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CA" alt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>
            <a:extLst>
              <a:ext uri="{FF2B5EF4-FFF2-40B4-BE49-F238E27FC236}">
                <a16:creationId xmlns:a16="http://schemas.microsoft.com/office/drawing/2014/main" id="{47509A00-6232-4E9A-B016-9A763F84F04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defRPr sz="28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defRPr sz="28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defRPr sz="28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defRPr sz="28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defRPr sz="28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28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28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28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28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5D90A2E5-D217-4017-B202-432FE6F24BC2}" type="slidenum">
              <a:rPr lang="en-US" altLang="en-US" sz="1200" smtClean="0">
                <a:solidFill>
                  <a:schemeClr val="tx1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12</a:t>
            </a:fld>
            <a:endParaRPr lang="en-US" altLang="en-US" sz="120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25603" name="Rectangle 2">
            <a:extLst>
              <a:ext uri="{FF2B5EF4-FFF2-40B4-BE49-F238E27FC236}">
                <a16:creationId xmlns:a16="http://schemas.microsoft.com/office/drawing/2014/main" id="{4A5BD05D-77B4-4198-B5EB-4186DC123C27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>
            <a:extLst>
              <a:ext uri="{FF2B5EF4-FFF2-40B4-BE49-F238E27FC236}">
                <a16:creationId xmlns:a16="http://schemas.microsoft.com/office/drawing/2014/main" id="{097AB865-A2E2-450C-B7E3-026A7EADA18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CA" alt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>
            <a:extLst>
              <a:ext uri="{FF2B5EF4-FFF2-40B4-BE49-F238E27FC236}">
                <a16:creationId xmlns:a16="http://schemas.microsoft.com/office/drawing/2014/main" id="{BEC0492D-C14A-4C22-BAC4-542171F4363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defRPr sz="28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defRPr sz="28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defRPr sz="28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defRPr sz="28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defRPr sz="28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28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28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28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28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7ED46431-1F59-4830-A296-68CBF1356F04}" type="slidenum">
              <a:rPr lang="en-US" altLang="en-US" sz="1200" smtClean="0">
                <a:solidFill>
                  <a:schemeClr val="tx1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13</a:t>
            </a:fld>
            <a:endParaRPr lang="en-US" altLang="en-US" sz="120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27651" name="Rectangle 2">
            <a:extLst>
              <a:ext uri="{FF2B5EF4-FFF2-40B4-BE49-F238E27FC236}">
                <a16:creationId xmlns:a16="http://schemas.microsoft.com/office/drawing/2014/main" id="{CA946FED-8B0D-4343-B303-019DE77CB094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3">
            <a:extLst>
              <a:ext uri="{FF2B5EF4-FFF2-40B4-BE49-F238E27FC236}">
                <a16:creationId xmlns:a16="http://schemas.microsoft.com/office/drawing/2014/main" id="{A6077CD7-AF9E-4856-B23A-23696D1533E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CA" alt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>
            <a:extLst>
              <a:ext uri="{FF2B5EF4-FFF2-40B4-BE49-F238E27FC236}">
                <a16:creationId xmlns:a16="http://schemas.microsoft.com/office/drawing/2014/main" id="{6A196D07-4DD6-47FA-B739-AD4669582B7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defRPr sz="28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defRPr sz="28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defRPr sz="28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defRPr sz="28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defRPr sz="28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28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28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28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28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8D2478E5-7502-4C0B-8C0E-55254B0E6802}" type="slidenum">
              <a:rPr lang="en-US" altLang="en-US" sz="1200" smtClean="0">
                <a:solidFill>
                  <a:schemeClr val="tx1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14</a:t>
            </a:fld>
            <a:endParaRPr lang="en-US" altLang="en-US" sz="120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29699" name="Rectangle 2">
            <a:extLst>
              <a:ext uri="{FF2B5EF4-FFF2-40B4-BE49-F238E27FC236}">
                <a16:creationId xmlns:a16="http://schemas.microsoft.com/office/drawing/2014/main" id="{E7EA4F09-DAD0-4EE7-96CD-4FBB6FB784E0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700" name="Rectangle 3">
            <a:extLst>
              <a:ext uri="{FF2B5EF4-FFF2-40B4-BE49-F238E27FC236}">
                <a16:creationId xmlns:a16="http://schemas.microsoft.com/office/drawing/2014/main" id="{A127D3FE-3606-4C06-BB5C-283379D190B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CA" alt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>
            <a:extLst>
              <a:ext uri="{FF2B5EF4-FFF2-40B4-BE49-F238E27FC236}">
                <a16:creationId xmlns:a16="http://schemas.microsoft.com/office/drawing/2014/main" id="{AECC4775-1C6F-4A44-817B-DDFF7A04180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defRPr sz="28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defRPr sz="28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defRPr sz="28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defRPr sz="28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defRPr sz="28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28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28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28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28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138C7D7C-6C5B-41BE-9E35-FFA2C540B335}" type="slidenum">
              <a:rPr lang="en-US" altLang="en-US" sz="1200" smtClean="0">
                <a:solidFill>
                  <a:schemeClr val="tx1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15</a:t>
            </a:fld>
            <a:endParaRPr lang="en-US" altLang="en-US" sz="120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31747" name="Rectangle 2">
            <a:extLst>
              <a:ext uri="{FF2B5EF4-FFF2-40B4-BE49-F238E27FC236}">
                <a16:creationId xmlns:a16="http://schemas.microsoft.com/office/drawing/2014/main" id="{472BA1F2-9043-48AA-AB85-DE3778E7AC7C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8" name="Rectangle 3">
            <a:extLst>
              <a:ext uri="{FF2B5EF4-FFF2-40B4-BE49-F238E27FC236}">
                <a16:creationId xmlns:a16="http://schemas.microsoft.com/office/drawing/2014/main" id="{8B999BB1-48C0-473F-9573-743D4F99CFF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CA" alt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>
            <a:extLst>
              <a:ext uri="{FF2B5EF4-FFF2-40B4-BE49-F238E27FC236}">
                <a16:creationId xmlns:a16="http://schemas.microsoft.com/office/drawing/2014/main" id="{6E576488-D2CB-41A1-978D-9072548FE98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defRPr sz="28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defRPr sz="28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defRPr sz="28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defRPr sz="28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defRPr sz="28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28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28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28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28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584A5102-0B91-41DD-AE71-0C8FB690E6AA}" type="slidenum">
              <a:rPr lang="en-US" altLang="en-US" sz="1200" smtClean="0">
                <a:solidFill>
                  <a:schemeClr val="tx1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16</a:t>
            </a:fld>
            <a:endParaRPr lang="en-US" altLang="en-US" sz="120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33795" name="Rectangle 2">
            <a:extLst>
              <a:ext uri="{FF2B5EF4-FFF2-40B4-BE49-F238E27FC236}">
                <a16:creationId xmlns:a16="http://schemas.microsoft.com/office/drawing/2014/main" id="{873500EC-EA5C-466F-B132-A0A63B674DBD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6" name="Rectangle 3">
            <a:extLst>
              <a:ext uri="{FF2B5EF4-FFF2-40B4-BE49-F238E27FC236}">
                <a16:creationId xmlns:a16="http://schemas.microsoft.com/office/drawing/2014/main" id="{7EC1301E-3F38-431E-A98C-D73E8015588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CA" alt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>
            <a:extLst>
              <a:ext uri="{FF2B5EF4-FFF2-40B4-BE49-F238E27FC236}">
                <a16:creationId xmlns:a16="http://schemas.microsoft.com/office/drawing/2014/main" id="{D9945AE4-6617-4946-BB25-2C4C816EAAF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defRPr sz="28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defRPr sz="28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defRPr sz="28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defRPr sz="28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defRPr sz="28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28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28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28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28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51780271-887F-43E5-B67D-448E8ACF29FB}" type="slidenum">
              <a:rPr lang="en-US" altLang="en-US" sz="1200" smtClean="0">
                <a:solidFill>
                  <a:schemeClr val="tx1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17</a:t>
            </a:fld>
            <a:endParaRPr lang="en-US" altLang="en-US" sz="120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35843" name="Rectangle 2">
            <a:extLst>
              <a:ext uri="{FF2B5EF4-FFF2-40B4-BE49-F238E27FC236}">
                <a16:creationId xmlns:a16="http://schemas.microsoft.com/office/drawing/2014/main" id="{329D7A84-9DC1-4A4E-9456-336D541F6821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4" name="Rectangle 3">
            <a:extLst>
              <a:ext uri="{FF2B5EF4-FFF2-40B4-BE49-F238E27FC236}">
                <a16:creationId xmlns:a16="http://schemas.microsoft.com/office/drawing/2014/main" id="{0C39AADA-786B-44E6-AAD7-57681A64F69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CA" alt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7">
            <a:extLst>
              <a:ext uri="{FF2B5EF4-FFF2-40B4-BE49-F238E27FC236}">
                <a16:creationId xmlns:a16="http://schemas.microsoft.com/office/drawing/2014/main" id="{C330EF02-2CA6-42F3-B066-3BD3BA4ABF9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defRPr sz="28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defRPr sz="28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defRPr sz="28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defRPr sz="28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defRPr sz="28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28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28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28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28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C945F010-D5C3-4B2B-89A9-2676404CB26C}" type="slidenum">
              <a:rPr lang="en-US" altLang="en-US" sz="1200" smtClean="0">
                <a:solidFill>
                  <a:schemeClr val="tx1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18</a:t>
            </a:fld>
            <a:endParaRPr lang="en-US" altLang="en-US" sz="120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37891" name="Rectangle 2">
            <a:extLst>
              <a:ext uri="{FF2B5EF4-FFF2-40B4-BE49-F238E27FC236}">
                <a16:creationId xmlns:a16="http://schemas.microsoft.com/office/drawing/2014/main" id="{82915B39-9555-4950-85E1-15860640E841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2" name="Rectangle 3">
            <a:extLst>
              <a:ext uri="{FF2B5EF4-FFF2-40B4-BE49-F238E27FC236}">
                <a16:creationId xmlns:a16="http://schemas.microsoft.com/office/drawing/2014/main" id="{860A5629-7F83-46D6-BA98-A6528CB498A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CA" alt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7">
            <a:extLst>
              <a:ext uri="{FF2B5EF4-FFF2-40B4-BE49-F238E27FC236}">
                <a16:creationId xmlns:a16="http://schemas.microsoft.com/office/drawing/2014/main" id="{AE3D78B3-F5B2-42BD-A2F2-DB3D94BB321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defRPr sz="28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defRPr sz="28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defRPr sz="28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defRPr sz="28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defRPr sz="28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28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28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28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28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33759AB1-D223-4534-B736-426CB9ACE31E}" type="slidenum">
              <a:rPr lang="en-US" altLang="en-US" sz="1200" smtClean="0">
                <a:solidFill>
                  <a:schemeClr val="tx1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19</a:t>
            </a:fld>
            <a:endParaRPr lang="en-US" altLang="en-US" sz="120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39939" name="Rectangle 2">
            <a:extLst>
              <a:ext uri="{FF2B5EF4-FFF2-40B4-BE49-F238E27FC236}">
                <a16:creationId xmlns:a16="http://schemas.microsoft.com/office/drawing/2014/main" id="{EA0D4C10-75E9-49EC-A9EF-876CE1FE2B2F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40" name="Rectangle 3">
            <a:extLst>
              <a:ext uri="{FF2B5EF4-FFF2-40B4-BE49-F238E27FC236}">
                <a16:creationId xmlns:a16="http://schemas.microsoft.com/office/drawing/2014/main" id="{2975A8FE-181C-4843-BB7E-BE21EEB027C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CA" alt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7">
            <a:extLst>
              <a:ext uri="{FF2B5EF4-FFF2-40B4-BE49-F238E27FC236}">
                <a16:creationId xmlns:a16="http://schemas.microsoft.com/office/drawing/2014/main" id="{B4DAAC67-78AC-4EB2-A96B-E04D9AA94E6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defRPr sz="28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defRPr sz="28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defRPr sz="28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defRPr sz="28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defRPr sz="28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28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28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28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28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8F092548-1254-4067-BBC2-9C9B94F38DA5}" type="slidenum">
              <a:rPr lang="en-US" altLang="en-US" sz="1200" smtClean="0">
                <a:solidFill>
                  <a:schemeClr val="tx1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20</a:t>
            </a:fld>
            <a:endParaRPr lang="en-US" altLang="en-US" sz="120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41987" name="Rectangle 2">
            <a:extLst>
              <a:ext uri="{FF2B5EF4-FFF2-40B4-BE49-F238E27FC236}">
                <a16:creationId xmlns:a16="http://schemas.microsoft.com/office/drawing/2014/main" id="{A8B2D459-4B2A-4D8D-A199-7F1EA8C2E347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8" name="Rectangle 3">
            <a:extLst>
              <a:ext uri="{FF2B5EF4-FFF2-40B4-BE49-F238E27FC236}">
                <a16:creationId xmlns:a16="http://schemas.microsoft.com/office/drawing/2014/main" id="{7C80B0BB-781A-4553-8EA7-D611083DD8B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CA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>
            <a:extLst>
              <a:ext uri="{FF2B5EF4-FFF2-40B4-BE49-F238E27FC236}">
                <a16:creationId xmlns:a16="http://schemas.microsoft.com/office/drawing/2014/main" id="{9985DA4C-90FC-492B-B785-B5721372D11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defRPr sz="28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defRPr sz="28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defRPr sz="28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defRPr sz="28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defRPr sz="28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28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28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28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28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FE4531DD-C3BB-456E-AC15-217C35BF07AD}" type="slidenum">
              <a:rPr lang="en-US" altLang="en-US" sz="1200" smtClean="0">
                <a:solidFill>
                  <a:schemeClr val="tx1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3</a:t>
            </a:fld>
            <a:endParaRPr lang="en-US" altLang="en-US" sz="120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7171" name="Rectangle 2">
            <a:extLst>
              <a:ext uri="{FF2B5EF4-FFF2-40B4-BE49-F238E27FC236}">
                <a16:creationId xmlns:a16="http://schemas.microsoft.com/office/drawing/2014/main" id="{AE156755-9F58-4B76-BECC-A619AF7F4749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2" name="Rectangle 3">
            <a:extLst>
              <a:ext uri="{FF2B5EF4-FFF2-40B4-BE49-F238E27FC236}">
                <a16:creationId xmlns:a16="http://schemas.microsoft.com/office/drawing/2014/main" id="{212BFB5C-716D-4295-9290-244CA9F24C8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CA" alt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7">
            <a:extLst>
              <a:ext uri="{FF2B5EF4-FFF2-40B4-BE49-F238E27FC236}">
                <a16:creationId xmlns:a16="http://schemas.microsoft.com/office/drawing/2014/main" id="{25729C08-D5B8-4501-9F42-1D152E0E13C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defRPr sz="28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defRPr sz="28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defRPr sz="28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defRPr sz="28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defRPr sz="28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28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28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28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28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4A1514CE-2F11-46B0-9870-956314561077}" type="slidenum">
              <a:rPr lang="en-US" altLang="en-US" sz="1200" smtClean="0">
                <a:solidFill>
                  <a:schemeClr val="tx1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21</a:t>
            </a:fld>
            <a:endParaRPr lang="en-US" altLang="en-US" sz="120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44035" name="Rectangle 2">
            <a:extLst>
              <a:ext uri="{FF2B5EF4-FFF2-40B4-BE49-F238E27FC236}">
                <a16:creationId xmlns:a16="http://schemas.microsoft.com/office/drawing/2014/main" id="{60889285-990D-496F-A5E5-91C1351CED85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6" name="Rectangle 3">
            <a:extLst>
              <a:ext uri="{FF2B5EF4-FFF2-40B4-BE49-F238E27FC236}">
                <a16:creationId xmlns:a16="http://schemas.microsoft.com/office/drawing/2014/main" id="{7B9F7F01-E146-4656-BCBA-A2A2D171A54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CA" alt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7">
            <a:extLst>
              <a:ext uri="{FF2B5EF4-FFF2-40B4-BE49-F238E27FC236}">
                <a16:creationId xmlns:a16="http://schemas.microsoft.com/office/drawing/2014/main" id="{138C3FA8-B2EE-40C0-A8D5-3E6CDF6225A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defRPr sz="28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defRPr sz="28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defRPr sz="28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defRPr sz="28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defRPr sz="28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28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28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28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28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4AE763E9-EDDF-4554-BA57-1128116EBBAB}" type="slidenum">
              <a:rPr lang="en-US" altLang="en-US" sz="1200" smtClean="0">
                <a:solidFill>
                  <a:schemeClr val="tx1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24</a:t>
            </a:fld>
            <a:endParaRPr lang="en-US" altLang="en-US" sz="120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48131" name="Rectangle 2">
            <a:extLst>
              <a:ext uri="{FF2B5EF4-FFF2-40B4-BE49-F238E27FC236}">
                <a16:creationId xmlns:a16="http://schemas.microsoft.com/office/drawing/2014/main" id="{81CA3690-7D0B-4098-A387-1A02D0D19639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2" name="Rectangle 3">
            <a:extLst>
              <a:ext uri="{FF2B5EF4-FFF2-40B4-BE49-F238E27FC236}">
                <a16:creationId xmlns:a16="http://schemas.microsoft.com/office/drawing/2014/main" id="{A4ACB7DF-029F-4CD9-BB85-75F71CEDFA2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CA" alt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7">
            <a:extLst>
              <a:ext uri="{FF2B5EF4-FFF2-40B4-BE49-F238E27FC236}">
                <a16:creationId xmlns:a16="http://schemas.microsoft.com/office/drawing/2014/main" id="{75AA58CF-C800-41CC-8A80-BB4B29768F6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defRPr sz="28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defRPr sz="28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defRPr sz="28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defRPr sz="28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defRPr sz="28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28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28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28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28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7D5A6C93-CD11-4F50-8572-8438F4114D30}" type="slidenum">
              <a:rPr lang="en-US" altLang="en-US" sz="1200" smtClean="0">
                <a:solidFill>
                  <a:schemeClr val="tx1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25</a:t>
            </a:fld>
            <a:endParaRPr lang="en-US" altLang="en-US" sz="120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50179" name="Rectangle 2">
            <a:extLst>
              <a:ext uri="{FF2B5EF4-FFF2-40B4-BE49-F238E27FC236}">
                <a16:creationId xmlns:a16="http://schemas.microsoft.com/office/drawing/2014/main" id="{6837E078-5813-48FD-B676-EB35C1662078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80" name="Rectangle 3">
            <a:extLst>
              <a:ext uri="{FF2B5EF4-FFF2-40B4-BE49-F238E27FC236}">
                <a16:creationId xmlns:a16="http://schemas.microsoft.com/office/drawing/2014/main" id="{2B01FD32-5F5C-4008-B223-672A7497B66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CA" alt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7">
            <a:extLst>
              <a:ext uri="{FF2B5EF4-FFF2-40B4-BE49-F238E27FC236}">
                <a16:creationId xmlns:a16="http://schemas.microsoft.com/office/drawing/2014/main" id="{523C7820-C39A-4F2D-A9BB-BAF14B9A8B7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defRPr sz="28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defRPr sz="28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defRPr sz="28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defRPr sz="28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defRPr sz="28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28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28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28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28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AEEA5F65-04C6-42BE-9C5F-6A16D30A7336}" type="slidenum">
              <a:rPr lang="en-US" altLang="en-US" sz="1200" smtClean="0">
                <a:solidFill>
                  <a:schemeClr val="tx1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26</a:t>
            </a:fld>
            <a:endParaRPr lang="en-US" altLang="en-US" sz="120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52227" name="Rectangle 2">
            <a:extLst>
              <a:ext uri="{FF2B5EF4-FFF2-40B4-BE49-F238E27FC236}">
                <a16:creationId xmlns:a16="http://schemas.microsoft.com/office/drawing/2014/main" id="{C1206CAC-B646-438C-8D72-180E3E6735F6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228" name="Rectangle 3">
            <a:extLst>
              <a:ext uri="{FF2B5EF4-FFF2-40B4-BE49-F238E27FC236}">
                <a16:creationId xmlns:a16="http://schemas.microsoft.com/office/drawing/2014/main" id="{FACAEA66-CCAF-4DF6-A4CA-989CDD93617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CA" alt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7">
            <a:extLst>
              <a:ext uri="{FF2B5EF4-FFF2-40B4-BE49-F238E27FC236}">
                <a16:creationId xmlns:a16="http://schemas.microsoft.com/office/drawing/2014/main" id="{83A82289-8AD0-4605-A58E-3460DE3543B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defRPr sz="28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defRPr sz="28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defRPr sz="28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defRPr sz="28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defRPr sz="28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28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28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28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28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B003BA8B-C697-4B99-BC54-4C69D525325C}" type="slidenum">
              <a:rPr lang="en-US" altLang="en-US" sz="1200" smtClean="0">
                <a:solidFill>
                  <a:schemeClr val="tx1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27</a:t>
            </a:fld>
            <a:endParaRPr lang="en-US" altLang="en-US" sz="120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54275" name="Rectangle 2">
            <a:extLst>
              <a:ext uri="{FF2B5EF4-FFF2-40B4-BE49-F238E27FC236}">
                <a16:creationId xmlns:a16="http://schemas.microsoft.com/office/drawing/2014/main" id="{ADF37AA5-DE5D-49C2-BA56-D583B4CC4659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6" name="Rectangle 3">
            <a:extLst>
              <a:ext uri="{FF2B5EF4-FFF2-40B4-BE49-F238E27FC236}">
                <a16:creationId xmlns:a16="http://schemas.microsoft.com/office/drawing/2014/main" id="{DAFC358C-4893-40FA-BA39-DC1EF89C4AE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CA" alt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7">
            <a:extLst>
              <a:ext uri="{FF2B5EF4-FFF2-40B4-BE49-F238E27FC236}">
                <a16:creationId xmlns:a16="http://schemas.microsoft.com/office/drawing/2014/main" id="{4A11934D-0D9A-48E0-B35C-510887C02E1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defRPr sz="28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defRPr sz="28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defRPr sz="28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defRPr sz="28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defRPr sz="28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28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28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28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28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BB945F19-7BE2-4214-A884-6817F6A81417}" type="slidenum">
              <a:rPr lang="en-US" altLang="en-US" sz="1200" smtClean="0">
                <a:solidFill>
                  <a:schemeClr val="tx1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28</a:t>
            </a:fld>
            <a:endParaRPr lang="en-US" altLang="en-US" sz="120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56323" name="Rectangle 2">
            <a:extLst>
              <a:ext uri="{FF2B5EF4-FFF2-40B4-BE49-F238E27FC236}">
                <a16:creationId xmlns:a16="http://schemas.microsoft.com/office/drawing/2014/main" id="{AC423B41-A3B3-4FE4-A3F1-3DA739D945B0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324" name="Rectangle 3">
            <a:extLst>
              <a:ext uri="{FF2B5EF4-FFF2-40B4-BE49-F238E27FC236}">
                <a16:creationId xmlns:a16="http://schemas.microsoft.com/office/drawing/2014/main" id="{C0F567A4-253F-42FB-8C2A-1222CE477DF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CA" alt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7">
            <a:extLst>
              <a:ext uri="{FF2B5EF4-FFF2-40B4-BE49-F238E27FC236}">
                <a16:creationId xmlns:a16="http://schemas.microsoft.com/office/drawing/2014/main" id="{88E058C0-A033-450F-B2BC-958758DB522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defRPr sz="28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defRPr sz="28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defRPr sz="28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defRPr sz="28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defRPr sz="28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28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28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28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28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836E761A-F0B0-473D-8CBD-963551ECB440}" type="slidenum">
              <a:rPr lang="en-US" altLang="en-US" sz="1200" smtClean="0">
                <a:solidFill>
                  <a:schemeClr val="tx1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29</a:t>
            </a:fld>
            <a:endParaRPr lang="en-US" altLang="en-US" sz="120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58371" name="Rectangle 2">
            <a:extLst>
              <a:ext uri="{FF2B5EF4-FFF2-40B4-BE49-F238E27FC236}">
                <a16:creationId xmlns:a16="http://schemas.microsoft.com/office/drawing/2014/main" id="{5251978C-7A10-411B-9BE4-AC0EC37F3A55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372" name="Rectangle 3">
            <a:extLst>
              <a:ext uri="{FF2B5EF4-FFF2-40B4-BE49-F238E27FC236}">
                <a16:creationId xmlns:a16="http://schemas.microsoft.com/office/drawing/2014/main" id="{21C0EBD7-8ABF-4FBD-AEF1-D2845E9A930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CA" alt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7">
            <a:extLst>
              <a:ext uri="{FF2B5EF4-FFF2-40B4-BE49-F238E27FC236}">
                <a16:creationId xmlns:a16="http://schemas.microsoft.com/office/drawing/2014/main" id="{C1780293-2BFA-4983-AF22-802D9502ECB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defRPr sz="28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defRPr sz="28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defRPr sz="28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defRPr sz="28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defRPr sz="28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28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28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28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28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1413039D-0506-406A-8EAD-C4B41E75B18F}" type="slidenum">
              <a:rPr lang="en-US" altLang="en-US" sz="1200" smtClean="0">
                <a:solidFill>
                  <a:schemeClr val="tx1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30</a:t>
            </a:fld>
            <a:endParaRPr lang="en-US" altLang="en-US" sz="120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60419" name="Rectangle 2">
            <a:extLst>
              <a:ext uri="{FF2B5EF4-FFF2-40B4-BE49-F238E27FC236}">
                <a16:creationId xmlns:a16="http://schemas.microsoft.com/office/drawing/2014/main" id="{5CF5905E-E93D-4DFB-A902-DE5F6077ABE8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420" name="Rectangle 3">
            <a:extLst>
              <a:ext uri="{FF2B5EF4-FFF2-40B4-BE49-F238E27FC236}">
                <a16:creationId xmlns:a16="http://schemas.microsoft.com/office/drawing/2014/main" id="{9ED1FB7D-48BD-4E36-8CF7-23B277FB5CC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CA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7">
            <a:extLst>
              <a:ext uri="{FF2B5EF4-FFF2-40B4-BE49-F238E27FC236}">
                <a16:creationId xmlns:a16="http://schemas.microsoft.com/office/drawing/2014/main" id="{E770628E-00C7-4598-9A73-7D7D223B1A4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defRPr sz="28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defRPr sz="28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defRPr sz="28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defRPr sz="28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defRPr sz="28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28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28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28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28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41E6BABD-C194-44E7-84CA-6EF283216548}" type="slidenum">
              <a:rPr lang="en-US" altLang="en-US" sz="1200" smtClean="0">
                <a:solidFill>
                  <a:schemeClr val="tx1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4</a:t>
            </a:fld>
            <a:endParaRPr lang="en-US" altLang="en-US" sz="120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9219" name="Rectangle 2">
            <a:extLst>
              <a:ext uri="{FF2B5EF4-FFF2-40B4-BE49-F238E27FC236}">
                <a16:creationId xmlns:a16="http://schemas.microsoft.com/office/drawing/2014/main" id="{42C3FD0B-8525-41B5-B3B9-CE9648989A1D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20" name="Rectangle 3">
            <a:extLst>
              <a:ext uri="{FF2B5EF4-FFF2-40B4-BE49-F238E27FC236}">
                <a16:creationId xmlns:a16="http://schemas.microsoft.com/office/drawing/2014/main" id="{ED90FBB0-14C9-473E-9354-517146AABDF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CA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>
            <a:extLst>
              <a:ext uri="{FF2B5EF4-FFF2-40B4-BE49-F238E27FC236}">
                <a16:creationId xmlns:a16="http://schemas.microsoft.com/office/drawing/2014/main" id="{3C14EF6F-4188-4DA9-A9FA-B4C85E06A8B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defRPr sz="28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defRPr sz="28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defRPr sz="28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defRPr sz="28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defRPr sz="28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28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28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28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28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094800AB-24A6-4097-B339-A2669B82F89F}" type="slidenum">
              <a:rPr lang="en-US" altLang="en-US" sz="1200" smtClean="0">
                <a:solidFill>
                  <a:schemeClr val="tx1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5</a:t>
            </a:fld>
            <a:endParaRPr lang="en-US" altLang="en-US" sz="120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11267" name="Rectangle 2">
            <a:extLst>
              <a:ext uri="{FF2B5EF4-FFF2-40B4-BE49-F238E27FC236}">
                <a16:creationId xmlns:a16="http://schemas.microsoft.com/office/drawing/2014/main" id="{4C319213-17C5-41D4-90CD-17EDAC959162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>
            <a:extLst>
              <a:ext uri="{FF2B5EF4-FFF2-40B4-BE49-F238E27FC236}">
                <a16:creationId xmlns:a16="http://schemas.microsoft.com/office/drawing/2014/main" id="{FE8FBF09-4E42-4BDC-8AC4-3414693590F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CA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>
            <a:extLst>
              <a:ext uri="{FF2B5EF4-FFF2-40B4-BE49-F238E27FC236}">
                <a16:creationId xmlns:a16="http://schemas.microsoft.com/office/drawing/2014/main" id="{4C3F1666-5627-4E82-A860-5EAFD51D313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defRPr sz="28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defRPr sz="28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defRPr sz="28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defRPr sz="28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defRPr sz="28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28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28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28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28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41C647C3-E5AA-4E71-A30C-47B4EA61CE4E}" type="slidenum">
              <a:rPr lang="en-US" altLang="en-US" sz="1200" smtClean="0">
                <a:solidFill>
                  <a:schemeClr val="tx1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6</a:t>
            </a:fld>
            <a:endParaRPr lang="en-US" altLang="en-US" sz="120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13315" name="Rectangle 2">
            <a:extLst>
              <a:ext uri="{FF2B5EF4-FFF2-40B4-BE49-F238E27FC236}">
                <a16:creationId xmlns:a16="http://schemas.microsoft.com/office/drawing/2014/main" id="{EFEF12E7-6A7C-4E23-8C06-265D4800F909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6" name="Rectangle 3">
            <a:extLst>
              <a:ext uri="{FF2B5EF4-FFF2-40B4-BE49-F238E27FC236}">
                <a16:creationId xmlns:a16="http://schemas.microsoft.com/office/drawing/2014/main" id="{A141CC3A-DA57-4A23-9177-66731DA000E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CA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>
            <a:extLst>
              <a:ext uri="{FF2B5EF4-FFF2-40B4-BE49-F238E27FC236}">
                <a16:creationId xmlns:a16="http://schemas.microsoft.com/office/drawing/2014/main" id="{842B7C15-525E-4DA4-8CC2-29EF711CD70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defRPr sz="28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defRPr sz="28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defRPr sz="28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defRPr sz="28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defRPr sz="28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28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28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28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28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BBC96072-C499-4DF7-ABAD-8CF2BE2FDC40}" type="slidenum">
              <a:rPr lang="en-US" altLang="en-US" sz="1200" smtClean="0">
                <a:solidFill>
                  <a:schemeClr val="tx1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7</a:t>
            </a:fld>
            <a:endParaRPr lang="en-US" altLang="en-US" sz="120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15363" name="Rectangle 2">
            <a:extLst>
              <a:ext uri="{FF2B5EF4-FFF2-40B4-BE49-F238E27FC236}">
                <a16:creationId xmlns:a16="http://schemas.microsoft.com/office/drawing/2014/main" id="{89E67AC6-814F-4519-A8C5-170A7A0F3F87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>
            <a:extLst>
              <a:ext uri="{FF2B5EF4-FFF2-40B4-BE49-F238E27FC236}">
                <a16:creationId xmlns:a16="http://schemas.microsoft.com/office/drawing/2014/main" id="{5442B3AF-2C8B-4BE2-8F32-F5F0D563591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CA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>
            <a:extLst>
              <a:ext uri="{FF2B5EF4-FFF2-40B4-BE49-F238E27FC236}">
                <a16:creationId xmlns:a16="http://schemas.microsoft.com/office/drawing/2014/main" id="{F4C52C15-29CC-4DE2-BC1D-D106AEF1310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defRPr sz="28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defRPr sz="28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defRPr sz="28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defRPr sz="28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defRPr sz="28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28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28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28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28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FE5044DF-88B9-45FC-A0BA-1F9C8E24AE57}" type="slidenum">
              <a:rPr lang="en-US" altLang="en-US" sz="1200" smtClean="0">
                <a:solidFill>
                  <a:schemeClr val="tx1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8</a:t>
            </a:fld>
            <a:endParaRPr lang="en-US" altLang="en-US" sz="120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17411" name="Rectangle 2">
            <a:extLst>
              <a:ext uri="{FF2B5EF4-FFF2-40B4-BE49-F238E27FC236}">
                <a16:creationId xmlns:a16="http://schemas.microsoft.com/office/drawing/2014/main" id="{519489DC-0BD4-4132-A4D4-74ABCA57E391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>
            <a:extLst>
              <a:ext uri="{FF2B5EF4-FFF2-40B4-BE49-F238E27FC236}">
                <a16:creationId xmlns:a16="http://schemas.microsoft.com/office/drawing/2014/main" id="{13276756-B3F3-4165-96F7-80B1BF29906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CA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>
            <a:extLst>
              <a:ext uri="{FF2B5EF4-FFF2-40B4-BE49-F238E27FC236}">
                <a16:creationId xmlns:a16="http://schemas.microsoft.com/office/drawing/2014/main" id="{FA83D0FC-C519-4BFF-9921-4E66927934B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defRPr sz="28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defRPr sz="28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defRPr sz="28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defRPr sz="28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defRPr sz="28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28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28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28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28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4519FEBB-8004-4DA0-862B-8BC9E072289D}" type="slidenum">
              <a:rPr lang="en-US" altLang="en-US" sz="1200" smtClean="0">
                <a:solidFill>
                  <a:schemeClr val="tx1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9</a:t>
            </a:fld>
            <a:endParaRPr lang="en-US" altLang="en-US" sz="120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19459" name="Rectangle 2">
            <a:extLst>
              <a:ext uri="{FF2B5EF4-FFF2-40B4-BE49-F238E27FC236}">
                <a16:creationId xmlns:a16="http://schemas.microsoft.com/office/drawing/2014/main" id="{26FAA5E9-E3DF-4D49-9762-0D5F593EB7F3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60" name="Rectangle 3">
            <a:extLst>
              <a:ext uri="{FF2B5EF4-FFF2-40B4-BE49-F238E27FC236}">
                <a16:creationId xmlns:a16="http://schemas.microsoft.com/office/drawing/2014/main" id="{0B1554A8-53F6-4EE8-BE07-526843FF128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CA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>
            <a:extLst>
              <a:ext uri="{FF2B5EF4-FFF2-40B4-BE49-F238E27FC236}">
                <a16:creationId xmlns:a16="http://schemas.microsoft.com/office/drawing/2014/main" id="{EDBE7181-2741-48B8-826E-0BD1611DB31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defRPr sz="28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defRPr sz="28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defRPr sz="28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defRPr sz="28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defRPr sz="28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28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28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28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28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AC0E7645-3C0D-40BD-9A24-3AB5899B2D84}" type="slidenum">
              <a:rPr lang="en-US" altLang="en-US" sz="1200" smtClean="0">
                <a:solidFill>
                  <a:schemeClr val="tx1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10</a:t>
            </a:fld>
            <a:endParaRPr lang="en-US" altLang="en-US" sz="120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21507" name="Rectangle 2">
            <a:extLst>
              <a:ext uri="{FF2B5EF4-FFF2-40B4-BE49-F238E27FC236}">
                <a16:creationId xmlns:a16="http://schemas.microsoft.com/office/drawing/2014/main" id="{8E82C1C2-CA6F-4B5E-A923-8FEE108203C2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8" name="Rectangle 3">
            <a:extLst>
              <a:ext uri="{FF2B5EF4-FFF2-40B4-BE49-F238E27FC236}">
                <a16:creationId xmlns:a16="http://schemas.microsoft.com/office/drawing/2014/main" id="{9C371D3E-AC55-4928-84F2-3455F3B97D1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CA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8988303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000645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77038" y="949325"/>
            <a:ext cx="2163762" cy="5176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84163" y="949325"/>
            <a:ext cx="6340475" cy="5176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4014677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4961618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2304673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7965774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8102706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5584680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916134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921478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CA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8064215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ext Box 2">
            <a:extLst>
              <a:ext uri="{FF2B5EF4-FFF2-40B4-BE49-F238E27FC236}">
                <a16:creationId xmlns:a16="http://schemas.microsoft.com/office/drawing/2014/main" id="{C1AD2BD7-23A8-42C5-8CE1-7FE9701C70FF}"/>
              </a:ext>
            </a:extLst>
          </p:cNvPr>
          <p:cNvSpPr txBox="1">
            <a:spLocks noChangeArrowheads="1"/>
          </p:cNvSpPr>
          <p:nvPr>
            <p:ph type="title"/>
          </p:nvPr>
        </p:nvSpPr>
        <p:spPr bwMode="auto">
          <a:xfrm>
            <a:off x="284163" y="949325"/>
            <a:ext cx="8656637" cy="866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altLang="en-US"/>
              <a:t>Click to edit Master title style</a:t>
            </a:r>
            <a:br>
              <a:rPr lang="en-US" altLang="en-US"/>
            </a:br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indent="252413" algn="l" rtl="0" eaLnBrk="0" fontAlgn="base" hangingPunct="0">
        <a:lnSpc>
          <a:spcPct val="109000"/>
        </a:lnSpc>
        <a:spcBef>
          <a:spcPct val="20000"/>
        </a:spcBef>
        <a:spcAft>
          <a:spcPct val="0"/>
        </a:spcAft>
        <a:buClr>
          <a:srgbClr val="000000"/>
        </a:buClr>
        <a:defRPr sz="4200">
          <a:solidFill>
            <a:srgbClr val="000000"/>
          </a:solidFill>
          <a:latin typeface="+mj-lt"/>
          <a:ea typeface="+mj-ea"/>
          <a:cs typeface="+mj-cs"/>
        </a:defRPr>
      </a:lvl1pPr>
      <a:lvl2pPr indent="252413" algn="l" rtl="0" eaLnBrk="0" fontAlgn="base" hangingPunct="0">
        <a:lnSpc>
          <a:spcPct val="109000"/>
        </a:lnSpc>
        <a:spcBef>
          <a:spcPct val="20000"/>
        </a:spcBef>
        <a:spcAft>
          <a:spcPct val="0"/>
        </a:spcAft>
        <a:buClr>
          <a:srgbClr val="000000"/>
        </a:buClr>
        <a:defRPr sz="4200">
          <a:solidFill>
            <a:srgbClr val="000000"/>
          </a:solidFill>
          <a:latin typeface="Times New Roman" pitchFamily="18" charset="0"/>
        </a:defRPr>
      </a:lvl2pPr>
      <a:lvl3pPr indent="252413" algn="l" rtl="0" eaLnBrk="0" fontAlgn="base" hangingPunct="0">
        <a:lnSpc>
          <a:spcPct val="109000"/>
        </a:lnSpc>
        <a:spcBef>
          <a:spcPct val="20000"/>
        </a:spcBef>
        <a:spcAft>
          <a:spcPct val="0"/>
        </a:spcAft>
        <a:buClr>
          <a:srgbClr val="000000"/>
        </a:buClr>
        <a:defRPr sz="4200">
          <a:solidFill>
            <a:srgbClr val="000000"/>
          </a:solidFill>
          <a:latin typeface="Times New Roman" pitchFamily="18" charset="0"/>
        </a:defRPr>
      </a:lvl3pPr>
      <a:lvl4pPr indent="252413" algn="l" rtl="0" eaLnBrk="0" fontAlgn="base" hangingPunct="0">
        <a:lnSpc>
          <a:spcPct val="109000"/>
        </a:lnSpc>
        <a:spcBef>
          <a:spcPct val="20000"/>
        </a:spcBef>
        <a:spcAft>
          <a:spcPct val="0"/>
        </a:spcAft>
        <a:buClr>
          <a:srgbClr val="000000"/>
        </a:buClr>
        <a:defRPr sz="4200">
          <a:solidFill>
            <a:srgbClr val="000000"/>
          </a:solidFill>
          <a:latin typeface="Times New Roman" pitchFamily="18" charset="0"/>
        </a:defRPr>
      </a:lvl4pPr>
      <a:lvl5pPr indent="252413" algn="l" rtl="0" eaLnBrk="0" fontAlgn="base" hangingPunct="0">
        <a:lnSpc>
          <a:spcPct val="109000"/>
        </a:lnSpc>
        <a:spcBef>
          <a:spcPct val="20000"/>
        </a:spcBef>
        <a:spcAft>
          <a:spcPct val="0"/>
        </a:spcAft>
        <a:buClr>
          <a:srgbClr val="000000"/>
        </a:buClr>
        <a:defRPr sz="4200">
          <a:solidFill>
            <a:srgbClr val="000000"/>
          </a:solidFill>
          <a:latin typeface="Times New Roman" pitchFamily="18" charset="0"/>
        </a:defRPr>
      </a:lvl5pPr>
      <a:lvl6pPr marL="457200" indent="252413" algn="l" rtl="0" fontAlgn="base">
        <a:lnSpc>
          <a:spcPct val="109000"/>
        </a:lnSpc>
        <a:spcBef>
          <a:spcPct val="20000"/>
        </a:spcBef>
        <a:spcAft>
          <a:spcPct val="0"/>
        </a:spcAft>
        <a:buClr>
          <a:srgbClr val="000000"/>
        </a:buClr>
        <a:defRPr sz="4200">
          <a:solidFill>
            <a:srgbClr val="000000"/>
          </a:solidFill>
          <a:latin typeface="Times New Roman" pitchFamily="18" charset="0"/>
        </a:defRPr>
      </a:lvl6pPr>
      <a:lvl7pPr marL="914400" indent="252413" algn="l" rtl="0" fontAlgn="base">
        <a:lnSpc>
          <a:spcPct val="109000"/>
        </a:lnSpc>
        <a:spcBef>
          <a:spcPct val="20000"/>
        </a:spcBef>
        <a:spcAft>
          <a:spcPct val="0"/>
        </a:spcAft>
        <a:buClr>
          <a:srgbClr val="000000"/>
        </a:buClr>
        <a:defRPr sz="4200">
          <a:solidFill>
            <a:srgbClr val="000000"/>
          </a:solidFill>
          <a:latin typeface="Times New Roman" pitchFamily="18" charset="0"/>
        </a:defRPr>
      </a:lvl7pPr>
      <a:lvl8pPr marL="1371600" indent="252413" algn="l" rtl="0" fontAlgn="base">
        <a:lnSpc>
          <a:spcPct val="109000"/>
        </a:lnSpc>
        <a:spcBef>
          <a:spcPct val="20000"/>
        </a:spcBef>
        <a:spcAft>
          <a:spcPct val="0"/>
        </a:spcAft>
        <a:buClr>
          <a:srgbClr val="000000"/>
        </a:buClr>
        <a:defRPr sz="4200">
          <a:solidFill>
            <a:srgbClr val="000000"/>
          </a:solidFill>
          <a:latin typeface="Times New Roman" pitchFamily="18" charset="0"/>
        </a:defRPr>
      </a:lvl8pPr>
      <a:lvl9pPr marL="1828800" indent="252413" algn="l" rtl="0" fontAlgn="base">
        <a:lnSpc>
          <a:spcPct val="109000"/>
        </a:lnSpc>
        <a:spcBef>
          <a:spcPct val="20000"/>
        </a:spcBef>
        <a:spcAft>
          <a:spcPct val="0"/>
        </a:spcAft>
        <a:buClr>
          <a:srgbClr val="000000"/>
        </a:buClr>
        <a:defRPr sz="4200">
          <a:solidFill>
            <a:srgbClr val="000000"/>
          </a:solidFill>
          <a:latin typeface="Times New Roman" pitchFamily="18" charset="0"/>
        </a:defRPr>
      </a:lvl9pPr>
    </p:titleStyle>
    <p:bodyStyle>
      <a:lvl1pPr indent="252413" algn="l" rtl="0" eaLnBrk="0" fontAlgn="base" hangingPunct="0">
        <a:lnSpc>
          <a:spcPct val="109000"/>
        </a:lnSpc>
        <a:spcBef>
          <a:spcPct val="20000"/>
        </a:spcBef>
        <a:spcAft>
          <a:spcPct val="0"/>
        </a:spcAft>
        <a:buClr>
          <a:srgbClr val="000000"/>
        </a:buClr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algn="l" rtl="0" eaLnBrk="0" fontAlgn="base" hangingPunct="0">
        <a:lnSpc>
          <a:spcPct val="109000"/>
        </a:lnSpc>
        <a:spcBef>
          <a:spcPct val="20000"/>
        </a:spcBef>
        <a:spcAft>
          <a:spcPct val="0"/>
        </a:spcAft>
        <a:buClr>
          <a:srgbClr val="000000"/>
        </a:buClr>
        <a:defRPr sz="2800">
          <a:solidFill>
            <a:srgbClr val="000000"/>
          </a:solidFill>
          <a:latin typeface="+mn-lt"/>
        </a:defRPr>
      </a:lvl2pPr>
      <a:lvl3pPr algn="l" rtl="0" eaLnBrk="0" fontAlgn="base" hangingPunct="0">
        <a:lnSpc>
          <a:spcPct val="109000"/>
        </a:lnSpc>
        <a:spcBef>
          <a:spcPct val="20000"/>
        </a:spcBef>
        <a:spcAft>
          <a:spcPct val="0"/>
        </a:spcAft>
        <a:buClr>
          <a:srgbClr val="000000"/>
        </a:buClr>
        <a:defRPr sz="2800">
          <a:solidFill>
            <a:srgbClr val="000000"/>
          </a:solidFill>
          <a:latin typeface="+mn-lt"/>
        </a:defRPr>
      </a:lvl3pPr>
      <a:lvl4pPr algn="l" rtl="0" eaLnBrk="0" fontAlgn="base" hangingPunct="0">
        <a:lnSpc>
          <a:spcPct val="109000"/>
        </a:lnSpc>
        <a:spcBef>
          <a:spcPct val="20000"/>
        </a:spcBef>
        <a:spcAft>
          <a:spcPct val="0"/>
        </a:spcAft>
        <a:buClr>
          <a:srgbClr val="000000"/>
        </a:buClr>
        <a:defRPr sz="2800">
          <a:solidFill>
            <a:srgbClr val="000000"/>
          </a:solidFill>
          <a:latin typeface="+mn-lt"/>
        </a:defRPr>
      </a:lvl4pPr>
      <a:lvl5pPr algn="l" rtl="0" eaLnBrk="0" fontAlgn="base" hangingPunct="0">
        <a:lnSpc>
          <a:spcPct val="109000"/>
        </a:lnSpc>
        <a:spcBef>
          <a:spcPct val="20000"/>
        </a:spcBef>
        <a:spcAft>
          <a:spcPct val="0"/>
        </a:spcAft>
        <a:buClr>
          <a:srgbClr val="000000"/>
        </a:buClr>
        <a:defRPr sz="2800">
          <a:solidFill>
            <a:srgbClr val="000000"/>
          </a:solidFill>
          <a:latin typeface="+mn-lt"/>
        </a:defRPr>
      </a:lvl5pPr>
      <a:lvl6pPr marL="457200" algn="l" rtl="0" fontAlgn="base">
        <a:lnSpc>
          <a:spcPct val="109000"/>
        </a:lnSpc>
        <a:spcBef>
          <a:spcPct val="20000"/>
        </a:spcBef>
        <a:spcAft>
          <a:spcPct val="0"/>
        </a:spcAft>
        <a:buClr>
          <a:srgbClr val="000000"/>
        </a:buClr>
        <a:defRPr sz="2800">
          <a:solidFill>
            <a:srgbClr val="000000"/>
          </a:solidFill>
          <a:latin typeface="+mn-lt"/>
        </a:defRPr>
      </a:lvl6pPr>
      <a:lvl7pPr marL="914400" algn="l" rtl="0" fontAlgn="base">
        <a:lnSpc>
          <a:spcPct val="109000"/>
        </a:lnSpc>
        <a:spcBef>
          <a:spcPct val="20000"/>
        </a:spcBef>
        <a:spcAft>
          <a:spcPct val="0"/>
        </a:spcAft>
        <a:buClr>
          <a:srgbClr val="000000"/>
        </a:buClr>
        <a:defRPr sz="2800">
          <a:solidFill>
            <a:srgbClr val="000000"/>
          </a:solidFill>
          <a:latin typeface="+mn-lt"/>
        </a:defRPr>
      </a:lvl7pPr>
      <a:lvl8pPr marL="1371600" algn="l" rtl="0" fontAlgn="base">
        <a:lnSpc>
          <a:spcPct val="109000"/>
        </a:lnSpc>
        <a:spcBef>
          <a:spcPct val="20000"/>
        </a:spcBef>
        <a:spcAft>
          <a:spcPct val="0"/>
        </a:spcAft>
        <a:buClr>
          <a:srgbClr val="000000"/>
        </a:buClr>
        <a:defRPr sz="2800">
          <a:solidFill>
            <a:srgbClr val="000000"/>
          </a:solidFill>
          <a:latin typeface="+mn-lt"/>
        </a:defRPr>
      </a:lvl8pPr>
      <a:lvl9pPr marL="1828800" algn="l" rtl="0" fontAlgn="base">
        <a:lnSpc>
          <a:spcPct val="109000"/>
        </a:lnSpc>
        <a:spcBef>
          <a:spcPct val="20000"/>
        </a:spcBef>
        <a:spcAft>
          <a:spcPct val="0"/>
        </a:spcAft>
        <a:buClr>
          <a:srgbClr val="000000"/>
        </a:buClr>
        <a:defRPr sz="2800">
          <a:solidFill>
            <a:srgbClr val="000000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0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wmf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8.png"/><Relationship Id="rId4" Type="http://schemas.openxmlformats.org/officeDocument/2006/relationships/image" Target="../media/image17.png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2.jpeg"/><Relationship Id="rId5" Type="http://schemas.openxmlformats.org/officeDocument/2006/relationships/image" Target="../media/image21.png"/><Relationship Id="rId4" Type="http://schemas.openxmlformats.org/officeDocument/2006/relationships/image" Target="../media/image20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0.xml.rels><?xml version="1.0" encoding="UTF-8" standalone="yes"?>
<Relationships xmlns="http://schemas.openxmlformats.org/package/2006/relationships"><Relationship Id="rId8" Type="http://schemas.openxmlformats.org/officeDocument/2006/relationships/image" Target="../media/image28.jpeg"/><Relationship Id="rId3" Type="http://schemas.openxmlformats.org/officeDocument/2006/relationships/image" Target="../media/image23.png"/><Relationship Id="rId7" Type="http://schemas.openxmlformats.org/officeDocument/2006/relationships/image" Target="../media/image27.pn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6.png"/><Relationship Id="rId5" Type="http://schemas.openxmlformats.org/officeDocument/2006/relationships/image" Target="../media/image25.jpeg"/><Relationship Id="rId10" Type="http://schemas.openxmlformats.org/officeDocument/2006/relationships/image" Target="../media/image30.jpeg"/><Relationship Id="rId4" Type="http://schemas.openxmlformats.org/officeDocument/2006/relationships/image" Target="../media/image24.png"/><Relationship Id="rId9" Type="http://schemas.openxmlformats.org/officeDocument/2006/relationships/image" Target="../media/image29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>
            <a:extLst>
              <a:ext uri="{FF2B5EF4-FFF2-40B4-BE49-F238E27FC236}">
                <a16:creationId xmlns:a16="http://schemas.microsoft.com/office/drawing/2014/main" id="{FD7F14D2-7FEA-4DB3-80B8-1F267628268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284163" y="949325"/>
            <a:ext cx="8656637" cy="654050"/>
          </a:xfrm>
        </p:spPr>
        <p:txBody>
          <a:bodyPr/>
          <a:lstStyle/>
          <a:p>
            <a:pPr algn="ctr"/>
            <a:r>
              <a:rPr lang="en-US" altLang="en-US"/>
              <a:t>CHAPTER 8</a:t>
            </a:r>
          </a:p>
        </p:txBody>
      </p:sp>
      <p:sp>
        <p:nvSpPr>
          <p:cNvPr id="3075" name="Content Placeholder 2">
            <a:extLst>
              <a:ext uri="{FF2B5EF4-FFF2-40B4-BE49-F238E27FC236}">
                <a16:creationId xmlns:a16="http://schemas.microsoft.com/office/drawing/2014/main" id="{6B209FA0-6998-41A1-BC0C-1F1957CA745C}"/>
              </a:ext>
            </a:extLst>
          </p:cNvPr>
          <p:cNvSpPr>
            <a:spLocks noGrp="1"/>
          </p:cNvSpPr>
          <p:nvPr>
            <p:ph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en-US" altLang="en-US"/>
              <a:t>ANTENNAS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>
            <a:extLst>
              <a:ext uri="{FF2B5EF4-FFF2-40B4-BE49-F238E27FC236}">
                <a16:creationId xmlns:a16="http://schemas.microsoft.com/office/drawing/2014/main" id="{0864B2E1-674A-40AB-B948-B22F630C83B2}"/>
              </a:ext>
            </a:extLst>
          </p:cNvPr>
          <p:cNvSpPr txBox="1">
            <a:spLocks noChangeArrowheads="1"/>
          </p:cNvSpPr>
          <p:nvPr>
            <p:ph type="ctrTitle"/>
          </p:nvPr>
        </p:nvSpPr>
        <p:spPr>
          <a:xfrm>
            <a:off x="468313" y="476250"/>
            <a:ext cx="8466137" cy="625475"/>
          </a:xfrm>
        </p:spPr>
        <p:txBody>
          <a:bodyPr/>
          <a:lstStyle/>
          <a:p>
            <a:pPr indent="0" defTabSz="381000" eaLnBrk="1" hangingPunct="1">
              <a:lnSpc>
                <a:spcPct val="100000"/>
              </a:lnSpc>
            </a:pPr>
            <a:r>
              <a:rPr lang="en-US" altLang="en-US" sz="4100"/>
              <a:t>Isotropic Antenna</a:t>
            </a:r>
          </a:p>
        </p:txBody>
      </p:sp>
      <p:sp>
        <p:nvSpPr>
          <p:cNvPr id="20483" name="Rectangle 5">
            <a:extLst>
              <a:ext uri="{FF2B5EF4-FFF2-40B4-BE49-F238E27FC236}">
                <a16:creationId xmlns:a16="http://schemas.microsoft.com/office/drawing/2014/main" id="{35C8D5FE-16BA-411D-8334-C4AD48E62A95}"/>
              </a:ext>
            </a:extLst>
          </p:cNvPr>
          <p:cNvSpPr>
            <a:spLocks noChangeArrowheads="1"/>
          </p:cNvSpPr>
          <p:nvPr>
            <p:ph type="subTitle" idx="1"/>
          </p:nvPr>
        </p:nvSpPr>
        <p:spPr bwMode="auto">
          <a:xfrm>
            <a:off x="323850" y="1125538"/>
            <a:ext cx="8589963" cy="393065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algn="l" defTabSz="381000" eaLnBrk="1" hangingPunct="1">
              <a:lnSpc>
                <a:spcPct val="100000"/>
              </a:lnSpc>
              <a:buClrTx/>
              <a:buFont typeface="Wingdings" panose="05000000000000000000" pitchFamily="2" charset="2"/>
              <a:buChar char="§"/>
            </a:pPr>
            <a:r>
              <a:rPr lang="en-US" altLang="en-US" sz="2800"/>
              <a:t>The isotropic antenna is a hypothetical point source.        </a:t>
            </a:r>
          </a:p>
          <a:p>
            <a:pPr algn="l" defTabSz="381000" eaLnBrk="1" hangingPunct="1">
              <a:lnSpc>
                <a:spcPct val="100000"/>
              </a:lnSpc>
              <a:buClrTx/>
              <a:buFont typeface="Wingdings" panose="05000000000000000000" pitchFamily="2" charset="2"/>
              <a:buChar char="§"/>
            </a:pPr>
            <a:endParaRPr lang="en-US" altLang="en-US" sz="2800"/>
          </a:p>
          <a:p>
            <a:pPr algn="l" defTabSz="381000" eaLnBrk="1" hangingPunct="1">
              <a:lnSpc>
                <a:spcPct val="100000"/>
              </a:lnSpc>
              <a:buClrTx/>
              <a:buFont typeface="Wingdings" panose="05000000000000000000" pitchFamily="2" charset="2"/>
              <a:buChar char="§"/>
            </a:pPr>
            <a:r>
              <a:rPr lang="en-US" altLang="en-US" sz="2800"/>
              <a:t>It does not exist in reality but is considered as an important starting point considering different </a:t>
            </a:r>
          </a:p>
          <a:p>
            <a:pPr algn="l" defTabSz="381000" eaLnBrk="1" hangingPunct="1">
              <a:lnSpc>
                <a:spcPct val="100000"/>
              </a:lnSpc>
              <a:buClrTx/>
              <a:buFont typeface="Wingdings" panose="05000000000000000000" pitchFamily="2" charset="2"/>
              <a:buChar char="§"/>
            </a:pPr>
            <a:endParaRPr lang="en-US" altLang="en-US" sz="2800"/>
          </a:p>
          <a:p>
            <a:pPr algn="l" defTabSz="381000" eaLnBrk="1" hangingPunct="1">
              <a:lnSpc>
                <a:spcPct val="100000"/>
              </a:lnSpc>
              <a:buClrTx/>
              <a:buFont typeface="Wingdings" panose="05000000000000000000" pitchFamily="2" charset="2"/>
              <a:buChar char="§"/>
            </a:pPr>
            <a:r>
              <a:rPr lang="en-US" altLang="en-US" sz="2800"/>
              <a:t>antennas from the theoretical to the practical</a:t>
            </a:r>
          </a:p>
          <a:p>
            <a:pPr algn="l" defTabSz="381000" eaLnBrk="1" hangingPunct="1">
              <a:lnSpc>
                <a:spcPct val="100000"/>
              </a:lnSpc>
              <a:buClrTx/>
              <a:buFont typeface="Wingdings" panose="05000000000000000000" pitchFamily="2" charset="2"/>
              <a:buChar char="§"/>
            </a:pPr>
            <a:endParaRPr lang="en-US" altLang="en-US" sz="2800"/>
          </a:p>
          <a:p>
            <a:pPr algn="l" defTabSz="381000" eaLnBrk="1" hangingPunct="1">
              <a:lnSpc>
                <a:spcPct val="100000"/>
              </a:lnSpc>
              <a:buClrTx/>
              <a:buFont typeface="Wingdings" panose="05000000000000000000" pitchFamily="2" charset="2"/>
              <a:buChar char="§"/>
            </a:pPr>
            <a:r>
              <a:rPr lang="en-US" altLang="en-US" sz="2800"/>
              <a:t>The pattern is a Cardioid - a donut shape or a sphere</a:t>
            </a:r>
          </a:p>
        </p:txBody>
      </p:sp>
      <p:pic>
        <p:nvPicPr>
          <p:cNvPr id="20484" name="Picture 6">
            <a:extLst>
              <a:ext uri="{FF2B5EF4-FFF2-40B4-BE49-F238E27FC236}">
                <a16:creationId xmlns:a16="http://schemas.microsoft.com/office/drawing/2014/main" id="{A28EDF21-B9F3-4B5E-8069-FEB5C40624F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320" t="27475" r="17409" b="26666"/>
          <a:stretch>
            <a:fillRect/>
          </a:stretch>
        </p:blipFill>
        <p:spPr bwMode="auto">
          <a:xfrm>
            <a:off x="468313" y="5095875"/>
            <a:ext cx="2159000" cy="154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485" name="Picture 7">
            <a:extLst>
              <a:ext uri="{FF2B5EF4-FFF2-40B4-BE49-F238E27FC236}">
                <a16:creationId xmlns:a16="http://schemas.microsoft.com/office/drawing/2014/main" id="{F90DC73E-591D-4A9A-A21C-6FF152599E1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469" t="14111" r="13528" b="11908"/>
          <a:stretch>
            <a:fillRect/>
          </a:stretch>
        </p:blipFill>
        <p:spPr bwMode="auto">
          <a:xfrm>
            <a:off x="6227763" y="5013325"/>
            <a:ext cx="2232025" cy="1652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486" name="Text Box 8">
            <a:extLst>
              <a:ext uri="{FF2B5EF4-FFF2-40B4-BE49-F238E27FC236}">
                <a16:creationId xmlns:a16="http://schemas.microsoft.com/office/drawing/2014/main" id="{3D85C88A-3834-4BF0-BF45-9769A93B410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48038" y="5300663"/>
            <a:ext cx="18415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CA" altLang="en-US" b="1"/>
              <a:t>Dipole Radiation</a:t>
            </a:r>
          </a:p>
          <a:p>
            <a:pPr algn="ctr" eaLnBrk="1" hangingPunct="1"/>
            <a:r>
              <a:rPr lang="en-CA" altLang="en-US" b="1"/>
              <a:t>Pattern</a:t>
            </a:r>
          </a:p>
        </p:txBody>
      </p:sp>
      <p:sp>
        <p:nvSpPr>
          <p:cNvPr id="20487" name="Rectangle 9">
            <a:extLst>
              <a:ext uri="{FF2B5EF4-FFF2-40B4-BE49-F238E27FC236}">
                <a16:creationId xmlns:a16="http://schemas.microsoft.com/office/drawing/2014/main" id="{218AEA45-9CD1-448A-B822-F5EA25B9CA9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7663" y="1076325"/>
            <a:ext cx="8562975" cy="68263"/>
          </a:xfrm>
          <a:prstGeom prst="rect">
            <a:avLst/>
          </a:prstGeom>
          <a:solidFill>
            <a:srgbClr val="000000"/>
          </a:solidFill>
          <a:ln w="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CA" altLang="en-US"/>
          </a:p>
        </p:txBody>
      </p:sp>
      <p:sp>
        <p:nvSpPr>
          <p:cNvPr id="20488" name="Rectangle 10">
            <a:extLst>
              <a:ext uri="{FF2B5EF4-FFF2-40B4-BE49-F238E27FC236}">
                <a16:creationId xmlns:a16="http://schemas.microsoft.com/office/drawing/2014/main" id="{9EBAC0F8-CFF0-4E4F-927C-D5C8515A04C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3850" y="1052513"/>
            <a:ext cx="8562975" cy="68262"/>
          </a:xfrm>
          <a:prstGeom prst="rect">
            <a:avLst/>
          </a:prstGeom>
          <a:solidFill>
            <a:srgbClr val="C0C0C0"/>
          </a:solidFill>
          <a:ln w="3327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CA" altLang="en-US"/>
          </a:p>
        </p:txBody>
      </p:sp>
    </p:spTree>
  </p:cSld>
  <p:clrMapOvr>
    <a:masterClrMapping/>
  </p:clrMapOvr>
  <p:transition advClick="0">
    <p:cover dir="r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>
            <a:extLst>
              <a:ext uri="{FF2B5EF4-FFF2-40B4-BE49-F238E27FC236}">
                <a16:creationId xmlns:a16="http://schemas.microsoft.com/office/drawing/2014/main" id="{361AC595-C4A1-4CB6-9AF6-4FFB5B3BD0BC}"/>
              </a:ext>
            </a:extLst>
          </p:cNvPr>
          <p:cNvSpPr txBox="1">
            <a:spLocks noChangeArrowheads="1"/>
          </p:cNvSpPr>
          <p:nvPr>
            <p:ph type="ctrTitle"/>
          </p:nvPr>
        </p:nvSpPr>
        <p:spPr>
          <a:xfrm>
            <a:off x="250825" y="404813"/>
            <a:ext cx="8636000" cy="625475"/>
          </a:xfrm>
        </p:spPr>
        <p:txBody>
          <a:bodyPr/>
          <a:lstStyle/>
          <a:p>
            <a:pPr indent="0" defTabSz="381000" eaLnBrk="1" hangingPunct="1">
              <a:lnSpc>
                <a:spcPct val="100000"/>
              </a:lnSpc>
            </a:pPr>
            <a:r>
              <a:rPr lang="en-US" altLang="en-US" sz="4100"/>
              <a:t>Polarization - </a:t>
            </a:r>
            <a:r>
              <a:rPr lang="en-US" altLang="en-US" sz="2100"/>
              <a:t>Practical</a:t>
            </a:r>
          </a:p>
        </p:txBody>
      </p:sp>
      <p:sp>
        <p:nvSpPr>
          <p:cNvPr id="22531" name="Rectangle 5">
            <a:extLst>
              <a:ext uri="{FF2B5EF4-FFF2-40B4-BE49-F238E27FC236}">
                <a16:creationId xmlns:a16="http://schemas.microsoft.com/office/drawing/2014/main" id="{679FF96A-89C9-4F02-A546-A9D61BA40E89}"/>
              </a:ext>
            </a:extLst>
          </p:cNvPr>
          <p:cNvSpPr>
            <a:spLocks noChangeArrowheads="1"/>
          </p:cNvSpPr>
          <p:nvPr>
            <p:ph type="subTitle" idx="1"/>
          </p:nvPr>
        </p:nvSpPr>
        <p:spPr bwMode="auto">
          <a:xfrm>
            <a:off x="179388" y="1341438"/>
            <a:ext cx="8632825" cy="521176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algn="l" defTabSz="381000" eaLnBrk="1" hangingPunct="1">
              <a:lnSpc>
                <a:spcPct val="100000"/>
              </a:lnSpc>
              <a:buClrTx/>
            </a:pPr>
            <a:r>
              <a:rPr lang="en-US" altLang="en-US" sz="2800"/>
              <a:t>Antennas radiating a vertical polarization are best received by an antenna of like polarization</a:t>
            </a:r>
          </a:p>
          <a:p>
            <a:pPr algn="l" defTabSz="381000" eaLnBrk="1" hangingPunct="1">
              <a:lnSpc>
                <a:spcPct val="100000"/>
              </a:lnSpc>
              <a:buClrTx/>
            </a:pPr>
            <a:endParaRPr lang="en-US" altLang="en-US" sz="2800"/>
          </a:p>
          <a:p>
            <a:pPr algn="l" defTabSz="381000" eaLnBrk="1" hangingPunct="1">
              <a:lnSpc>
                <a:spcPct val="100000"/>
              </a:lnSpc>
              <a:buClrTx/>
            </a:pPr>
            <a:r>
              <a:rPr lang="en-US" altLang="en-US" sz="2800"/>
              <a:t>Cross polarization reduces reception by as much as 30 db</a:t>
            </a:r>
          </a:p>
          <a:p>
            <a:pPr algn="l" defTabSz="381000" eaLnBrk="1" hangingPunct="1">
              <a:lnSpc>
                <a:spcPct val="100000"/>
              </a:lnSpc>
              <a:buClrTx/>
            </a:pPr>
            <a:endParaRPr lang="en-US" altLang="en-US" sz="2800"/>
          </a:p>
          <a:p>
            <a:pPr algn="l" defTabSz="381000" eaLnBrk="1" hangingPunct="1">
              <a:lnSpc>
                <a:spcPct val="100000"/>
              </a:lnSpc>
              <a:buClrTx/>
            </a:pPr>
            <a:r>
              <a:rPr lang="en-US" altLang="en-US" sz="2800"/>
              <a:t>Bouncing DX signals probably have both polarizations</a:t>
            </a:r>
          </a:p>
          <a:p>
            <a:pPr algn="l" defTabSz="381000" eaLnBrk="1" hangingPunct="1">
              <a:lnSpc>
                <a:spcPct val="100000"/>
              </a:lnSpc>
              <a:buClrTx/>
            </a:pPr>
            <a:endParaRPr lang="en-US" altLang="en-US" sz="2800"/>
          </a:p>
          <a:p>
            <a:pPr algn="l" defTabSz="381000" eaLnBrk="1" hangingPunct="1">
              <a:lnSpc>
                <a:spcPct val="100000"/>
              </a:lnSpc>
              <a:buClrTx/>
            </a:pPr>
            <a:r>
              <a:rPr lang="en-US" altLang="en-US" sz="2800"/>
              <a:t>Designing antenna polarization usually depends on the frequency being used - at 70 cm in the UHF band the elements are very short so either polarization is possible.  Usually vertical is used as repeaters are vertically polarized.</a:t>
            </a:r>
          </a:p>
        </p:txBody>
      </p:sp>
      <p:sp>
        <p:nvSpPr>
          <p:cNvPr id="22532" name="Rectangle 6">
            <a:extLst>
              <a:ext uri="{FF2B5EF4-FFF2-40B4-BE49-F238E27FC236}">
                <a16:creationId xmlns:a16="http://schemas.microsoft.com/office/drawing/2014/main" id="{821262B6-B873-4143-8C3E-0DD423848A4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7663" y="1076325"/>
            <a:ext cx="8562975" cy="68263"/>
          </a:xfrm>
          <a:prstGeom prst="rect">
            <a:avLst/>
          </a:prstGeom>
          <a:solidFill>
            <a:srgbClr val="000000"/>
          </a:solidFill>
          <a:ln w="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CA" altLang="en-US"/>
          </a:p>
        </p:txBody>
      </p:sp>
      <p:sp>
        <p:nvSpPr>
          <p:cNvPr id="22533" name="Rectangle 7">
            <a:extLst>
              <a:ext uri="{FF2B5EF4-FFF2-40B4-BE49-F238E27FC236}">
                <a16:creationId xmlns:a16="http://schemas.microsoft.com/office/drawing/2014/main" id="{D081D1BB-2D32-4F41-9FA6-D851665330F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3850" y="1052513"/>
            <a:ext cx="8562975" cy="68262"/>
          </a:xfrm>
          <a:prstGeom prst="rect">
            <a:avLst/>
          </a:prstGeom>
          <a:solidFill>
            <a:srgbClr val="C0C0C0"/>
          </a:solidFill>
          <a:ln w="3327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CA" altLang="en-US"/>
          </a:p>
        </p:txBody>
      </p:sp>
    </p:spTree>
  </p:cSld>
  <p:clrMapOvr>
    <a:masterClrMapping/>
  </p:clrMapOvr>
  <p:transition advClick="0">
    <p:cover dir="r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>
            <a:extLst>
              <a:ext uri="{FF2B5EF4-FFF2-40B4-BE49-F238E27FC236}">
                <a16:creationId xmlns:a16="http://schemas.microsoft.com/office/drawing/2014/main" id="{E89A56A5-768F-47B4-9691-DEC144DB284C}"/>
              </a:ext>
            </a:extLst>
          </p:cNvPr>
          <p:cNvSpPr txBox="1">
            <a:spLocks noChangeArrowheads="1"/>
          </p:cNvSpPr>
          <p:nvPr>
            <p:ph type="ctrTitle"/>
          </p:nvPr>
        </p:nvSpPr>
        <p:spPr>
          <a:xfrm>
            <a:off x="250825" y="188913"/>
            <a:ext cx="8632825" cy="625475"/>
          </a:xfrm>
        </p:spPr>
        <p:txBody>
          <a:bodyPr/>
          <a:lstStyle/>
          <a:p>
            <a:pPr indent="0" defTabSz="381000" eaLnBrk="1" hangingPunct="1">
              <a:lnSpc>
                <a:spcPct val="100000"/>
              </a:lnSpc>
            </a:pPr>
            <a:r>
              <a:rPr lang="en-US" altLang="en-US" sz="4100"/>
              <a:t>Resonance</a:t>
            </a:r>
          </a:p>
        </p:txBody>
      </p:sp>
      <p:sp>
        <p:nvSpPr>
          <p:cNvPr id="24579" name="Rectangle 3">
            <a:extLst>
              <a:ext uri="{FF2B5EF4-FFF2-40B4-BE49-F238E27FC236}">
                <a16:creationId xmlns:a16="http://schemas.microsoft.com/office/drawing/2014/main" id="{1153BC96-3D53-4B36-A807-5F2C9B6407D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4638" y="860425"/>
            <a:ext cx="8562975" cy="68263"/>
          </a:xfrm>
          <a:prstGeom prst="rect">
            <a:avLst/>
          </a:prstGeom>
          <a:solidFill>
            <a:srgbClr val="000000"/>
          </a:solidFill>
          <a:ln w="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CA" altLang="en-US"/>
          </a:p>
        </p:txBody>
      </p:sp>
      <p:sp>
        <p:nvSpPr>
          <p:cNvPr id="24580" name="Rectangle 4">
            <a:extLst>
              <a:ext uri="{FF2B5EF4-FFF2-40B4-BE49-F238E27FC236}">
                <a16:creationId xmlns:a16="http://schemas.microsoft.com/office/drawing/2014/main" id="{803C28A0-830D-484F-BD49-D45F8530E72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0825" y="836613"/>
            <a:ext cx="8562975" cy="68262"/>
          </a:xfrm>
          <a:prstGeom prst="rect">
            <a:avLst/>
          </a:prstGeom>
          <a:solidFill>
            <a:srgbClr val="C0C0C0"/>
          </a:solidFill>
          <a:ln w="3327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CA" altLang="en-US"/>
          </a:p>
        </p:txBody>
      </p:sp>
      <p:sp>
        <p:nvSpPr>
          <p:cNvPr id="24581" name="Rectangle 5">
            <a:extLst>
              <a:ext uri="{FF2B5EF4-FFF2-40B4-BE49-F238E27FC236}">
                <a16:creationId xmlns:a16="http://schemas.microsoft.com/office/drawing/2014/main" id="{D37A0E61-66A7-42A9-A13B-3F9DA87C4323}"/>
              </a:ext>
            </a:extLst>
          </p:cNvPr>
          <p:cNvSpPr>
            <a:spLocks noChangeArrowheads="1"/>
          </p:cNvSpPr>
          <p:nvPr>
            <p:ph type="subTitle" idx="1"/>
          </p:nvPr>
        </p:nvSpPr>
        <p:spPr bwMode="auto">
          <a:xfrm>
            <a:off x="250825" y="1052513"/>
            <a:ext cx="8632825" cy="4357687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algn="l" defTabSz="381000" eaLnBrk="1" hangingPunct="1">
              <a:lnSpc>
                <a:spcPct val="100000"/>
              </a:lnSpc>
              <a:buClrTx/>
            </a:pPr>
            <a:r>
              <a:rPr lang="en-US" altLang="en-US" sz="2400"/>
              <a:t>Antenna length is dependent on frequency</a:t>
            </a:r>
          </a:p>
          <a:p>
            <a:pPr algn="l" defTabSz="381000" eaLnBrk="1" hangingPunct="1">
              <a:lnSpc>
                <a:spcPct val="100000"/>
              </a:lnSpc>
              <a:buClrTx/>
            </a:pPr>
            <a:endParaRPr lang="en-US" altLang="en-US" sz="2400"/>
          </a:p>
          <a:p>
            <a:pPr algn="l" defTabSz="381000" eaLnBrk="1" hangingPunct="1">
              <a:lnSpc>
                <a:spcPct val="100000"/>
              </a:lnSpc>
              <a:buClrTx/>
            </a:pPr>
            <a:r>
              <a:rPr lang="en-US" altLang="en-US" sz="2400"/>
              <a:t>The lower the frequency the longer the antenna elements</a:t>
            </a:r>
          </a:p>
          <a:p>
            <a:pPr algn="l" defTabSz="381000" eaLnBrk="1" hangingPunct="1">
              <a:lnSpc>
                <a:spcPct val="100000"/>
              </a:lnSpc>
              <a:buClrTx/>
            </a:pPr>
            <a:endParaRPr lang="en-US" altLang="en-US" sz="2400"/>
          </a:p>
          <a:p>
            <a:pPr algn="l" defTabSz="381000" eaLnBrk="1" hangingPunct="1">
              <a:lnSpc>
                <a:spcPct val="100000"/>
              </a:lnSpc>
              <a:buClrTx/>
            </a:pPr>
            <a:r>
              <a:rPr lang="en-US" altLang="en-US" sz="2400"/>
              <a:t>Examples</a:t>
            </a:r>
          </a:p>
          <a:p>
            <a:pPr algn="l" defTabSz="381000" eaLnBrk="1" hangingPunct="1">
              <a:lnSpc>
                <a:spcPct val="100000"/>
              </a:lnSpc>
              <a:buClrTx/>
            </a:pPr>
            <a:r>
              <a:rPr lang="en-US" altLang="en-US" sz="2400"/>
              <a:t>		80 metres          3.750 MHz          124 ft.</a:t>
            </a:r>
          </a:p>
          <a:p>
            <a:pPr algn="l" defTabSz="381000" eaLnBrk="1" hangingPunct="1">
              <a:lnSpc>
                <a:spcPct val="100000"/>
              </a:lnSpc>
              <a:buClrTx/>
            </a:pPr>
            <a:r>
              <a:rPr lang="en-US" altLang="en-US" sz="2400"/>
              <a:t>		40                      7.055                   66</a:t>
            </a:r>
          </a:p>
          <a:p>
            <a:pPr algn="l" defTabSz="381000" eaLnBrk="1" hangingPunct="1">
              <a:lnSpc>
                <a:spcPct val="100000"/>
              </a:lnSpc>
              <a:buClrTx/>
            </a:pPr>
            <a:r>
              <a:rPr lang="en-US" altLang="en-US" sz="2400"/>
              <a:t>		10                      28.5                     16.4</a:t>
            </a:r>
          </a:p>
          <a:p>
            <a:pPr algn="l" defTabSz="381000" eaLnBrk="1" hangingPunct="1">
              <a:lnSpc>
                <a:spcPct val="100000"/>
              </a:lnSpc>
              <a:buClrTx/>
            </a:pPr>
            <a:r>
              <a:rPr lang="en-US" altLang="en-US" sz="2400"/>
              <a:t>		  6                      52                        9</a:t>
            </a:r>
          </a:p>
          <a:p>
            <a:pPr algn="l" defTabSz="381000" eaLnBrk="1" hangingPunct="1">
              <a:lnSpc>
                <a:spcPct val="100000"/>
              </a:lnSpc>
              <a:buClrTx/>
            </a:pPr>
            <a:r>
              <a:rPr lang="en-US" altLang="en-US" sz="2400"/>
              <a:t>		  2                      145                      3.2</a:t>
            </a:r>
          </a:p>
        </p:txBody>
      </p:sp>
    </p:spTree>
  </p:cSld>
  <p:clrMapOvr>
    <a:masterClrMapping/>
  </p:clrMapOvr>
  <p:transition advClick="0">
    <p:cover dir="r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>
            <a:extLst>
              <a:ext uri="{FF2B5EF4-FFF2-40B4-BE49-F238E27FC236}">
                <a16:creationId xmlns:a16="http://schemas.microsoft.com/office/drawing/2014/main" id="{31A28848-33F5-49EE-93BE-FEF439D47FF4}"/>
              </a:ext>
            </a:extLst>
          </p:cNvPr>
          <p:cNvSpPr txBox="1">
            <a:spLocks noChangeArrowheads="1"/>
          </p:cNvSpPr>
          <p:nvPr>
            <p:ph type="ctrTitle"/>
          </p:nvPr>
        </p:nvSpPr>
        <p:spPr>
          <a:xfrm>
            <a:off x="250825" y="333375"/>
            <a:ext cx="8640763" cy="777875"/>
          </a:xfrm>
        </p:spPr>
        <p:txBody>
          <a:bodyPr/>
          <a:lstStyle/>
          <a:p>
            <a:pPr indent="0" defTabSz="381000" eaLnBrk="1" hangingPunct="1">
              <a:lnSpc>
                <a:spcPct val="100000"/>
              </a:lnSpc>
            </a:pPr>
            <a:r>
              <a:rPr lang="en-US" altLang="en-US" sz="4100"/>
              <a:t>Isotropic Source                               </a:t>
            </a:r>
            <a:br>
              <a:rPr lang="en-US" altLang="en-US" sz="4100"/>
            </a:br>
            <a:endParaRPr lang="en-US" altLang="en-US" sz="1000"/>
          </a:p>
        </p:txBody>
      </p:sp>
      <p:sp>
        <p:nvSpPr>
          <p:cNvPr id="26627" name="Rectangle 5">
            <a:extLst>
              <a:ext uri="{FF2B5EF4-FFF2-40B4-BE49-F238E27FC236}">
                <a16:creationId xmlns:a16="http://schemas.microsoft.com/office/drawing/2014/main" id="{2E81F0CA-D9A6-4BFF-96F7-DA45166CA4B3}"/>
              </a:ext>
            </a:extLst>
          </p:cNvPr>
          <p:cNvSpPr>
            <a:spLocks noChangeArrowheads="1"/>
          </p:cNvSpPr>
          <p:nvPr>
            <p:ph type="subTitle" idx="1"/>
          </p:nvPr>
        </p:nvSpPr>
        <p:spPr bwMode="auto">
          <a:xfrm>
            <a:off x="323850" y="1844675"/>
            <a:ext cx="8280400" cy="49911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algn="l" defTabSz="381000" eaLnBrk="1" hangingPunct="1">
              <a:lnSpc>
                <a:spcPct val="90000"/>
              </a:lnSpc>
              <a:buClrTx/>
            </a:pPr>
            <a:r>
              <a:rPr lang="en-US" altLang="en-US" sz="2400"/>
              <a:t>An isotropic antenna is a:  </a:t>
            </a:r>
            <a:r>
              <a:rPr lang="en-US" altLang="en-US" sz="2400" b="1"/>
              <a:t>hypothetical point source </a:t>
            </a:r>
            <a:endParaRPr lang="en-US" altLang="en-US" sz="2400"/>
          </a:p>
          <a:p>
            <a:pPr algn="l" defTabSz="381000" eaLnBrk="1" hangingPunct="1">
              <a:lnSpc>
                <a:spcPct val="90000"/>
              </a:lnSpc>
              <a:buClrTx/>
            </a:pPr>
            <a:endParaRPr lang="en-US" altLang="en-US" sz="700"/>
          </a:p>
          <a:p>
            <a:pPr algn="l" defTabSz="381000" eaLnBrk="1" hangingPunct="1">
              <a:lnSpc>
                <a:spcPct val="90000"/>
              </a:lnSpc>
              <a:buClrTx/>
            </a:pPr>
            <a:endParaRPr lang="en-US" altLang="en-US" sz="2400"/>
          </a:p>
          <a:p>
            <a:pPr algn="l" defTabSz="381000" eaLnBrk="1" hangingPunct="1">
              <a:lnSpc>
                <a:spcPct val="90000"/>
              </a:lnSpc>
              <a:buClrTx/>
            </a:pPr>
            <a:r>
              <a:rPr lang="en-US" altLang="en-US" sz="2400"/>
              <a:t>What is the antenna radiation pattern for an isotropic radiator?  </a:t>
            </a:r>
            <a:r>
              <a:rPr lang="en-US" altLang="en-US" sz="2400" b="1"/>
              <a:t>A sphere</a:t>
            </a:r>
            <a:r>
              <a:rPr lang="en-US" altLang="en-US" sz="2400"/>
              <a:t> </a:t>
            </a:r>
          </a:p>
          <a:p>
            <a:pPr algn="l" defTabSz="381000" eaLnBrk="1" hangingPunct="1">
              <a:lnSpc>
                <a:spcPct val="90000"/>
              </a:lnSpc>
              <a:buClrTx/>
            </a:pPr>
            <a:endParaRPr lang="en-US" altLang="en-US" sz="700"/>
          </a:p>
          <a:p>
            <a:pPr algn="l" defTabSz="381000" eaLnBrk="1" hangingPunct="1">
              <a:lnSpc>
                <a:spcPct val="90000"/>
              </a:lnSpc>
              <a:buClrTx/>
            </a:pPr>
            <a:endParaRPr lang="en-US" altLang="en-US" sz="2400"/>
          </a:p>
          <a:p>
            <a:pPr algn="l" defTabSz="381000" eaLnBrk="1" hangingPunct="1">
              <a:lnSpc>
                <a:spcPct val="90000"/>
              </a:lnSpc>
              <a:buClrTx/>
            </a:pPr>
            <a:r>
              <a:rPr lang="en-US" altLang="en-US" sz="2400"/>
              <a:t>Polarization of an antenna is determined  by: </a:t>
            </a:r>
            <a:r>
              <a:rPr lang="en-US" altLang="en-US" sz="2400" b="1"/>
              <a:t>the electric field </a:t>
            </a:r>
            <a:endParaRPr lang="en-US" altLang="en-US" sz="2400"/>
          </a:p>
          <a:p>
            <a:pPr algn="l" defTabSz="381000" eaLnBrk="1" hangingPunct="1">
              <a:lnSpc>
                <a:spcPct val="90000"/>
              </a:lnSpc>
              <a:buClrTx/>
            </a:pPr>
            <a:endParaRPr lang="en-US" altLang="en-US" sz="700"/>
          </a:p>
          <a:p>
            <a:pPr algn="l" defTabSz="381000" eaLnBrk="1" hangingPunct="1">
              <a:lnSpc>
                <a:spcPct val="90000"/>
              </a:lnSpc>
              <a:buClrTx/>
            </a:pPr>
            <a:endParaRPr lang="en-US" altLang="en-US" sz="2400"/>
          </a:p>
          <a:p>
            <a:pPr algn="l" defTabSz="381000" eaLnBrk="1" hangingPunct="1">
              <a:lnSpc>
                <a:spcPct val="90000"/>
              </a:lnSpc>
              <a:buClrTx/>
            </a:pPr>
            <a:r>
              <a:rPr lang="en-US" altLang="en-US" sz="2400"/>
              <a:t>What does horizontal wave polarization  mean? </a:t>
            </a:r>
            <a:r>
              <a:rPr lang="en-US" altLang="en-US" sz="2400" b="1"/>
              <a:t>The electric lines of force of a radio wave are parallel to the earth's surface </a:t>
            </a:r>
          </a:p>
          <a:p>
            <a:pPr algn="l" defTabSz="381000" eaLnBrk="1" hangingPunct="1">
              <a:lnSpc>
                <a:spcPct val="90000"/>
              </a:lnSpc>
              <a:buClrTx/>
            </a:pPr>
            <a:endParaRPr lang="en-US" altLang="en-US" sz="700" b="1"/>
          </a:p>
          <a:p>
            <a:pPr algn="l" defTabSz="381000" eaLnBrk="1" hangingPunct="1">
              <a:lnSpc>
                <a:spcPct val="90000"/>
              </a:lnSpc>
              <a:buClrTx/>
            </a:pPr>
            <a:endParaRPr lang="en-US" altLang="en-US" sz="2400"/>
          </a:p>
          <a:p>
            <a:pPr algn="l" defTabSz="381000" eaLnBrk="1" hangingPunct="1">
              <a:lnSpc>
                <a:spcPct val="90000"/>
              </a:lnSpc>
              <a:buClrTx/>
            </a:pPr>
            <a:r>
              <a:rPr lang="en-US" altLang="en-US" sz="2400"/>
              <a:t>What does vertical wave polarization  mean?</a:t>
            </a:r>
            <a:r>
              <a:rPr lang="en-US" altLang="en-US" sz="2400" b="1"/>
              <a:t> The electric lines of force of a radio wave are perpendicular to the earth's surface </a:t>
            </a:r>
          </a:p>
        </p:txBody>
      </p:sp>
      <p:sp>
        <p:nvSpPr>
          <p:cNvPr id="26628" name="Text Box 7">
            <a:extLst>
              <a:ext uri="{FF2B5EF4-FFF2-40B4-BE49-F238E27FC236}">
                <a16:creationId xmlns:a16="http://schemas.microsoft.com/office/drawing/2014/main" id="{6581503F-A0AD-4BEE-9E2E-CCD26A95B3D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0825" y="1341438"/>
            <a:ext cx="8569325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b="1" i="1">
                <a:solidFill>
                  <a:srgbClr val="000000"/>
                </a:solidFill>
                <a:latin typeface="Arial" panose="020B0604020202020204" pitchFamily="34" charset="0"/>
              </a:rPr>
              <a:t>Polarization by Element Orientation</a:t>
            </a:r>
            <a:r>
              <a:rPr lang="en-US" altLang="en-US">
                <a:solidFill>
                  <a:srgbClr val="000000"/>
                </a:solidFill>
                <a:latin typeface="Arial" panose="020B0604020202020204" pitchFamily="34" charset="0"/>
              </a:rPr>
              <a:t>                                                    Page 48 / 9</a:t>
            </a:r>
          </a:p>
        </p:txBody>
      </p:sp>
      <p:sp>
        <p:nvSpPr>
          <p:cNvPr id="26629" name="Rectangle 8">
            <a:extLst>
              <a:ext uri="{FF2B5EF4-FFF2-40B4-BE49-F238E27FC236}">
                <a16:creationId xmlns:a16="http://schemas.microsoft.com/office/drawing/2014/main" id="{3AE06441-CE26-4EB0-8F54-99B4FE4D57F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7663" y="1076325"/>
            <a:ext cx="8562975" cy="68263"/>
          </a:xfrm>
          <a:prstGeom prst="rect">
            <a:avLst/>
          </a:prstGeom>
          <a:solidFill>
            <a:srgbClr val="000000"/>
          </a:solidFill>
          <a:ln w="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CA" altLang="en-US"/>
          </a:p>
        </p:txBody>
      </p:sp>
      <p:sp>
        <p:nvSpPr>
          <p:cNvPr id="26630" name="Rectangle 9">
            <a:extLst>
              <a:ext uri="{FF2B5EF4-FFF2-40B4-BE49-F238E27FC236}">
                <a16:creationId xmlns:a16="http://schemas.microsoft.com/office/drawing/2014/main" id="{DEC9750F-DBC8-4C85-A601-3BBD6E304E3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3850" y="1052513"/>
            <a:ext cx="8562975" cy="68262"/>
          </a:xfrm>
          <a:prstGeom prst="rect">
            <a:avLst/>
          </a:prstGeom>
          <a:solidFill>
            <a:srgbClr val="C0C0C0"/>
          </a:solidFill>
          <a:ln w="3327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CA" altLang="en-US"/>
          </a:p>
        </p:txBody>
      </p:sp>
    </p:spTree>
  </p:cSld>
  <p:clrMapOvr>
    <a:masterClrMapping/>
  </p:clrMapOvr>
  <p:transition advClick="0">
    <p:cover dir="r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>
            <a:extLst>
              <a:ext uri="{FF2B5EF4-FFF2-40B4-BE49-F238E27FC236}">
                <a16:creationId xmlns:a16="http://schemas.microsoft.com/office/drawing/2014/main" id="{EEEAE2F8-FE5E-4986-A1F5-3B28AE602FAC}"/>
              </a:ext>
            </a:extLst>
          </p:cNvPr>
          <p:cNvSpPr txBox="1">
            <a:spLocks noChangeArrowheads="1"/>
          </p:cNvSpPr>
          <p:nvPr>
            <p:ph type="ctrTitle"/>
          </p:nvPr>
        </p:nvSpPr>
        <p:spPr>
          <a:xfrm>
            <a:off x="323850" y="476250"/>
            <a:ext cx="8632825" cy="473075"/>
          </a:xfrm>
        </p:spPr>
        <p:txBody>
          <a:bodyPr/>
          <a:lstStyle/>
          <a:p>
            <a:pPr indent="0" defTabSz="381000" eaLnBrk="1" hangingPunct="1">
              <a:lnSpc>
                <a:spcPct val="100000"/>
              </a:lnSpc>
            </a:pPr>
            <a:r>
              <a:rPr lang="en-US" altLang="en-US" sz="3100"/>
              <a:t>Polarization by Element Orientation                    </a:t>
            </a:r>
            <a:r>
              <a:rPr lang="en-US" altLang="en-US" sz="1000"/>
              <a:t>Con’t</a:t>
            </a:r>
          </a:p>
        </p:txBody>
      </p:sp>
      <p:sp>
        <p:nvSpPr>
          <p:cNvPr id="28675" name="Rectangle 3">
            <a:extLst>
              <a:ext uri="{FF2B5EF4-FFF2-40B4-BE49-F238E27FC236}">
                <a16:creationId xmlns:a16="http://schemas.microsoft.com/office/drawing/2014/main" id="{63D6055D-0229-457A-A7E0-9B184B24C0E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7663" y="1060450"/>
            <a:ext cx="8562975" cy="68263"/>
          </a:xfrm>
          <a:prstGeom prst="rect">
            <a:avLst/>
          </a:prstGeom>
          <a:solidFill>
            <a:srgbClr val="000000"/>
          </a:solidFill>
          <a:ln w="9981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CA" altLang="en-US"/>
          </a:p>
        </p:txBody>
      </p:sp>
      <p:sp>
        <p:nvSpPr>
          <p:cNvPr id="28676" name="Rectangle 4">
            <a:extLst>
              <a:ext uri="{FF2B5EF4-FFF2-40B4-BE49-F238E27FC236}">
                <a16:creationId xmlns:a16="http://schemas.microsoft.com/office/drawing/2014/main" id="{FF9DB873-AD57-49D8-9F66-B3939924665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5438" y="1036638"/>
            <a:ext cx="8561387" cy="68262"/>
          </a:xfrm>
          <a:prstGeom prst="rect">
            <a:avLst/>
          </a:prstGeom>
          <a:solidFill>
            <a:srgbClr val="C0C0C0"/>
          </a:solidFill>
          <a:ln w="3327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CA" altLang="en-US"/>
          </a:p>
        </p:txBody>
      </p:sp>
      <p:sp>
        <p:nvSpPr>
          <p:cNvPr id="28677" name="Rectangle 5">
            <a:extLst>
              <a:ext uri="{FF2B5EF4-FFF2-40B4-BE49-F238E27FC236}">
                <a16:creationId xmlns:a16="http://schemas.microsoft.com/office/drawing/2014/main" id="{9798957E-24E2-432B-BF45-A995895568BB}"/>
              </a:ext>
            </a:extLst>
          </p:cNvPr>
          <p:cNvSpPr>
            <a:spLocks noChangeArrowheads="1"/>
          </p:cNvSpPr>
          <p:nvPr>
            <p:ph type="subTitle" idx="1"/>
          </p:nvPr>
        </p:nvSpPr>
        <p:spPr bwMode="auto">
          <a:xfrm>
            <a:off x="395288" y="1196975"/>
            <a:ext cx="8280400" cy="476567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algn="l" defTabSz="381000" eaLnBrk="1" hangingPunct="1">
              <a:lnSpc>
                <a:spcPct val="100000"/>
              </a:lnSpc>
              <a:buClrTx/>
            </a:pPr>
            <a:r>
              <a:rPr lang="en-US" altLang="en-US" sz="2000"/>
              <a:t>What electromagnetic wave polarization  does a Yagi antenna have when its  elements are parallel to the earth's  surface?   </a:t>
            </a:r>
            <a:r>
              <a:rPr lang="en-US" altLang="en-US" sz="2000" b="1"/>
              <a:t>Horizontal</a:t>
            </a:r>
            <a:endParaRPr lang="en-US" altLang="en-US" sz="2000"/>
          </a:p>
          <a:p>
            <a:pPr algn="l" defTabSz="381000" eaLnBrk="1" hangingPunct="1">
              <a:lnSpc>
                <a:spcPct val="100000"/>
              </a:lnSpc>
              <a:buClrTx/>
            </a:pPr>
            <a:endParaRPr lang="en-US" altLang="en-US" sz="800"/>
          </a:p>
          <a:p>
            <a:pPr algn="l" defTabSz="381000" eaLnBrk="1" hangingPunct="1">
              <a:lnSpc>
                <a:spcPct val="100000"/>
              </a:lnSpc>
              <a:buClrTx/>
            </a:pPr>
            <a:r>
              <a:rPr lang="en-US" altLang="en-US" sz="2000"/>
              <a:t>What electromagnetic wave polarization  does a half-wavelength antenna have  when it is perpendicular to the earth's  surface?   </a:t>
            </a:r>
            <a:r>
              <a:rPr lang="en-US" altLang="en-US" sz="2000" b="1"/>
              <a:t>Vertical</a:t>
            </a:r>
            <a:endParaRPr lang="en-US" altLang="en-US" sz="2000"/>
          </a:p>
          <a:p>
            <a:pPr algn="l" defTabSz="381000" eaLnBrk="1" hangingPunct="1">
              <a:lnSpc>
                <a:spcPct val="100000"/>
              </a:lnSpc>
              <a:buClrTx/>
            </a:pPr>
            <a:endParaRPr lang="en-US" altLang="en-US" sz="800"/>
          </a:p>
          <a:p>
            <a:pPr algn="l" defTabSz="381000" eaLnBrk="1" hangingPunct="1">
              <a:lnSpc>
                <a:spcPct val="100000"/>
              </a:lnSpc>
              <a:buClrTx/>
            </a:pPr>
            <a:r>
              <a:rPr lang="en-US" altLang="en-US" sz="2000"/>
              <a:t>VHF signals from a mobile station using  a vertical whip antenna will normally be  best received using a:  </a:t>
            </a:r>
            <a:r>
              <a:rPr lang="en-US" altLang="en-US" sz="2000" b="1"/>
              <a:t>vertical ground-plane antenna </a:t>
            </a:r>
          </a:p>
          <a:p>
            <a:pPr algn="l" defTabSz="381000" eaLnBrk="1" hangingPunct="1">
              <a:lnSpc>
                <a:spcPct val="100000"/>
              </a:lnSpc>
              <a:buClrTx/>
            </a:pPr>
            <a:endParaRPr lang="en-US" altLang="en-US" sz="800" b="1"/>
          </a:p>
          <a:p>
            <a:pPr algn="l" defTabSz="381000" eaLnBrk="1" hangingPunct="1">
              <a:lnSpc>
                <a:spcPct val="100000"/>
              </a:lnSpc>
              <a:buClrTx/>
            </a:pPr>
            <a:r>
              <a:rPr lang="en-US" altLang="en-US" sz="2000"/>
              <a:t>A dipole antenna will emit a vertically  polarized wave if it is: </a:t>
            </a:r>
            <a:r>
              <a:rPr lang="en-US" altLang="en-US" sz="2000" b="1"/>
              <a:t>Parallel with the ground  mounted vertically </a:t>
            </a:r>
          </a:p>
          <a:p>
            <a:pPr algn="l" defTabSz="381000" eaLnBrk="1" hangingPunct="1">
              <a:lnSpc>
                <a:spcPct val="100000"/>
              </a:lnSpc>
              <a:buClrTx/>
            </a:pPr>
            <a:endParaRPr lang="en-US" altLang="en-US" sz="800" b="1"/>
          </a:p>
          <a:p>
            <a:pPr algn="l" defTabSz="381000" eaLnBrk="1" hangingPunct="1">
              <a:lnSpc>
                <a:spcPct val="100000"/>
              </a:lnSpc>
              <a:buClrTx/>
            </a:pPr>
            <a:r>
              <a:rPr lang="en-US" altLang="en-US" sz="2000"/>
              <a:t>If an electromagnetic wave leaves an antenna vertically polarized, it will  arrive at the receiving antenna, by  ground wave: </a:t>
            </a:r>
            <a:r>
              <a:rPr lang="en-US" altLang="en-US" sz="2000" b="1"/>
              <a:t> vertically polarized  </a:t>
            </a:r>
          </a:p>
          <a:p>
            <a:pPr algn="l" defTabSz="381000" eaLnBrk="1" hangingPunct="1">
              <a:lnSpc>
                <a:spcPct val="100000"/>
              </a:lnSpc>
              <a:buClrTx/>
            </a:pPr>
            <a:endParaRPr lang="en-US" altLang="en-US" sz="800" b="1"/>
          </a:p>
          <a:p>
            <a:pPr algn="l" defTabSz="381000" eaLnBrk="1" hangingPunct="1">
              <a:lnSpc>
                <a:spcPct val="100000"/>
              </a:lnSpc>
              <a:buClrTx/>
            </a:pPr>
            <a:r>
              <a:rPr lang="en-US" altLang="en-US" sz="2000"/>
              <a:t>Compared with a horizontal antenna, a vertical antenna will receive a vertically  polarized radio wave:</a:t>
            </a:r>
            <a:r>
              <a:rPr lang="en-US" altLang="en-US" sz="2000" b="1"/>
              <a:t>  at greater strength</a:t>
            </a:r>
            <a:r>
              <a:rPr lang="en-US" altLang="en-US" sz="2500" b="1"/>
              <a:t>   </a:t>
            </a:r>
          </a:p>
        </p:txBody>
      </p:sp>
    </p:spTree>
  </p:cSld>
  <p:clrMapOvr>
    <a:masterClrMapping/>
  </p:clrMapOvr>
  <p:transition advClick="0">
    <p:cover dir="r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>
            <a:extLst>
              <a:ext uri="{FF2B5EF4-FFF2-40B4-BE49-F238E27FC236}">
                <a16:creationId xmlns:a16="http://schemas.microsoft.com/office/drawing/2014/main" id="{2032F386-CC98-4186-B6B9-597599BF9579}"/>
              </a:ext>
            </a:extLst>
          </p:cNvPr>
          <p:cNvSpPr txBox="1">
            <a:spLocks noChangeArrowheads="1"/>
          </p:cNvSpPr>
          <p:nvPr>
            <p:ph type="ctrTitle"/>
          </p:nvPr>
        </p:nvSpPr>
        <p:spPr>
          <a:xfrm>
            <a:off x="323850" y="404813"/>
            <a:ext cx="8424863" cy="625475"/>
          </a:xfrm>
        </p:spPr>
        <p:txBody>
          <a:bodyPr/>
          <a:lstStyle/>
          <a:p>
            <a:pPr indent="0" defTabSz="381000" eaLnBrk="1" hangingPunct="1">
              <a:lnSpc>
                <a:spcPct val="100000"/>
              </a:lnSpc>
            </a:pPr>
            <a:r>
              <a:rPr lang="en-US" altLang="en-US" sz="4100"/>
              <a:t>Wavelength vs Physical Length         </a:t>
            </a:r>
            <a:r>
              <a:rPr lang="en-US" altLang="en-US" sz="1000"/>
              <a:t>Page 49</a:t>
            </a:r>
          </a:p>
        </p:txBody>
      </p:sp>
      <p:sp>
        <p:nvSpPr>
          <p:cNvPr id="30723" name="Rectangle 5">
            <a:extLst>
              <a:ext uri="{FF2B5EF4-FFF2-40B4-BE49-F238E27FC236}">
                <a16:creationId xmlns:a16="http://schemas.microsoft.com/office/drawing/2014/main" id="{3D239A0C-FAA0-4C9C-A2F7-C2C664A25FFA}"/>
              </a:ext>
            </a:extLst>
          </p:cNvPr>
          <p:cNvSpPr>
            <a:spLocks noChangeArrowheads="1"/>
          </p:cNvSpPr>
          <p:nvPr>
            <p:ph type="subTitle" idx="1"/>
          </p:nvPr>
        </p:nvSpPr>
        <p:spPr bwMode="auto">
          <a:xfrm>
            <a:off x="468313" y="1454150"/>
            <a:ext cx="8475662" cy="5257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algn="l" defTabSz="381000" eaLnBrk="1" hangingPunct="1">
              <a:lnSpc>
                <a:spcPct val="90000"/>
              </a:lnSpc>
              <a:buClrTx/>
            </a:pPr>
            <a:r>
              <a:rPr lang="en-US" altLang="en-US" sz="2400"/>
              <a:t>The speed of a radio wave: </a:t>
            </a:r>
            <a:r>
              <a:rPr lang="en-US" altLang="en-US" sz="2400" b="1"/>
              <a:t>is the same as the speed of light</a:t>
            </a:r>
            <a:r>
              <a:rPr lang="en-US" altLang="en-US" sz="2400"/>
              <a:t> </a:t>
            </a:r>
          </a:p>
          <a:p>
            <a:pPr algn="l" defTabSz="381000" eaLnBrk="1" hangingPunct="1">
              <a:lnSpc>
                <a:spcPct val="90000"/>
              </a:lnSpc>
              <a:buClrTx/>
            </a:pPr>
            <a:endParaRPr lang="en-US" altLang="en-US" sz="2400"/>
          </a:p>
          <a:p>
            <a:pPr algn="l" defTabSz="381000" eaLnBrk="1" hangingPunct="1">
              <a:lnSpc>
                <a:spcPct val="90000"/>
              </a:lnSpc>
              <a:buClrTx/>
            </a:pPr>
            <a:r>
              <a:rPr lang="en-US" altLang="en-US" sz="2400"/>
              <a:t>The velocity of propagation of radio  frequency energy in free space is:  </a:t>
            </a:r>
            <a:r>
              <a:rPr lang="en-US" altLang="en-US" sz="2400" b="1"/>
              <a:t>300 000 kilometres per second</a:t>
            </a:r>
            <a:endParaRPr lang="en-US" altLang="en-US" sz="2400"/>
          </a:p>
          <a:p>
            <a:pPr algn="l" defTabSz="381000" eaLnBrk="1" hangingPunct="1">
              <a:lnSpc>
                <a:spcPct val="90000"/>
              </a:lnSpc>
              <a:buClrTx/>
            </a:pPr>
            <a:endParaRPr lang="en-US" altLang="en-US" sz="2400"/>
          </a:p>
          <a:p>
            <a:pPr algn="l" defTabSz="381000" eaLnBrk="1" hangingPunct="1">
              <a:lnSpc>
                <a:spcPct val="90000"/>
              </a:lnSpc>
              <a:buClrTx/>
            </a:pPr>
            <a:r>
              <a:rPr lang="en-US" altLang="en-US" sz="2400"/>
              <a:t>If an antenna is made longer, what  happens to its resonant frequency?</a:t>
            </a:r>
            <a:r>
              <a:rPr lang="en-US" altLang="en-US" sz="2400" b="1"/>
              <a:t> It decreases</a:t>
            </a:r>
            <a:endParaRPr lang="en-US" altLang="en-US" sz="2400"/>
          </a:p>
          <a:p>
            <a:pPr algn="l" defTabSz="381000" eaLnBrk="1" hangingPunct="1">
              <a:lnSpc>
                <a:spcPct val="90000"/>
              </a:lnSpc>
              <a:buClrTx/>
            </a:pPr>
            <a:endParaRPr lang="en-US" altLang="en-US" sz="2400"/>
          </a:p>
          <a:p>
            <a:pPr algn="l" defTabSz="381000" eaLnBrk="1" hangingPunct="1">
              <a:lnSpc>
                <a:spcPct val="90000"/>
              </a:lnSpc>
              <a:buClrTx/>
            </a:pPr>
            <a:r>
              <a:rPr lang="en-US" altLang="en-US" sz="2400"/>
              <a:t>If an antenna is made shorter, what  happens to its resonant frequency? </a:t>
            </a:r>
            <a:r>
              <a:rPr lang="en-US" altLang="en-US" sz="2400" b="1"/>
              <a:t>It increases</a:t>
            </a:r>
            <a:r>
              <a:rPr lang="en-US" altLang="en-US" sz="2400"/>
              <a:t>  </a:t>
            </a:r>
          </a:p>
          <a:p>
            <a:pPr algn="l" defTabSz="381000" eaLnBrk="1" hangingPunct="1">
              <a:lnSpc>
                <a:spcPct val="90000"/>
              </a:lnSpc>
              <a:buClrTx/>
            </a:pPr>
            <a:endParaRPr lang="en-US" altLang="en-US" sz="2400"/>
          </a:p>
          <a:p>
            <a:pPr algn="l" defTabSz="381000" eaLnBrk="1" hangingPunct="1">
              <a:lnSpc>
                <a:spcPct val="90000"/>
              </a:lnSpc>
              <a:buClrTx/>
            </a:pPr>
            <a:r>
              <a:rPr lang="en-US" altLang="en-US" sz="2400"/>
              <a:t>The resonant frequency of an antenna  may be increased by: </a:t>
            </a:r>
            <a:r>
              <a:rPr lang="en-US" altLang="en-US" sz="2400" b="1"/>
              <a:t>shortening the radiating element</a:t>
            </a:r>
            <a:endParaRPr lang="en-US" altLang="en-US" sz="2400"/>
          </a:p>
          <a:p>
            <a:pPr algn="l" defTabSz="381000" eaLnBrk="1" hangingPunct="1">
              <a:lnSpc>
                <a:spcPct val="90000"/>
              </a:lnSpc>
              <a:buClrTx/>
            </a:pPr>
            <a:endParaRPr lang="en-US" altLang="en-US" sz="2400"/>
          </a:p>
        </p:txBody>
      </p:sp>
      <p:sp>
        <p:nvSpPr>
          <p:cNvPr id="30724" name="Rectangle 6">
            <a:extLst>
              <a:ext uri="{FF2B5EF4-FFF2-40B4-BE49-F238E27FC236}">
                <a16:creationId xmlns:a16="http://schemas.microsoft.com/office/drawing/2014/main" id="{5FC4FBEF-8BAA-411C-94AF-BF78080CFAF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7663" y="1076325"/>
            <a:ext cx="8562975" cy="68263"/>
          </a:xfrm>
          <a:prstGeom prst="rect">
            <a:avLst/>
          </a:prstGeom>
          <a:solidFill>
            <a:srgbClr val="000000"/>
          </a:solidFill>
          <a:ln w="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CA" altLang="en-US"/>
          </a:p>
        </p:txBody>
      </p:sp>
      <p:sp>
        <p:nvSpPr>
          <p:cNvPr id="30725" name="Rectangle 7">
            <a:extLst>
              <a:ext uri="{FF2B5EF4-FFF2-40B4-BE49-F238E27FC236}">
                <a16:creationId xmlns:a16="http://schemas.microsoft.com/office/drawing/2014/main" id="{71546278-133E-476E-8064-83746F7181E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3850" y="1052513"/>
            <a:ext cx="8562975" cy="68262"/>
          </a:xfrm>
          <a:prstGeom prst="rect">
            <a:avLst/>
          </a:prstGeom>
          <a:solidFill>
            <a:srgbClr val="C0C0C0"/>
          </a:solidFill>
          <a:ln w="3327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CA" altLang="en-US"/>
          </a:p>
        </p:txBody>
      </p:sp>
    </p:spTree>
  </p:cSld>
  <p:clrMapOvr>
    <a:masterClrMapping/>
  </p:clrMapOvr>
  <p:transition advClick="0">
    <p:cover dir="r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>
            <a:extLst>
              <a:ext uri="{FF2B5EF4-FFF2-40B4-BE49-F238E27FC236}">
                <a16:creationId xmlns:a16="http://schemas.microsoft.com/office/drawing/2014/main" id="{9A4AF1B5-87E2-4923-944B-8197D862DDF7}"/>
              </a:ext>
            </a:extLst>
          </p:cNvPr>
          <p:cNvSpPr txBox="1">
            <a:spLocks noChangeArrowheads="1"/>
          </p:cNvSpPr>
          <p:nvPr>
            <p:ph type="ctrTitle"/>
          </p:nvPr>
        </p:nvSpPr>
        <p:spPr>
          <a:xfrm>
            <a:off x="323850" y="333375"/>
            <a:ext cx="8424863" cy="625475"/>
          </a:xfrm>
        </p:spPr>
        <p:txBody>
          <a:bodyPr/>
          <a:lstStyle/>
          <a:p>
            <a:pPr indent="0" defTabSz="381000" eaLnBrk="1" hangingPunct="1">
              <a:lnSpc>
                <a:spcPct val="100000"/>
              </a:lnSpc>
            </a:pPr>
            <a:r>
              <a:rPr lang="en-US" altLang="en-US" sz="4100"/>
              <a:t>Wavelength vs Physical Length           </a:t>
            </a:r>
            <a:r>
              <a:rPr lang="en-US" altLang="en-US" sz="1000"/>
              <a:t>Con’t</a:t>
            </a:r>
          </a:p>
        </p:txBody>
      </p:sp>
      <p:sp>
        <p:nvSpPr>
          <p:cNvPr id="32771" name="Rectangle 5">
            <a:extLst>
              <a:ext uri="{FF2B5EF4-FFF2-40B4-BE49-F238E27FC236}">
                <a16:creationId xmlns:a16="http://schemas.microsoft.com/office/drawing/2014/main" id="{A4DC4E68-6FEF-43ED-8834-5A979F53E5F1}"/>
              </a:ext>
            </a:extLst>
          </p:cNvPr>
          <p:cNvSpPr>
            <a:spLocks noChangeArrowheads="1"/>
          </p:cNvSpPr>
          <p:nvPr>
            <p:ph type="subTitle" idx="1"/>
          </p:nvPr>
        </p:nvSpPr>
        <p:spPr bwMode="auto">
          <a:xfrm>
            <a:off x="395288" y="1844675"/>
            <a:ext cx="8408987" cy="381635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algn="l" defTabSz="381000" eaLnBrk="1" hangingPunct="1">
              <a:lnSpc>
                <a:spcPct val="100000"/>
              </a:lnSpc>
              <a:buClrTx/>
            </a:pPr>
            <a:r>
              <a:rPr lang="en-US" altLang="en-US"/>
              <a:t>To lower the resonant frequency of an  antenna, the operator should:  </a:t>
            </a:r>
            <a:r>
              <a:rPr lang="en-US" altLang="en-US" b="1"/>
              <a:t>lengthen it</a:t>
            </a:r>
          </a:p>
          <a:p>
            <a:pPr algn="l" defTabSz="381000" eaLnBrk="1" hangingPunct="1">
              <a:lnSpc>
                <a:spcPct val="100000"/>
              </a:lnSpc>
              <a:buClrTx/>
            </a:pPr>
            <a:endParaRPr lang="en-US" altLang="en-US" sz="3100"/>
          </a:p>
          <a:p>
            <a:pPr algn="l" defTabSz="381000" eaLnBrk="1" hangingPunct="1">
              <a:lnSpc>
                <a:spcPct val="100000"/>
              </a:lnSpc>
              <a:buClrTx/>
            </a:pPr>
            <a:r>
              <a:rPr lang="en-US" altLang="en-US" sz="3100"/>
              <a:t>Adding a series inductance to an antenna  would: </a:t>
            </a:r>
            <a:endParaRPr lang="en-US" altLang="en-US" sz="3100" b="1"/>
          </a:p>
          <a:p>
            <a:pPr algn="l" defTabSz="381000" eaLnBrk="1" hangingPunct="1">
              <a:lnSpc>
                <a:spcPct val="100000"/>
              </a:lnSpc>
              <a:buClrTx/>
            </a:pPr>
            <a:r>
              <a:rPr lang="en-US" altLang="en-US" sz="3100" b="1"/>
              <a:t> decrease the resonant frequency</a:t>
            </a:r>
            <a:endParaRPr lang="en-US" altLang="en-US" sz="3100"/>
          </a:p>
          <a:p>
            <a:pPr algn="l" defTabSz="381000" eaLnBrk="1" hangingPunct="1">
              <a:lnSpc>
                <a:spcPct val="100000"/>
              </a:lnSpc>
              <a:buClrTx/>
            </a:pPr>
            <a:endParaRPr lang="en-US" altLang="en-US" sz="3100"/>
          </a:p>
          <a:p>
            <a:pPr algn="l" defTabSz="381000" eaLnBrk="1" hangingPunct="1">
              <a:lnSpc>
                <a:spcPct val="100000"/>
              </a:lnSpc>
              <a:buClrTx/>
            </a:pPr>
            <a:endParaRPr lang="en-US" altLang="en-US" sz="3100"/>
          </a:p>
        </p:txBody>
      </p:sp>
      <p:sp>
        <p:nvSpPr>
          <p:cNvPr id="32772" name="Rectangle 6">
            <a:extLst>
              <a:ext uri="{FF2B5EF4-FFF2-40B4-BE49-F238E27FC236}">
                <a16:creationId xmlns:a16="http://schemas.microsoft.com/office/drawing/2014/main" id="{2013D2BD-0D40-460D-8182-E395AFD4230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7663" y="1076325"/>
            <a:ext cx="8562975" cy="68263"/>
          </a:xfrm>
          <a:prstGeom prst="rect">
            <a:avLst/>
          </a:prstGeom>
          <a:solidFill>
            <a:srgbClr val="000000"/>
          </a:solidFill>
          <a:ln w="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CA" altLang="en-US"/>
          </a:p>
        </p:txBody>
      </p:sp>
      <p:sp>
        <p:nvSpPr>
          <p:cNvPr id="32773" name="Rectangle 7">
            <a:extLst>
              <a:ext uri="{FF2B5EF4-FFF2-40B4-BE49-F238E27FC236}">
                <a16:creationId xmlns:a16="http://schemas.microsoft.com/office/drawing/2014/main" id="{6B2D7EF0-69BE-42D1-BAA4-92696FE7A7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3850" y="1052513"/>
            <a:ext cx="8562975" cy="68262"/>
          </a:xfrm>
          <a:prstGeom prst="rect">
            <a:avLst/>
          </a:prstGeom>
          <a:solidFill>
            <a:srgbClr val="C0C0C0"/>
          </a:solidFill>
          <a:ln w="3327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CA" altLang="en-US"/>
          </a:p>
        </p:txBody>
      </p:sp>
    </p:spTree>
  </p:cSld>
  <p:clrMapOvr>
    <a:masterClrMapping/>
  </p:clrMapOvr>
  <p:transition advClick="0">
    <p:cover dir="r"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ext Box 2">
            <a:extLst>
              <a:ext uri="{FF2B5EF4-FFF2-40B4-BE49-F238E27FC236}">
                <a16:creationId xmlns:a16="http://schemas.microsoft.com/office/drawing/2014/main" id="{6555132E-1790-4B12-B238-8A68890F5899}"/>
              </a:ext>
            </a:extLst>
          </p:cNvPr>
          <p:cNvSpPr txBox="1">
            <a:spLocks noChangeArrowheads="1"/>
          </p:cNvSpPr>
          <p:nvPr>
            <p:ph type="title"/>
          </p:nvPr>
        </p:nvSpPr>
        <p:spPr>
          <a:xfrm>
            <a:off x="323850" y="260350"/>
            <a:ext cx="8656638" cy="639763"/>
          </a:xfrm>
        </p:spPr>
        <p:txBody>
          <a:bodyPr/>
          <a:lstStyle/>
          <a:p>
            <a:pPr eaLnBrk="1" hangingPunct="1"/>
            <a:r>
              <a:rPr lang="en-US" altLang="en-US" sz="4100"/>
              <a:t>Wavelength vs Physical Length          </a:t>
            </a:r>
            <a:r>
              <a:rPr lang="en-US" altLang="en-US" sz="1000"/>
              <a:t>Con’t</a:t>
            </a:r>
          </a:p>
        </p:txBody>
      </p:sp>
      <p:sp>
        <p:nvSpPr>
          <p:cNvPr id="34819" name="Rectangle 3">
            <a:extLst>
              <a:ext uri="{FF2B5EF4-FFF2-40B4-BE49-F238E27FC236}">
                <a16:creationId xmlns:a16="http://schemas.microsoft.com/office/drawing/2014/main" id="{0DD78F3A-E582-45A6-BDF7-04F5CB2D152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323850" y="1196975"/>
            <a:ext cx="8351838" cy="518477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lnSpc>
                <a:spcPct val="89000"/>
              </a:lnSpc>
              <a:buFont typeface="Wingdings" panose="05000000000000000000" pitchFamily="2" charset="2"/>
              <a:buChar char="§"/>
            </a:pPr>
            <a:r>
              <a:rPr lang="en-US" altLang="en-US" sz="2400"/>
              <a:t>The wavelength for a frequency of 25  MHz is: </a:t>
            </a:r>
          </a:p>
          <a:p>
            <a:pPr eaLnBrk="1" hangingPunct="1">
              <a:lnSpc>
                <a:spcPct val="89000"/>
              </a:lnSpc>
              <a:buFont typeface="Wingdings" panose="05000000000000000000" pitchFamily="2" charset="2"/>
              <a:buNone/>
            </a:pPr>
            <a:r>
              <a:rPr lang="en-US" altLang="en-US" sz="2400" b="1"/>
              <a:t>12 metres (39.4 ft.)</a:t>
            </a:r>
          </a:p>
          <a:p>
            <a:pPr eaLnBrk="1" hangingPunct="1">
              <a:lnSpc>
                <a:spcPct val="89000"/>
              </a:lnSpc>
              <a:buFont typeface="Wingdings" panose="05000000000000000000" pitchFamily="2" charset="2"/>
              <a:buChar char="§"/>
            </a:pPr>
            <a:endParaRPr lang="en-US" altLang="en-US" sz="2400"/>
          </a:p>
          <a:p>
            <a:pPr eaLnBrk="1" hangingPunct="1">
              <a:lnSpc>
                <a:spcPct val="89000"/>
              </a:lnSpc>
              <a:buFont typeface="Wingdings" panose="05000000000000000000" pitchFamily="2" charset="2"/>
              <a:buChar char="§"/>
            </a:pPr>
            <a:r>
              <a:rPr lang="en-US" altLang="en-US" sz="2400"/>
              <a:t>The wavelength corresponding to a frequency of 2 MHz is:         </a:t>
            </a:r>
            <a:r>
              <a:rPr lang="en-US" altLang="en-US" sz="2400" b="1"/>
              <a:t>150 m (492 ft.)</a:t>
            </a:r>
          </a:p>
          <a:p>
            <a:pPr lvl="1" eaLnBrk="1" hangingPunct="1">
              <a:lnSpc>
                <a:spcPct val="89000"/>
              </a:lnSpc>
              <a:buFont typeface="Wingdings" panose="05000000000000000000" pitchFamily="2" charset="2"/>
              <a:buNone/>
            </a:pPr>
            <a:r>
              <a:rPr lang="en-US" altLang="en-US" sz="2400"/>
              <a:t> </a:t>
            </a:r>
          </a:p>
          <a:p>
            <a:pPr lvl="1" eaLnBrk="1" hangingPunct="1">
              <a:lnSpc>
                <a:spcPct val="89000"/>
              </a:lnSpc>
              <a:buFont typeface="Wingdings" panose="05000000000000000000" pitchFamily="2" charset="2"/>
              <a:buChar char="§"/>
            </a:pPr>
            <a:r>
              <a:rPr lang="en-US" altLang="en-US" sz="2400"/>
              <a:t> At the end of suspended antenna wire, insulators are used.       These act to: </a:t>
            </a:r>
            <a:r>
              <a:rPr lang="en-US" altLang="en-US" sz="2400" b="1"/>
              <a:t>limit the electrical length of the antenna</a:t>
            </a:r>
          </a:p>
          <a:p>
            <a:pPr lvl="1" eaLnBrk="1" hangingPunct="1">
              <a:lnSpc>
                <a:spcPct val="89000"/>
              </a:lnSpc>
              <a:buFont typeface="Wingdings" panose="05000000000000000000" pitchFamily="2" charset="2"/>
              <a:buChar char="§"/>
            </a:pPr>
            <a:endParaRPr lang="en-US" altLang="en-US"/>
          </a:p>
          <a:p>
            <a:pPr lvl="1" eaLnBrk="1" hangingPunct="1">
              <a:lnSpc>
                <a:spcPct val="89000"/>
              </a:lnSpc>
              <a:buFont typeface="Wingdings" panose="05000000000000000000" pitchFamily="2" charset="2"/>
              <a:buChar char="§"/>
            </a:pPr>
            <a:r>
              <a:rPr lang="en-US" altLang="en-US"/>
              <a:t>One solution to multi-band operation with a shortened radiator is the "trap  dipole" or trap vertical. These "traps" are actually: </a:t>
            </a:r>
            <a:r>
              <a:rPr lang="en-US" altLang="en-US" b="1"/>
              <a:t>a coil and capacitor in parallel</a:t>
            </a:r>
          </a:p>
          <a:p>
            <a:pPr lvl="1" eaLnBrk="1" hangingPunct="1">
              <a:lnSpc>
                <a:spcPct val="89000"/>
              </a:lnSpc>
            </a:pPr>
            <a:endParaRPr lang="en-US" altLang="en-US" b="1"/>
          </a:p>
        </p:txBody>
      </p:sp>
      <p:sp>
        <p:nvSpPr>
          <p:cNvPr id="34820" name="Rectangle 6">
            <a:extLst>
              <a:ext uri="{FF2B5EF4-FFF2-40B4-BE49-F238E27FC236}">
                <a16:creationId xmlns:a16="http://schemas.microsoft.com/office/drawing/2014/main" id="{7DED7C48-F8A5-49FA-A2DD-C0FF2FB2C3B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7663" y="1076325"/>
            <a:ext cx="8562975" cy="68263"/>
          </a:xfrm>
          <a:prstGeom prst="rect">
            <a:avLst/>
          </a:prstGeom>
          <a:solidFill>
            <a:srgbClr val="000000"/>
          </a:solidFill>
          <a:ln w="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CA" altLang="en-US"/>
          </a:p>
        </p:txBody>
      </p:sp>
      <p:sp>
        <p:nvSpPr>
          <p:cNvPr id="34821" name="Rectangle 7">
            <a:extLst>
              <a:ext uri="{FF2B5EF4-FFF2-40B4-BE49-F238E27FC236}">
                <a16:creationId xmlns:a16="http://schemas.microsoft.com/office/drawing/2014/main" id="{859CF073-4ED0-4170-8416-EF5A8F1B86E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3850" y="1052513"/>
            <a:ext cx="8562975" cy="68262"/>
          </a:xfrm>
          <a:prstGeom prst="rect">
            <a:avLst/>
          </a:prstGeom>
          <a:solidFill>
            <a:srgbClr val="C0C0C0"/>
          </a:solidFill>
          <a:ln w="3327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CA" altLang="en-US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Text Box 2">
            <a:extLst>
              <a:ext uri="{FF2B5EF4-FFF2-40B4-BE49-F238E27FC236}">
                <a16:creationId xmlns:a16="http://schemas.microsoft.com/office/drawing/2014/main" id="{ECEDBCAA-F321-4D67-A36D-7C6318A6A426}"/>
              </a:ext>
            </a:extLst>
          </p:cNvPr>
          <p:cNvSpPr txBox="1">
            <a:spLocks noChangeArrowheads="1"/>
          </p:cNvSpPr>
          <p:nvPr>
            <p:ph type="title"/>
          </p:nvPr>
        </p:nvSpPr>
        <p:spPr>
          <a:xfrm>
            <a:off x="250825" y="333375"/>
            <a:ext cx="8656638" cy="696913"/>
          </a:xfrm>
        </p:spPr>
        <p:txBody>
          <a:bodyPr/>
          <a:lstStyle/>
          <a:p>
            <a:pPr eaLnBrk="1" hangingPunct="1"/>
            <a:r>
              <a:rPr lang="en-CA" altLang="en-US"/>
              <a:t>Gain, Directivity, etc.                        </a:t>
            </a:r>
            <a:r>
              <a:rPr lang="en-CA" altLang="en-US" sz="1000"/>
              <a:t>Page 50</a:t>
            </a:r>
            <a:endParaRPr lang="en-US" altLang="en-US" sz="1000"/>
          </a:p>
        </p:txBody>
      </p:sp>
      <p:sp>
        <p:nvSpPr>
          <p:cNvPr id="36867" name="Rectangle 3">
            <a:extLst>
              <a:ext uri="{FF2B5EF4-FFF2-40B4-BE49-F238E27FC236}">
                <a16:creationId xmlns:a16="http://schemas.microsoft.com/office/drawing/2014/main" id="{DF05A545-10CD-43AE-9E94-D8E4C873C6C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250825" y="1196975"/>
            <a:ext cx="8642350" cy="532765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lnSpc>
                <a:spcPct val="89000"/>
              </a:lnSpc>
              <a:buFont typeface="Wingdings" panose="05000000000000000000" pitchFamily="2" charset="2"/>
              <a:buChar char="§"/>
            </a:pPr>
            <a:r>
              <a:rPr lang="en-US" altLang="en-US" sz="1800"/>
              <a:t>What is meant by antenna gain? </a:t>
            </a:r>
            <a:r>
              <a:rPr lang="en-US" altLang="en-US" sz="1800" b="1"/>
              <a:t>The numerical ratio relating the radiated  signal strength of an antenna to that of  another antenna</a:t>
            </a:r>
            <a:r>
              <a:rPr lang="en-US" altLang="en-US" sz="1800"/>
              <a:t> </a:t>
            </a:r>
          </a:p>
          <a:p>
            <a:pPr eaLnBrk="1" hangingPunct="1">
              <a:lnSpc>
                <a:spcPct val="89000"/>
              </a:lnSpc>
              <a:buFont typeface="Wingdings" panose="05000000000000000000" pitchFamily="2" charset="2"/>
              <a:buChar char="§"/>
            </a:pPr>
            <a:endParaRPr lang="en-US" altLang="en-US" sz="1800"/>
          </a:p>
          <a:p>
            <a:pPr eaLnBrk="1" hangingPunct="1">
              <a:lnSpc>
                <a:spcPct val="89000"/>
              </a:lnSpc>
              <a:buFont typeface="Wingdings" panose="05000000000000000000" pitchFamily="2" charset="2"/>
              <a:buChar char="§"/>
            </a:pPr>
            <a:r>
              <a:rPr lang="en-US" altLang="en-US" sz="1800"/>
              <a:t>The gain of an antenna, especially on  VHF and above, is quoted in dBi. The  "i" in this expression stands for:  </a:t>
            </a:r>
            <a:r>
              <a:rPr lang="en-US" altLang="en-US" sz="1800" b="1"/>
              <a:t>isotropic</a:t>
            </a:r>
            <a:r>
              <a:rPr lang="en-US" altLang="en-US" sz="1800"/>
              <a:t> </a:t>
            </a:r>
          </a:p>
          <a:p>
            <a:pPr eaLnBrk="1" hangingPunct="1">
              <a:lnSpc>
                <a:spcPct val="89000"/>
              </a:lnSpc>
              <a:buFont typeface="Wingdings" panose="05000000000000000000" pitchFamily="2" charset="2"/>
              <a:buNone/>
            </a:pPr>
            <a:endParaRPr lang="en-US" altLang="en-US" sz="1800"/>
          </a:p>
          <a:p>
            <a:pPr eaLnBrk="1" hangingPunct="1">
              <a:lnSpc>
                <a:spcPct val="89000"/>
              </a:lnSpc>
              <a:buFont typeface="Wingdings" panose="05000000000000000000" pitchFamily="2" charset="2"/>
              <a:buChar char="§"/>
            </a:pPr>
            <a:r>
              <a:rPr lang="en-US" altLang="en-US" sz="1800"/>
              <a:t>Approximately how much gain does a  half-wave dipole have over an isotropic  radiator? </a:t>
            </a:r>
            <a:r>
              <a:rPr lang="en-US" altLang="en-US" sz="1800" b="1"/>
              <a:t>2.1 dB</a:t>
            </a:r>
          </a:p>
          <a:p>
            <a:pPr eaLnBrk="1" hangingPunct="1">
              <a:lnSpc>
                <a:spcPct val="89000"/>
              </a:lnSpc>
              <a:buFont typeface="Wingdings" panose="05000000000000000000" pitchFamily="2" charset="2"/>
              <a:buChar char="§"/>
            </a:pPr>
            <a:endParaRPr lang="en-US" altLang="en-US" sz="1800"/>
          </a:p>
          <a:p>
            <a:pPr eaLnBrk="1" hangingPunct="1">
              <a:lnSpc>
                <a:spcPct val="89000"/>
              </a:lnSpc>
              <a:buFont typeface="Wingdings" panose="05000000000000000000" pitchFamily="2" charset="2"/>
              <a:buChar char="§"/>
            </a:pPr>
            <a:r>
              <a:rPr lang="en-US" altLang="en-US" sz="1800"/>
              <a:t>What is a parasitic beam antenna? </a:t>
            </a:r>
            <a:r>
              <a:rPr lang="en-US" altLang="en-US" sz="1800" b="1"/>
              <a:t>An antenna where some elements obtain  their radio energy by induction or  radiation from a driven element</a:t>
            </a:r>
          </a:p>
          <a:p>
            <a:pPr eaLnBrk="1" hangingPunct="1">
              <a:lnSpc>
                <a:spcPct val="89000"/>
              </a:lnSpc>
              <a:buFont typeface="Wingdings" panose="05000000000000000000" pitchFamily="2" charset="2"/>
              <a:buChar char="§"/>
            </a:pPr>
            <a:endParaRPr lang="en-US" altLang="en-US" sz="1800"/>
          </a:p>
          <a:p>
            <a:pPr eaLnBrk="1" hangingPunct="1">
              <a:lnSpc>
                <a:spcPct val="89000"/>
              </a:lnSpc>
              <a:buFont typeface="Wingdings" panose="05000000000000000000" pitchFamily="2" charset="2"/>
              <a:buChar char="§"/>
            </a:pPr>
            <a:r>
              <a:rPr lang="en-US" altLang="en-US" sz="1800"/>
              <a:t>If a slightly shorter parasitic element is  placed 0.1 wavelength away from an HF  dipole antenna, what effect will this have  on the antenna's radiation pattern? </a:t>
            </a:r>
            <a:r>
              <a:rPr lang="en-US" altLang="en-US" sz="1800" b="1"/>
              <a:t>A major lobe will develop in the  horizontal plane, toward the parasitic  element</a:t>
            </a:r>
            <a:r>
              <a:rPr lang="en-US" altLang="en-US" sz="1800"/>
              <a:t> </a:t>
            </a:r>
          </a:p>
          <a:p>
            <a:pPr eaLnBrk="1" hangingPunct="1">
              <a:lnSpc>
                <a:spcPct val="89000"/>
              </a:lnSpc>
              <a:buFont typeface="Wingdings" panose="05000000000000000000" pitchFamily="2" charset="2"/>
              <a:buChar char="§"/>
            </a:pPr>
            <a:endParaRPr lang="en-US" altLang="en-US" sz="1800"/>
          </a:p>
          <a:p>
            <a:pPr eaLnBrk="1" hangingPunct="1">
              <a:lnSpc>
                <a:spcPct val="89000"/>
              </a:lnSpc>
              <a:buFont typeface="Wingdings" panose="05000000000000000000" pitchFamily="2" charset="2"/>
              <a:buChar char="§"/>
            </a:pPr>
            <a:r>
              <a:rPr lang="en-US" altLang="en-US" sz="1800"/>
              <a:t>If a slightly longer parasitic element is  placed 0.1 wavelength away from an HF  dipole antenna, what effect will this have  on the antenna's radiation pattern? </a:t>
            </a:r>
            <a:r>
              <a:rPr lang="en-US" altLang="en-US" sz="1800" b="1"/>
              <a:t>A major lobe will develop in the  horizontal plane, away from the parasitic  element, toward the dipole</a:t>
            </a:r>
          </a:p>
        </p:txBody>
      </p:sp>
      <p:sp>
        <p:nvSpPr>
          <p:cNvPr id="36868" name="Rectangle 6">
            <a:extLst>
              <a:ext uri="{FF2B5EF4-FFF2-40B4-BE49-F238E27FC236}">
                <a16:creationId xmlns:a16="http://schemas.microsoft.com/office/drawing/2014/main" id="{79A30E13-A858-4D03-8BCA-FBB5D257D61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7663" y="1076325"/>
            <a:ext cx="8562975" cy="68263"/>
          </a:xfrm>
          <a:prstGeom prst="rect">
            <a:avLst/>
          </a:prstGeom>
          <a:solidFill>
            <a:srgbClr val="000000"/>
          </a:solidFill>
          <a:ln w="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CA" altLang="en-US"/>
          </a:p>
        </p:txBody>
      </p:sp>
      <p:sp>
        <p:nvSpPr>
          <p:cNvPr id="36869" name="Rectangle 7">
            <a:extLst>
              <a:ext uri="{FF2B5EF4-FFF2-40B4-BE49-F238E27FC236}">
                <a16:creationId xmlns:a16="http://schemas.microsoft.com/office/drawing/2014/main" id="{1CA1BF12-873B-48A5-966F-A1FFBD4527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3850" y="1052513"/>
            <a:ext cx="8562975" cy="68262"/>
          </a:xfrm>
          <a:prstGeom prst="rect">
            <a:avLst/>
          </a:prstGeom>
          <a:solidFill>
            <a:srgbClr val="C0C0C0"/>
          </a:solidFill>
          <a:ln w="3327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CA" altLang="en-US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Text Box 2">
            <a:extLst>
              <a:ext uri="{FF2B5EF4-FFF2-40B4-BE49-F238E27FC236}">
                <a16:creationId xmlns:a16="http://schemas.microsoft.com/office/drawing/2014/main" id="{7FD15C9E-8E7B-41DB-A1A9-06B7FE557566}"/>
              </a:ext>
            </a:extLst>
          </p:cNvPr>
          <p:cNvSpPr txBox="1">
            <a:spLocks noChangeArrowheads="1"/>
          </p:cNvSpPr>
          <p:nvPr>
            <p:ph type="title"/>
          </p:nvPr>
        </p:nvSpPr>
        <p:spPr>
          <a:xfrm>
            <a:off x="179388" y="333375"/>
            <a:ext cx="8656637" cy="654050"/>
          </a:xfrm>
        </p:spPr>
        <p:txBody>
          <a:bodyPr/>
          <a:lstStyle/>
          <a:p>
            <a:pPr eaLnBrk="1" hangingPunct="1"/>
            <a:r>
              <a:rPr lang="en-CA" altLang="en-US"/>
              <a:t>Gain, Directivity, etc.                        </a:t>
            </a:r>
            <a:r>
              <a:rPr lang="en-CA" altLang="en-US" sz="1000"/>
              <a:t>Con’t</a:t>
            </a:r>
            <a:endParaRPr lang="en-US" altLang="en-US" sz="1000"/>
          </a:p>
        </p:txBody>
      </p:sp>
      <p:sp>
        <p:nvSpPr>
          <p:cNvPr id="38915" name="Rectangle 3">
            <a:extLst>
              <a:ext uri="{FF2B5EF4-FFF2-40B4-BE49-F238E27FC236}">
                <a16:creationId xmlns:a16="http://schemas.microsoft.com/office/drawing/2014/main" id="{374BE5FA-830B-45E9-8F38-B42C4AA697C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358775" y="1196975"/>
            <a:ext cx="8785225" cy="540067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lnSpc>
                <a:spcPct val="89000"/>
              </a:lnSpc>
              <a:buFont typeface="Wingdings" panose="05000000000000000000" pitchFamily="2" charset="2"/>
              <a:buChar char="§"/>
            </a:pPr>
            <a:r>
              <a:rPr lang="en-US" altLang="en-US" sz="2000"/>
              <a:t>In free space, what is the radiation  characteristic of a half-wave dipole?  </a:t>
            </a:r>
            <a:r>
              <a:rPr lang="en-US" altLang="en-US" sz="2000" b="1"/>
              <a:t>Minimum radiation from the ends,  maximum broadside</a:t>
            </a:r>
          </a:p>
          <a:p>
            <a:pPr lvl="1" eaLnBrk="1" hangingPunct="1">
              <a:lnSpc>
                <a:spcPct val="89000"/>
              </a:lnSpc>
              <a:buFont typeface="Wingdings" panose="05000000000000000000" pitchFamily="2" charset="2"/>
              <a:buChar char="§"/>
            </a:pPr>
            <a:endParaRPr lang="en-US" altLang="en-US" sz="1800"/>
          </a:p>
          <a:p>
            <a:pPr eaLnBrk="1" hangingPunct="1">
              <a:lnSpc>
                <a:spcPct val="89000"/>
              </a:lnSpc>
              <a:buFont typeface="Wingdings" panose="05000000000000000000" pitchFamily="2" charset="2"/>
              <a:buChar char="§"/>
            </a:pPr>
            <a:r>
              <a:rPr lang="en-US" altLang="en-US" sz="2000"/>
              <a:t>The front-to-back ratio of a beam antenna is: </a:t>
            </a:r>
            <a:r>
              <a:rPr lang="en-US" altLang="en-US" sz="2000" b="1"/>
              <a:t>the ratio of                                    the maximum forward power  in the major lobe to the                                maximum  backward power radiation</a:t>
            </a:r>
          </a:p>
          <a:p>
            <a:pPr eaLnBrk="1" hangingPunct="1">
              <a:lnSpc>
                <a:spcPct val="89000"/>
              </a:lnSpc>
              <a:buFont typeface="Wingdings" panose="05000000000000000000" pitchFamily="2" charset="2"/>
              <a:buChar char="§"/>
            </a:pPr>
            <a:endParaRPr lang="en-US" altLang="en-US" sz="2000"/>
          </a:p>
          <a:p>
            <a:pPr eaLnBrk="1" hangingPunct="1">
              <a:lnSpc>
                <a:spcPct val="89000"/>
              </a:lnSpc>
              <a:buFont typeface="Wingdings" panose="05000000000000000000" pitchFamily="2" charset="2"/>
              <a:buChar char="§"/>
            </a:pPr>
            <a:r>
              <a:rPr lang="en-US" altLang="en-US" sz="2000"/>
              <a:t>The property of an antenna, which  defines the range of frequencies to which  it will respond, is called its:  </a:t>
            </a:r>
            <a:r>
              <a:rPr lang="en-US" altLang="en-US" sz="2000" b="1"/>
              <a:t>bandwidth </a:t>
            </a:r>
          </a:p>
          <a:p>
            <a:pPr eaLnBrk="1" hangingPunct="1">
              <a:lnSpc>
                <a:spcPct val="89000"/>
              </a:lnSpc>
              <a:buFont typeface="Wingdings" panose="05000000000000000000" pitchFamily="2" charset="2"/>
              <a:buChar char="§"/>
            </a:pPr>
            <a:endParaRPr lang="en-US" altLang="en-US" sz="2000"/>
          </a:p>
          <a:p>
            <a:pPr eaLnBrk="1" hangingPunct="1">
              <a:lnSpc>
                <a:spcPct val="89000"/>
              </a:lnSpc>
              <a:buFont typeface="Wingdings" panose="05000000000000000000" pitchFamily="2" charset="2"/>
              <a:buChar char="§"/>
            </a:pPr>
            <a:r>
              <a:rPr lang="en-US" altLang="en-US" sz="2000"/>
              <a:t>What is meant by antenna bandwidth? </a:t>
            </a:r>
            <a:r>
              <a:rPr lang="en-US" altLang="en-US" sz="2000" b="1"/>
              <a:t>The frequency range over which the  antenna may be expected to perform well</a:t>
            </a:r>
          </a:p>
          <a:p>
            <a:pPr eaLnBrk="1" hangingPunct="1">
              <a:lnSpc>
                <a:spcPct val="89000"/>
              </a:lnSpc>
              <a:buFont typeface="Wingdings" panose="05000000000000000000" pitchFamily="2" charset="2"/>
              <a:buChar char="§"/>
            </a:pPr>
            <a:endParaRPr lang="en-US" altLang="en-US" sz="2000"/>
          </a:p>
          <a:p>
            <a:pPr eaLnBrk="1" hangingPunct="1">
              <a:lnSpc>
                <a:spcPct val="89000"/>
              </a:lnSpc>
              <a:buFont typeface="Wingdings" panose="05000000000000000000" pitchFamily="2" charset="2"/>
              <a:buChar char="§"/>
            </a:pPr>
            <a:r>
              <a:rPr lang="en-US" altLang="en-US" sz="2000"/>
              <a:t>How can the bandwidth of a parasitic  beam antenna be increased? </a:t>
            </a:r>
            <a:r>
              <a:rPr lang="en-US" altLang="en-US" sz="2000" b="1"/>
              <a:t>Use larger diameter elements</a:t>
            </a:r>
          </a:p>
        </p:txBody>
      </p:sp>
      <p:sp>
        <p:nvSpPr>
          <p:cNvPr id="38916" name="Rectangle 6">
            <a:extLst>
              <a:ext uri="{FF2B5EF4-FFF2-40B4-BE49-F238E27FC236}">
                <a16:creationId xmlns:a16="http://schemas.microsoft.com/office/drawing/2014/main" id="{253E9875-6832-4CD4-9515-B361F1A5961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7663" y="1076325"/>
            <a:ext cx="8562975" cy="68263"/>
          </a:xfrm>
          <a:prstGeom prst="rect">
            <a:avLst/>
          </a:prstGeom>
          <a:solidFill>
            <a:srgbClr val="000000"/>
          </a:solidFill>
          <a:ln w="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CA" altLang="en-US"/>
          </a:p>
        </p:txBody>
      </p:sp>
      <p:sp>
        <p:nvSpPr>
          <p:cNvPr id="38917" name="Rectangle 7">
            <a:extLst>
              <a:ext uri="{FF2B5EF4-FFF2-40B4-BE49-F238E27FC236}">
                <a16:creationId xmlns:a16="http://schemas.microsoft.com/office/drawing/2014/main" id="{1B0483A6-D15F-4644-B78C-C785D643E6F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3850" y="1052513"/>
            <a:ext cx="8562975" cy="68262"/>
          </a:xfrm>
          <a:prstGeom prst="rect">
            <a:avLst/>
          </a:prstGeom>
          <a:solidFill>
            <a:srgbClr val="C0C0C0"/>
          </a:solidFill>
          <a:ln w="3327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CA" altLang="en-US"/>
          </a:p>
        </p:txBody>
      </p:sp>
      <p:pic>
        <p:nvPicPr>
          <p:cNvPr id="38918" name="Picture 8">
            <a:extLst>
              <a:ext uri="{FF2B5EF4-FFF2-40B4-BE49-F238E27FC236}">
                <a16:creationId xmlns:a16="http://schemas.microsoft.com/office/drawing/2014/main" id="{EFBBB5EB-E9AA-4078-864F-17CE66B08D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77050" y="1557338"/>
            <a:ext cx="1631950" cy="1728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>
            <a:extLst>
              <a:ext uri="{FF2B5EF4-FFF2-40B4-BE49-F238E27FC236}">
                <a16:creationId xmlns:a16="http://schemas.microsoft.com/office/drawing/2014/main" id="{0473052D-AC0E-4115-8714-26F8E4CF16B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288" y="549275"/>
            <a:ext cx="8429625" cy="5643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advClick="0">
    <p:cover dir="r"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Text Box 2">
            <a:extLst>
              <a:ext uri="{FF2B5EF4-FFF2-40B4-BE49-F238E27FC236}">
                <a16:creationId xmlns:a16="http://schemas.microsoft.com/office/drawing/2014/main" id="{2723B4B5-FA81-4025-B111-E4233D63550E}"/>
              </a:ext>
            </a:extLst>
          </p:cNvPr>
          <p:cNvSpPr txBox="1">
            <a:spLocks noChangeArrowheads="1"/>
          </p:cNvSpPr>
          <p:nvPr>
            <p:ph type="title"/>
          </p:nvPr>
        </p:nvSpPr>
        <p:spPr>
          <a:xfrm>
            <a:off x="250825" y="333375"/>
            <a:ext cx="8656638" cy="696913"/>
          </a:xfrm>
        </p:spPr>
        <p:txBody>
          <a:bodyPr/>
          <a:lstStyle/>
          <a:p>
            <a:pPr eaLnBrk="1" hangingPunct="1"/>
            <a:r>
              <a:rPr lang="en-CA" altLang="en-US"/>
              <a:t>Vertical Antennae                              </a:t>
            </a:r>
            <a:r>
              <a:rPr lang="en-CA" altLang="en-US" sz="1000"/>
              <a:t>Page 50</a:t>
            </a:r>
            <a:endParaRPr lang="en-US" altLang="en-US" sz="1000"/>
          </a:p>
        </p:txBody>
      </p:sp>
      <p:sp>
        <p:nvSpPr>
          <p:cNvPr id="40963" name="Rectangle 3">
            <a:extLst>
              <a:ext uri="{FF2B5EF4-FFF2-40B4-BE49-F238E27FC236}">
                <a16:creationId xmlns:a16="http://schemas.microsoft.com/office/drawing/2014/main" id="{5AC8F90C-01E7-41B9-9827-FF2684DE531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250825" y="1196975"/>
            <a:ext cx="8496300" cy="452596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lnSpc>
                <a:spcPct val="89000"/>
              </a:lnSpc>
              <a:buFont typeface="Wingdings" panose="05000000000000000000" pitchFamily="2" charset="2"/>
              <a:buChar char="§"/>
            </a:pPr>
            <a:r>
              <a:rPr lang="en-CA" altLang="en-US" sz="2000"/>
              <a:t>To calculate the length in metres (feet) of a quarter wave vertical antenna you would : </a:t>
            </a:r>
            <a:r>
              <a:rPr lang="en-US" altLang="en-US" sz="2000" b="1"/>
              <a:t>Divide 71.5 (234) by the antenna's operating frequency (in MHz)</a:t>
            </a:r>
            <a:r>
              <a:rPr lang="en-US" altLang="en-US" sz="2000"/>
              <a:t> </a:t>
            </a:r>
          </a:p>
          <a:p>
            <a:pPr eaLnBrk="1" hangingPunct="1">
              <a:lnSpc>
                <a:spcPct val="89000"/>
              </a:lnSpc>
              <a:buFont typeface="Wingdings" panose="05000000000000000000" pitchFamily="2" charset="2"/>
              <a:buChar char="§"/>
            </a:pPr>
            <a:endParaRPr lang="en-US" altLang="en-US" sz="2000"/>
          </a:p>
          <a:p>
            <a:pPr eaLnBrk="1" hangingPunct="1">
              <a:lnSpc>
                <a:spcPct val="89000"/>
              </a:lnSpc>
              <a:buFont typeface="Wingdings" panose="05000000000000000000" pitchFamily="2" charset="2"/>
              <a:buChar char="§"/>
            </a:pPr>
            <a:r>
              <a:rPr lang="en-US" altLang="en-US" sz="2000"/>
              <a:t>If you made a quarter-wavelength  vertical antenna for 21.125 MHz, how  long would it be? </a:t>
            </a:r>
            <a:r>
              <a:rPr lang="en-US" altLang="en-US" sz="2000" b="1"/>
              <a:t>3.6 metres (11.8 ft.)</a:t>
            </a:r>
          </a:p>
          <a:p>
            <a:pPr eaLnBrk="1" hangingPunct="1">
              <a:lnSpc>
                <a:spcPct val="89000"/>
              </a:lnSpc>
              <a:buFont typeface="Wingdings" panose="05000000000000000000" pitchFamily="2" charset="2"/>
              <a:buChar char="§"/>
            </a:pPr>
            <a:endParaRPr lang="en-US" altLang="en-US" sz="2000"/>
          </a:p>
          <a:p>
            <a:pPr eaLnBrk="1" hangingPunct="1">
              <a:lnSpc>
                <a:spcPct val="89000"/>
              </a:lnSpc>
              <a:buFont typeface="Wingdings" panose="05000000000000000000" pitchFamily="2" charset="2"/>
              <a:buChar char="§"/>
            </a:pPr>
            <a:r>
              <a:rPr lang="en-US" altLang="en-US" sz="2000"/>
              <a:t>If you made a half-wavelength vertical  antenna for 223 MHz, how long would it  be? </a:t>
            </a:r>
            <a:r>
              <a:rPr lang="en-US" altLang="en-US" sz="2000" b="1"/>
              <a:t>64 cm  (25.2 in)</a:t>
            </a:r>
            <a:r>
              <a:rPr lang="en-US" altLang="en-US" sz="2000"/>
              <a:t> </a:t>
            </a:r>
          </a:p>
          <a:p>
            <a:pPr eaLnBrk="1" hangingPunct="1">
              <a:lnSpc>
                <a:spcPct val="89000"/>
              </a:lnSpc>
              <a:buFont typeface="Wingdings" panose="05000000000000000000" pitchFamily="2" charset="2"/>
              <a:buChar char="§"/>
            </a:pPr>
            <a:endParaRPr lang="en-US" altLang="en-US" sz="2000"/>
          </a:p>
          <a:p>
            <a:pPr eaLnBrk="1" hangingPunct="1">
              <a:lnSpc>
                <a:spcPct val="89000"/>
              </a:lnSpc>
              <a:buFont typeface="Wingdings" panose="05000000000000000000" pitchFamily="2" charset="2"/>
              <a:buChar char="§"/>
            </a:pPr>
            <a:r>
              <a:rPr lang="en-US" altLang="en-US" sz="2000"/>
              <a:t>If a magnetic-base whip antenna is  placed on the roof of a car, in what  direction does it send out radio energy? </a:t>
            </a:r>
            <a:r>
              <a:rPr lang="en-US" altLang="en-US" sz="2000" b="1"/>
              <a:t>It goes out equally well in all horizontal  directions</a:t>
            </a:r>
            <a:r>
              <a:rPr lang="en-US" altLang="en-US" sz="2000"/>
              <a:t> </a:t>
            </a:r>
          </a:p>
          <a:p>
            <a:pPr eaLnBrk="1" hangingPunct="1">
              <a:lnSpc>
                <a:spcPct val="89000"/>
              </a:lnSpc>
              <a:buFont typeface="Wingdings" panose="05000000000000000000" pitchFamily="2" charset="2"/>
              <a:buChar char="§"/>
            </a:pPr>
            <a:endParaRPr lang="en-US" altLang="en-US" sz="2000"/>
          </a:p>
          <a:p>
            <a:pPr eaLnBrk="1" hangingPunct="1">
              <a:lnSpc>
                <a:spcPct val="89000"/>
              </a:lnSpc>
              <a:buFont typeface="Wingdings" panose="05000000000000000000" pitchFamily="2" charset="2"/>
              <a:buChar char="§"/>
            </a:pPr>
            <a:r>
              <a:rPr lang="en-US" altLang="en-US" sz="2000"/>
              <a:t>What is an advantage of downward  sloping radials on a ground plane  antenna? </a:t>
            </a:r>
            <a:r>
              <a:rPr lang="en-US" altLang="en-US" sz="2000" b="1"/>
              <a:t>It brings the feed point impedance closer  to 50 ohms</a:t>
            </a:r>
            <a:r>
              <a:rPr lang="en-US" altLang="en-US" sz="2000"/>
              <a:t> </a:t>
            </a:r>
          </a:p>
        </p:txBody>
      </p:sp>
      <p:sp>
        <p:nvSpPr>
          <p:cNvPr id="40964" name="Rectangle 6">
            <a:extLst>
              <a:ext uri="{FF2B5EF4-FFF2-40B4-BE49-F238E27FC236}">
                <a16:creationId xmlns:a16="http://schemas.microsoft.com/office/drawing/2014/main" id="{8970C303-7550-40B0-A0B2-E88EB53E1E6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7663" y="1076325"/>
            <a:ext cx="8562975" cy="68263"/>
          </a:xfrm>
          <a:prstGeom prst="rect">
            <a:avLst/>
          </a:prstGeom>
          <a:solidFill>
            <a:srgbClr val="000000"/>
          </a:solidFill>
          <a:ln w="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CA" altLang="en-US"/>
          </a:p>
        </p:txBody>
      </p:sp>
      <p:sp>
        <p:nvSpPr>
          <p:cNvPr id="40965" name="Rectangle 7">
            <a:extLst>
              <a:ext uri="{FF2B5EF4-FFF2-40B4-BE49-F238E27FC236}">
                <a16:creationId xmlns:a16="http://schemas.microsoft.com/office/drawing/2014/main" id="{A3B5D1B0-62A9-4BC6-A2D8-E4A20911FC9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3850" y="1052513"/>
            <a:ext cx="8562975" cy="68262"/>
          </a:xfrm>
          <a:prstGeom prst="rect">
            <a:avLst/>
          </a:prstGeom>
          <a:solidFill>
            <a:srgbClr val="C0C0C0"/>
          </a:solidFill>
          <a:ln w="3327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CA" altLang="en-US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010" name="Picture 8">
            <a:extLst>
              <a:ext uri="{FF2B5EF4-FFF2-40B4-BE49-F238E27FC236}">
                <a16:creationId xmlns:a16="http://schemas.microsoft.com/office/drawing/2014/main" id="{3DD4D78B-7111-47BC-B64B-21DDD28D8D0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67513" y="5311775"/>
            <a:ext cx="2376487" cy="154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3011" name="Text Box 2">
            <a:extLst>
              <a:ext uri="{FF2B5EF4-FFF2-40B4-BE49-F238E27FC236}">
                <a16:creationId xmlns:a16="http://schemas.microsoft.com/office/drawing/2014/main" id="{5896705E-F1D3-409C-A7EF-27B4600A1888}"/>
              </a:ext>
            </a:extLst>
          </p:cNvPr>
          <p:cNvSpPr txBox="1">
            <a:spLocks noChangeArrowheads="1"/>
          </p:cNvSpPr>
          <p:nvPr>
            <p:ph type="title"/>
          </p:nvPr>
        </p:nvSpPr>
        <p:spPr>
          <a:xfrm>
            <a:off x="323850" y="333375"/>
            <a:ext cx="8656638" cy="654050"/>
          </a:xfrm>
        </p:spPr>
        <p:txBody>
          <a:bodyPr/>
          <a:lstStyle/>
          <a:p>
            <a:pPr eaLnBrk="1" hangingPunct="1"/>
            <a:r>
              <a:rPr lang="en-CA" altLang="en-US"/>
              <a:t>Vertical Antennae                              </a:t>
            </a:r>
            <a:r>
              <a:rPr lang="en-CA" altLang="en-US" sz="1000"/>
              <a:t>Con’t</a:t>
            </a:r>
            <a:endParaRPr lang="en-US" altLang="en-US" sz="1000"/>
          </a:p>
        </p:txBody>
      </p:sp>
      <p:sp>
        <p:nvSpPr>
          <p:cNvPr id="43012" name="Rectangle 3">
            <a:extLst>
              <a:ext uri="{FF2B5EF4-FFF2-40B4-BE49-F238E27FC236}">
                <a16:creationId xmlns:a16="http://schemas.microsoft.com/office/drawing/2014/main" id="{2B475E88-A057-4A32-AAC7-356A191A323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68313" y="1268413"/>
            <a:ext cx="7067550" cy="525621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indent="0" eaLnBrk="1" hangingPunct="1">
              <a:lnSpc>
                <a:spcPct val="89000"/>
              </a:lnSpc>
            </a:pPr>
            <a:r>
              <a:rPr lang="en-US" altLang="en-US" sz="1600"/>
              <a:t>What happens to the feed point  impedance of a ground-plane antenna  when its radials are changed from horizontal to downward-sloping? </a:t>
            </a:r>
            <a:r>
              <a:rPr lang="en-US" altLang="en-US" sz="1600" b="1"/>
              <a:t>It increases</a:t>
            </a:r>
          </a:p>
          <a:p>
            <a:pPr indent="0" eaLnBrk="1" hangingPunct="1">
              <a:lnSpc>
                <a:spcPct val="89000"/>
              </a:lnSpc>
            </a:pPr>
            <a:endParaRPr lang="en-US" altLang="en-US" sz="1600"/>
          </a:p>
          <a:p>
            <a:pPr indent="0" eaLnBrk="1" hangingPunct="1">
              <a:lnSpc>
                <a:spcPct val="89000"/>
              </a:lnSpc>
            </a:pPr>
            <a:r>
              <a:rPr lang="en-US" altLang="en-US" sz="1600"/>
              <a:t>Which of the following transmission  lines will give the best match to the base  of a quarter-wave ground-plane antenna? </a:t>
            </a:r>
            <a:r>
              <a:rPr lang="en-US" altLang="en-US" sz="1600" b="1"/>
              <a:t>50 ohms coaxial cable</a:t>
            </a:r>
          </a:p>
          <a:p>
            <a:pPr indent="0" eaLnBrk="1" hangingPunct="1">
              <a:lnSpc>
                <a:spcPct val="89000"/>
              </a:lnSpc>
            </a:pPr>
            <a:endParaRPr lang="en-US" altLang="en-US" sz="1600"/>
          </a:p>
          <a:p>
            <a:pPr indent="0" eaLnBrk="1" hangingPunct="1">
              <a:lnSpc>
                <a:spcPct val="89000"/>
              </a:lnSpc>
            </a:pPr>
            <a:r>
              <a:rPr lang="en-US" altLang="en-US" sz="1600"/>
              <a:t>The main characteristic of a vertical  antenna is that it will: </a:t>
            </a:r>
            <a:r>
              <a:rPr lang="en-US" altLang="en-US" sz="1600" b="1"/>
              <a:t>receive signals equally well from all  compass points around it</a:t>
            </a:r>
          </a:p>
          <a:p>
            <a:pPr indent="0" eaLnBrk="1" hangingPunct="1">
              <a:lnSpc>
                <a:spcPct val="89000"/>
              </a:lnSpc>
            </a:pPr>
            <a:endParaRPr lang="en-US" altLang="en-US" sz="1600"/>
          </a:p>
          <a:p>
            <a:pPr indent="0" eaLnBrk="1" hangingPunct="1">
              <a:lnSpc>
                <a:spcPct val="89000"/>
              </a:lnSpc>
            </a:pPr>
            <a:r>
              <a:rPr lang="en-US" altLang="en-US" sz="1600"/>
              <a:t>Why is a loading coil often used with an  HF mobile vertical antenna? </a:t>
            </a:r>
            <a:r>
              <a:rPr lang="en-US" altLang="en-US" sz="1600" b="1"/>
              <a:t>To tune out capacitive reactance</a:t>
            </a:r>
            <a:r>
              <a:rPr lang="en-US" altLang="en-US" sz="1600"/>
              <a:t> </a:t>
            </a:r>
          </a:p>
          <a:p>
            <a:pPr indent="0" eaLnBrk="1" hangingPunct="1">
              <a:lnSpc>
                <a:spcPct val="89000"/>
              </a:lnSpc>
            </a:pPr>
            <a:endParaRPr lang="en-US" altLang="en-US" sz="1600"/>
          </a:p>
          <a:p>
            <a:pPr indent="0" eaLnBrk="1" hangingPunct="1">
              <a:lnSpc>
                <a:spcPct val="89000"/>
              </a:lnSpc>
            </a:pPr>
            <a:r>
              <a:rPr lang="en-US" altLang="en-US" sz="1600"/>
              <a:t>What is the main reason why so many VHF base and mobile antennas are 5/8  of a wavelength? </a:t>
            </a:r>
            <a:r>
              <a:rPr lang="en-US" altLang="en-US" sz="1600" b="1"/>
              <a:t>The angle of radiation is low</a:t>
            </a:r>
          </a:p>
          <a:p>
            <a:pPr indent="0" eaLnBrk="1" hangingPunct="1">
              <a:lnSpc>
                <a:spcPct val="89000"/>
              </a:lnSpc>
            </a:pPr>
            <a:endParaRPr lang="en-US" altLang="en-US" sz="1600"/>
          </a:p>
          <a:p>
            <a:pPr indent="0" eaLnBrk="1" hangingPunct="1">
              <a:lnSpc>
                <a:spcPct val="89000"/>
              </a:lnSpc>
            </a:pPr>
            <a:r>
              <a:rPr lang="en-US" altLang="en-US" sz="1600"/>
              <a:t>Why is a 5/8-wavelength vertical  antenna better than a 1/4-wavelength  vertical antenna for VHF or UHF mobile  operations? </a:t>
            </a:r>
            <a:r>
              <a:rPr lang="en-US" altLang="en-US" sz="1600" b="1"/>
              <a:t>A 5/8-wavelength antenna has more gain</a:t>
            </a:r>
            <a:r>
              <a:rPr lang="en-US" altLang="en-US" sz="1600"/>
              <a:t> </a:t>
            </a:r>
          </a:p>
        </p:txBody>
      </p:sp>
      <p:sp>
        <p:nvSpPr>
          <p:cNvPr id="43013" name="Rectangle 6">
            <a:extLst>
              <a:ext uri="{FF2B5EF4-FFF2-40B4-BE49-F238E27FC236}">
                <a16:creationId xmlns:a16="http://schemas.microsoft.com/office/drawing/2014/main" id="{C1CE5593-C24E-41BE-B69F-AE2670BBA2C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7663" y="1076325"/>
            <a:ext cx="8562975" cy="68263"/>
          </a:xfrm>
          <a:prstGeom prst="rect">
            <a:avLst/>
          </a:prstGeom>
          <a:solidFill>
            <a:srgbClr val="000000"/>
          </a:solidFill>
          <a:ln w="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CA" altLang="en-US"/>
          </a:p>
        </p:txBody>
      </p:sp>
      <p:sp>
        <p:nvSpPr>
          <p:cNvPr id="43014" name="Rectangle 7">
            <a:extLst>
              <a:ext uri="{FF2B5EF4-FFF2-40B4-BE49-F238E27FC236}">
                <a16:creationId xmlns:a16="http://schemas.microsoft.com/office/drawing/2014/main" id="{5A744887-A81C-48E2-8B98-FAC0B412159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3850" y="1052513"/>
            <a:ext cx="8562975" cy="68262"/>
          </a:xfrm>
          <a:prstGeom prst="rect">
            <a:avLst/>
          </a:prstGeom>
          <a:solidFill>
            <a:srgbClr val="C0C0C0"/>
          </a:solidFill>
          <a:ln w="3327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CA" altLang="en-US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>
            <a:extLst>
              <a:ext uri="{FF2B5EF4-FFF2-40B4-BE49-F238E27FC236}">
                <a16:creationId xmlns:a16="http://schemas.microsoft.com/office/drawing/2014/main" id="{A18CAA00-284E-43FF-A86F-19C9983FF8D9}"/>
              </a:ext>
            </a:extLst>
          </p:cNvPr>
          <p:cNvSpPr txBox="1">
            <a:spLocks noGrp="1" noChangeArrowheads="1"/>
          </p:cNvSpPr>
          <p:nvPr>
            <p:ph type="title"/>
          </p:nvPr>
        </p:nvSpPr>
        <p:spPr>
          <a:xfrm>
            <a:off x="284163" y="949325"/>
            <a:ext cx="8656637" cy="1293813"/>
          </a:xfrm>
        </p:spPr>
        <p:txBody>
          <a:bodyPr/>
          <a:lstStyle/>
          <a:p>
            <a:pPr eaLnBrk="1" hangingPunct="1"/>
            <a:r>
              <a:rPr lang="en-US" altLang="en-US" sz="4000" b="1"/>
              <a:t>Yagi-Uda Three-Element</a:t>
            </a:r>
            <a:br>
              <a:rPr lang="en-US" altLang="en-US" sz="4000" b="1"/>
            </a:br>
            <a:r>
              <a:rPr lang="en-US" altLang="en-US" sz="4000" b="1"/>
              <a:t>Directional Antenna</a:t>
            </a:r>
          </a:p>
        </p:txBody>
      </p:sp>
      <p:pic>
        <p:nvPicPr>
          <p:cNvPr id="45059" name="Picture 9" descr="Bernie">
            <a:extLst>
              <a:ext uri="{FF2B5EF4-FFF2-40B4-BE49-F238E27FC236}">
                <a16:creationId xmlns:a16="http://schemas.microsoft.com/office/drawing/2014/main" id="{2BCE647C-F75D-4557-AF7F-82077E343F6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38600" y="1828800"/>
            <a:ext cx="4724400" cy="3543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5060" name="Picture 10" descr="Wint061">
            <a:extLst>
              <a:ext uri="{FF2B5EF4-FFF2-40B4-BE49-F238E27FC236}">
                <a16:creationId xmlns:a16="http://schemas.microsoft.com/office/drawing/2014/main" id="{036CAC6B-A64C-4B72-BFBE-2CA96DD6594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1600200"/>
            <a:ext cx="3473450" cy="457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>
            <a:extLst>
              <a:ext uri="{FF2B5EF4-FFF2-40B4-BE49-F238E27FC236}">
                <a16:creationId xmlns:a16="http://schemas.microsoft.com/office/drawing/2014/main" id="{B16A24DB-96D5-4B30-8F13-0513080CDDFD}"/>
              </a:ext>
            </a:extLst>
          </p:cNvPr>
          <p:cNvSpPr txBox="1">
            <a:spLocks noGrp="1" noChangeArrowheads="1"/>
          </p:cNvSpPr>
          <p:nvPr>
            <p:ph type="title"/>
          </p:nvPr>
        </p:nvSpPr>
        <p:spPr>
          <a:xfrm>
            <a:off x="284163" y="949325"/>
            <a:ext cx="8656637" cy="1293813"/>
          </a:xfrm>
        </p:spPr>
        <p:txBody>
          <a:bodyPr/>
          <a:lstStyle/>
          <a:p>
            <a:pPr eaLnBrk="1" hangingPunct="1"/>
            <a:r>
              <a:rPr lang="en-US" altLang="en-US" sz="4000" b="1"/>
              <a:t>Yagi-Uda Three-Element</a:t>
            </a:r>
            <a:br>
              <a:rPr lang="en-US" altLang="en-US" sz="4000" b="1"/>
            </a:br>
            <a:r>
              <a:rPr lang="en-US" altLang="en-US" sz="4000" b="1"/>
              <a:t>Directional Antenna</a:t>
            </a:r>
          </a:p>
        </p:txBody>
      </p:sp>
      <p:pic>
        <p:nvPicPr>
          <p:cNvPr id="46083" name="Picture 4">
            <a:extLst>
              <a:ext uri="{FF2B5EF4-FFF2-40B4-BE49-F238E27FC236}">
                <a16:creationId xmlns:a16="http://schemas.microsoft.com/office/drawing/2014/main" id="{EF4766BD-6412-4FAB-A77C-B4578D449A74}"/>
              </a:ext>
            </a:extLst>
          </p:cNvPr>
          <p:cNvPicPr>
            <a:picLocks noChangeAspect="1" noChangeArrowheads="1"/>
          </p:cNvPicPr>
          <p:nvPr>
            <p:ph type="body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1675" y="1600200"/>
            <a:ext cx="5200650" cy="452596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6084" name="AutoShape 5">
            <a:extLst>
              <a:ext uri="{FF2B5EF4-FFF2-40B4-BE49-F238E27FC236}">
                <a16:creationId xmlns:a16="http://schemas.microsoft.com/office/drawing/2014/main" id="{43779001-35FB-4208-AA04-77D6846E1B8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58000" y="3810000"/>
            <a:ext cx="1981200" cy="685800"/>
          </a:xfrm>
          <a:prstGeom prst="rightArrow">
            <a:avLst>
              <a:gd name="adj1" fmla="val 44444"/>
              <a:gd name="adj2" fmla="val 93809"/>
            </a:avLst>
          </a:prstGeom>
          <a:solidFill>
            <a:srgbClr val="993300"/>
          </a:solidFill>
          <a:ln w="3175" cap="rnd">
            <a:solidFill>
              <a:srgbClr val="FF9900"/>
            </a:solidFill>
            <a:prstDash val="sysDot"/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Text Box 2">
            <a:extLst>
              <a:ext uri="{FF2B5EF4-FFF2-40B4-BE49-F238E27FC236}">
                <a16:creationId xmlns:a16="http://schemas.microsoft.com/office/drawing/2014/main" id="{24A3092E-BA85-422F-B17E-6429CD4B7F7D}"/>
              </a:ext>
            </a:extLst>
          </p:cNvPr>
          <p:cNvSpPr txBox="1">
            <a:spLocks noChangeArrowheads="1"/>
          </p:cNvSpPr>
          <p:nvPr>
            <p:ph type="title"/>
          </p:nvPr>
        </p:nvSpPr>
        <p:spPr>
          <a:xfrm>
            <a:off x="323850" y="333375"/>
            <a:ext cx="8656638" cy="696913"/>
          </a:xfrm>
        </p:spPr>
        <p:txBody>
          <a:bodyPr/>
          <a:lstStyle/>
          <a:p>
            <a:pPr eaLnBrk="1" hangingPunct="1"/>
            <a:r>
              <a:rPr lang="en-CA" altLang="en-US"/>
              <a:t>Yagi Antennae                                   </a:t>
            </a:r>
            <a:r>
              <a:rPr lang="en-CA" altLang="en-US" sz="1000"/>
              <a:t>Page 51</a:t>
            </a:r>
            <a:endParaRPr lang="en-US" altLang="en-US" sz="1000"/>
          </a:p>
        </p:txBody>
      </p:sp>
      <p:sp>
        <p:nvSpPr>
          <p:cNvPr id="47107" name="Rectangle 3">
            <a:extLst>
              <a:ext uri="{FF2B5EF4-FFF2-40B4-BE49-F238E27FC236}">
                <a16:creationId xmlns:a16="http://schemas.microsoft.com/office/drawing/2014/main" id="{ABAC15A4-A970-4084-A499-6B8050C1A8E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250825" y="1268413"/>
            <a:ext cx="8497888" cy="5329237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indent="0" eaLnBrk="1" hangingPunct="1">
              <a:lnSpc>
                <a:spcPct val="89000"/>
              </a:lnSpc>
            </a:pPr>
            <a:r>
              <a:rPr lang="en-US" altLang="en-US" sz="1800"/>
              <a:t>How many directly driven elements do  most Yagi antennas have? </a:t>
            </a:r>
            <a:r>
              <a:rPr lang="en-US" altLang="en-US" sz="1800" b="1"/>
              <a:t>One </a:t>
            </a:r>
          </a:p>
          <a:p>
            <a:pPr indent="0" eaLnBrk="1" hangingPunct="1">
              <a:lnSpc>
                <a:spcPct val="89000"/>
              </a:lnSpc>
            </a:pPr>
            <a:endParaRPr lang="en-US" altLang="en-US" sz="1800"/>
          </a:p>
          <a:p>
            <a:pPr indent="0" eaLnBrk="1" hangingPunct="1">
              <a:lnSpc>
                <a:spcPct val="89000"/>
              </a:lnSpc>
            </a:pPr>
            <a:r>
              <a:rPr lang="en-US" altLang="en-US" sz="1800"/>
              <a:t>Approximately how long is the driven  element of a Yagi antenna for 14.0  MHz? </a:t>
            </a:r>
            <a:r>
              <a:rPr lang="en-US" altLang="en-US" sz="1800" b="1"/>
              <a:t>10.21 metres (33 feet and 6 inches)</a:t>
            </a:r>
            <a:r>
              <a:rPr lang="en-US" altLang="en-US" sz="1800"/>
              <a:t> </a:t>
            </a:r>
          </a:p>
          <a:p>
            <a:pPr indent="0" eaLnBrk="1" hangingPunct="1">
              <a:lnSpc>
                <a:spcPct val="89000"/>
              </a:lnSpc>
            </a:pPr>
            <a:endParaRPr lang="en-US" altLang="en-US" sz="1800"/>
          </a:p>
          <a:p>
            <a:pPr indent="0" eaLnBrk="1" hangingPunct="1">
              <a:lnSpc>
                <a:spcPct val="89000"/>
              </a:lnSpc>
            </a:pPr>
            <a:r>
              <a:rPr lang="en-US" altLang="en-US" sz="1800"/>
              <a:t>Approximately how long is the director  element of a Yagi antenna for 21.1  MHz?       </a:t>
            </a:r>
            <a:r>
              <a:rPr lang="en-US" altLang="en-US" sz="1800" b="1"/>
              <a:t>6.4 metres (21 feet)</a:t>
            </a:r>
          </a:p>
          <a:p>
            <a:pPr indent="0" eaLnBrk="1" hangingPunct="1">
              <a:lnSpc>
                <a:spcPct val="89000"/>
              </a:lnSpc>
            </a:pPr>
            <a:endParaRPr lang="en-US" altLang="en-US" sz="1800"/>
          </a:p>
          <a:p>
            <a:pPr indent="0" eaLnBrk="1" hangingPunct="1">
              <a:lnSpc>
                <a:spcPct val="89000"/>
              </a:lnSpc>
            </a:pPr>
            <a:r>
              <a:rPr lang="en-US" altLang="en-US" sz="1800"/>
              <a:t>Approximately how long is the reflector  element of a Yagi antenna for 28.1 MHz? </a:t>
            </a:r>
            <a:r>
              <a:rPr lang="en-US" altLang="en-US" sz="1800" b="1"/>
              <a:t>5.33 metres (17.5 feet long)</a:t>
            </a:r>
          </a:p>
          <a:p>
            <a:pPr indent="0" eaLnBrk="1" hangingPunct="1">
              <a:lnSpc>
                <a:spcPct val="89000"/>
              </a:lnSpc>
            </a:pPr>
            <a:endParaRPr lang="en-US" altLang="en-US" sz="1800"/>
          </a:p>
          <a:p>
            <a:pPr indent="0" eaLnBrk="1" hangingPunct="1">
              <a:lnSpc>
                <a:spcPct val="89000"/>
              </a:lnSpc>
            </a:pPr>
            <a:r>
              <a:rPr lang="en-US" altLang="en-US" sz="1800"/>
              <a:t>The spacing between the elements on a  three-element Yagi antenna, representing  the best overall choice, is : </a:t>
            </a:r>
            <a:r>
              <a:rPr lang="en-US" altLang="en-US" sz="1800" b="1"/>
              <a:t>0.2 of a  wavelength.</a:t>
            </a:r>
            <a:r>
              <a:rPr lang="en-US" altLang="en-US" sz="1800"/>
              <a:t>  </a:t>
            </a:r>
          </a:p>
          <a:p>
            <a:pPr indent="0" eaLnBrk="1" hangingPunct="1">
              <a:lnSpc>
                <a:spcPct val="89000"/>
              </a:lnSpc>
            </a:pPr>
            <a:endParaRPr lang="en-US" altLang="en-US" sz="1800"/>
          </a:p>
          <a:p>
            <a:pPr indent="0" eaLnBrk="1" hangingPunct="1">
              <a:lnSpc>
                <a:spcPct val="89000"/>
              </a:lnSpc>
            </a:pPr>
            <a:r>
              <a:rPr lang="en-US" altLang="en-US" sz="1800"/>
              <a:t>What is one effect of increasing the  boom length and adding directors to a  Yagi antenna? </a:t>
            </a:r>
            <a:r>
              <a:rPr lang="en-US" altLang="en-US" sz="1800" b="1"/>
              <a:t>Gain increases</a:t>
            </a:r>
          </a:p>
          <a:p>
            <a:pPr indent="0" eaLnBrk="1" hangingPunct="1">
              <a:lnSpc>
                <a:spcPct val="89000"/>
              </a:lnSpc>
            </a:pPr>
            <a:endParaRPr lang="en-US" altLang="en-US" sz="1800"/>
          </a:p>
          <a:p>
            <a:pPr indent="0" eaLnBrk="1" hangingPunct="1">
              <a:lnSpc>
                <a:spcPct val="89000"/>
              </a:lnSpc>
            </a:pPr>
            <a:r>
              <a:rPr lang="en-US" altLang="en-US" sz="1800"/>
              <a:t>What are some advantages of a Yagi  with wide element spacing? </a:t>
            </a:r>
            <a:r>
              <a:rPr lang="en-US" altLang="en-US" sz="1800" b="1"/>
              <a:t>High gain, less critical tuning and wider  bandwidth</a:t>
            </a:r>
          </a:p>
        </p:txBody>
      </p:sp>
      <p:sp>
        <p:nvSpPr>
          <p:cNvPr id="47108" name="Rectangle 6">
            <a:extLst>
              <a:ext uri="{FF2B5EF4-FFF2-40B4-BE49-F238E27FC236}">
                <a16:creationId xmlns:a16="http://schemas.microsoft.com/office/drawing/2014/main" id="{D8BEA85B-78CA-4E0F-A787-371FA3471DB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7663" y="1076325"/>
            <a:ext cx="8562975" cy="68263"/>
          </a:xfrm>
          <a:prstGeom prst="rect">
            <a:avLst/>
          </a:prstGeom>
          <a:solidFill>
            <a:srgbClr val="000000"/>
          </a:solidFill>
          <a:ln w="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CA" altLang="en-US"/>
          </a:p>
        </p:txBody>
      </p:sp>
      <p:sp>
        <p:nvSpPr>
          <p:cNvPr id="47109" name="Rectangle 7">
            <a:extLst>
              <a:ext uri="{FF2B5EF4-FFF2-40B4-BE49-F238E27FC236}">
                <a16:creationId xmlns:a16="http://schemas.microsoft.com/office/drawing/2014/main" id="{046668FF-D75F-460C-90D9-74C40EAFDBD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3850" y="1052513"/>
            <a:ext cx="8562975" cy="68262"/>
          </a:xfrm>
          <a:prstGeom prst="rect">
            <a:avLst/>
          </a:prstGeom>
          <a:solidFill>
            <a:srgbClr val="C0C0C0"/>
          </a:solidFill>
          <a:ln w="3327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CA" altLang="en-US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Text Box 2">
            <a:extLst>
              <a:ext uri="{FF2B5EF4-FFF2-40B4-BE49-F238E27FC236}">
                <a16:creationId xmlns:a16="http://schemas.microsoft.com/office/drawing/2014/main" id="{44348ED6-989E-4490-BA5D-8A8A3D7DBCCA}"/>
              </a:ext>
            </a:extLst>
          </p:cNvPr>
          <p:cNvSpPr txBox="1">
            <a:spLocks noChangeArrowheads="1"/>
          </p:cNvSpPr>
          <p:nvPr>
            <p:ph type="title"/>
          </p:nvPr>
        </p:nvSpPr>
        <p:spPr>
          <a:xfrm>
            <a:off x="323850" y="333375"/>
            <a:ext cx="8405813" cy="654050"/>
          </a:xfrm>
        </p:spPr>
        <p:txBody>
          <a:bodyPr/>
          <a:lstStyle/>
          <a:p>
            <a:pPr eaLnBrk="1" hangingPunct="1"/>
            <a:r>
              <a:rPr lang="en-CA" altLang="en-US"/>
              <a:t>Yagi Antennae                                  </a:t>
            </a:r>
            <a:r>
              <a:rPr lang="en-CA" altLang="en-US" sz="1000"/>
              <a:t>Con’t</a:t>
            </a:r>
            <a:endParaRPr lang="en-US" altLang="en-US" sz="1000"/>
          </a:p>
        </p:txBody>
      </p:sp>
      <p:sp>
        <p:nvSpPr>
          <p:cNvPr id="49155" name="Rectangle 3">
            <a:extLst>
              <a:ext uri="{FF2B5EF4-FFF2-40B4-BE49-F238E27FC236}">
                <a16:creationId xmlns:a16="http://schemas.microsoft.com/office/drawing/2014/main" id="{0570CCA0-E159-4DD2-BF59-7F1F299AB79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165225"/>
            <a:ext cx="8229600" cy="550386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indent="0" eaLnBrk="1" hangingPunct="1">
              <a:lnSpc>
                <a:spcPct val="89000"/>
              </a:lnSpc>
            </a:pPr>
            <a:r>
              <a:rPr lang="en-US" altLang="en-US" sz="2000"/>
              <a:t>What are some advantages of a Yagi  with wide element spacing? </a:t>
            </a:r>
            <a:r>
              <a:rPr lang="en-US" altLang="en-US" sz="2000" b="1"/>
              <a:t>High gain, less critical tuning and wider  bandwidth</a:t>
            </a:r>
            <a:r>
              <a:rPr lang="en-US" altLang="en-US" sz="2000"/>
              <a:t> </a:t>
            </a:r>
          </a:p>
          <a:p>
            <a:pPr indent="0" eaLnBrk="1" hangingPunct="1">
              <a:lnSpc>
                <a:spcPct val="89000"/>
              </a:lnSpc>
            </a:pPr>
            <a:endParaRPr lang="en-US" altLang="en-US" sz="2000"/>
          </a:p>
          <a:p>
            <a:pPr indent="0" eaLnBrk="1" hangingPunct="1">
              <a:lnSpc>
                <a:spcPct val="89000"/>
              </a:lnSpc>
            </a:pPr>
            <a:r>
              <a:rPr lang="en-US" altLang="en-US" sz="2000"/>
              <a:t>Why is a Yagi antenna often used for  radiocommunications on the 20-metre  band? </a:t>
            </a:r>
            <a:r>
              <a:rPr lang="en-US" altLang="en-US" sz="2000" b="1"/>
              <a:t>It helps reduce interference from other  stations off to the side or behind</a:t>
            </a:r>
            <a:r>
              <a:rPr lang="en-US" altLang="en-US" sz="2000"/>
              <a:t> </a:t>
            </a:r>
          </a:p>
          <a:p>
            <a:pPr indent="0" eaLnBrk="1" hangingPunct="1">
              <a:lnSpc>
                <a:spcPct val="89000"/>
              </a:lnSpc>
            </a:pPr>
            <a:endParaRPr lang="en-US" altLang="en-US" sz="2000"/>
          </a:p>
          <a:p>
            <a:pPr indent="0" eaLnBrk="1" hangingPunct="1">
              <a:lnSpc>
                <a:spcPct val="89000"/>
              </a:lnSpc>
            </a:pPr>
            <a:r>
              <a:rPr lang="en-US" altLang="en-US" sz="2000"/>
              <a:t>What does "antenna front-to- back ratio"  mean in reference to a Yagi antenna? </a:t>
            </a:r>
            <a:r>
              <a:rPr lang="en-US" altLang="en-US" sz="2000" b="1"/>
              <a:t>The power radiated in the major  radiation lobe compared to the power  radiated in exactly the opposite direction</a:t>
            </a:r>
          </a:p>
          <a:p>
            <a:pPr indent="0" eaLnBrk="1" hangingPunct="1">
              <a:lnSpc>
                <a:spcPct val="89000"/>
              </a:lnSpc>
            </a:pPr>
            <a:endParaRPr lang="en-US" altLang="en-US" sz="2000"/>
          </a:p>
          <a:p>
            <a:pPr indent="0" eaLnBrk="1" hangingPunct="1">
              <a:lnSpc>
                <a:spcPct val="89000"/>
              </a:lnSpc>
            </a:pPr>
            <a:r>
              <a:rPr lang="en-US" altLang="en-US" sz="2000"/>
              <a:t>What is a good way to get maximum  performance from a Yagi antenna? </a:t>
            </a:r>
            <a:r>
              <a:rPr lang="en-US" altLang="en-US" sz="2000" b="1"/>
              <a:t>Optimize the lengths and spacing of the  elements</a:t>
            </a:r>
          </a:p>
          <a:p>
            <a:pPr indent="0" eaLnBrk="1" hangingPunct="1">
              <a:lnSpc>
                <a:spcPct val="89000"/>
              </a:lnSpc>
            </a:pPr>
            <a:endParaRPr lang="en-US" altLang="en-US" sz="2000"/>
          </a:p>
          <a:p>
            <a:pPr indent="0" eaLnBrk="1" hangingPunct="1">
              <a:lnSpc>
                <a:spcPct val="89000"/>
              </a:lnSpc>
            </a:pPr>
            <a:r>
              <a:rPr lang="en-US" altLang="en-US" sz="2000"/>
              <a:t>If the forward gain of a six- element  Yagi is about 10 dB, what would the  gain of two of these antennas be if they  were "stacked"?  </a:t>
            </a:r>
            <a:r>
              <a:rPr lang="en-US" altLang="en-US" sz="2000" b="1"/>
              <a:t>13 dB</a:t>
            </a:r>
            <a:r>
              <a:rPr lang="en-US" altLang="en-US" sz="1600" b="1"/>
              <a:t> </a:t>
            </a:r>
          </a:p>
        </p:txBody>
      </p:sp>
      <p:sp>
        <p:nvSpPr>
          <p:cNvPr id="49156" name="Rectangle 6">
            <a:extLst>
              <a:ext uri="{FF2B5EF4-FFF2-40B4-BE49-F238E27FC236}">
                <a16:creationId xmlns:a16="http://schemas.microsoft.com/office/drawing/2014/main" id="{FB09A620-55EE-4BCC-B50A-DCBE9A54E6A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7663" y="1076325"/>
            <a:ext cx="8562975" cy="68263"/>
          </a:xfrm>
          <a:prstGeom prst="rect">
            <a:avLst/>
          </a:prstGeom>
          <a:solidFill>
            <a:srgbClr val="000000"/>
          </a:solidFill>
          <a:ln w="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CA" altLang="en-US"/>
          </a:p>
        </p:txBody>
      </p:sp>
      <p:sp>
        <p:nvSpPr>
          <p:cNvPr id="49157" name="Rectangle 7">
            <a:extLst>
              <a:ext uri="{FF2B5EF4-FFF2-40B4-BE49-F238E27FC236}">
                <a16:creationId xmlns:a16="http://schemas.microsoft.com/office/drawing/2014/main" id="{AF190E36-1852-4FEB-9C99-0CA21595E0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3850" y="1052513"/>
            <a:ext cx="8562975" cy="68262"/>
          </a:xfrm>
          <a:prstGeom prst="rect">
            <a:avLst/>
          </a:prstGeom>
          <a:solidFill>
            <a:srgbClr val="C0C0C0"/>
          </a:solidFill>
          <a:ln w="3327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CA" altLang="en-US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02" name="Picture 8">
            <a:extLst>
              <a:ext uri="{FF2B5EF4-FFF2-40B4-BE49-F238E27FC236}">
                <a16:creationId xmlns:a16="http://schemas.microsoft.com/office/drawing/2014/main" id="{3E078DF6-9C54-497B-B91C-805F8BC702B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4888" y="4843463"/>
            <a:ext cx="2808287" cy="2014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03" name="Text Box 2">
            <a:extLst>
              <a:ext uri="{FF2B5EF4-FFF2-40B4-BE49-F238E27FC236}">
                <a16:creationId xmlns:a16="http://schemas.microsoft.com/office/drawing/2014/main" id="{02060299-04B7-4D3C-A36F-B5FF67D6BC94}"/>
              </a:ext>
            </a:extLst>
          </p:cNvPr>
          <p:cNvSpPr txBox="1">
            <a:spLocks noChangeArrowheads="1"/>
          </p:cNvSpPr>
          <p:nvPr>
            <p:ph type="title"/>
          </p:nvPr>
        </p:nvSpPr>
        <p:spPr>
          <a:xfrm>
            <a:off x="250825" y="333375"/>
            <a:ext cx="8656638" cy="696913"/>
          </a:xfrm>
        </p:spPr>
        <p:txBody>
          <a:bodyPr/>
          <a:lstStyle/>
          <a:p>
            <a:pPr eaLnBrk="1" hangingPunct="1"/>
            <a:r>
              <a:rPr lang="en-CA" altLang="en-US"/>
              <a:t>Wire Antennae                                 </a:t>
            </a:r>
            <a:r>
              <a:rPr lang="en-CA" altLang="en-US" sz="1000"/>
              <a:t>Page 51 / 52</a:t>
            </a:r>
            <a:endParaRPr lang="en-US" altLang="en-US" sz="1000"/>
          </a:p>
        </p:txBody>
      </p:sp>
      <p:pic>
        <p:nvPicPr>
          <p:cNvPr id="51204" name="Picture 6">
            <a:extLst>
              <a:ext uri="{FF2B5EF4-FFF2-40B4-BE49-F238E27FC236}">
                <a16:creationId xmlns:a16="http://schemas.microsoft.com/office/drawing/2014/main" id="{FC69E754-F567-499F-8EBE-001DB4E8B63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850" y="5084763"/>
            <a:ext cx="1871663" cy="1582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05" name="Rectangle 3">
            <a:extLst>
              <a:ext uri="{FF2B5EF4-FFF2-40B4-BE49-F238E27FC236}">
                <a16:creationId xmlns:a16="http://schemas.microsoft.com/office/drawing/2014/main" id="{977D9764-7113-447A-91A3-A7E7BB9E2E8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165225"/>
            <a:ext cx="8229600" cy="452596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indent="0" eaLnBrk="1" hangingPunct="1"/>
            <a:r>
              <a:rPr lang="en-US" altLang="en-US" sz="2400"/>
              <a:t>If you made a half-wavelength dipole  antenna for 28.550 MHz, how long  would it be? </a:t>
            </a:r>
            <a:r>
              <a:rPr lang="en-US" altLang="en-US" sz="2400" b="1"/>
              <a:t>5.08 metres (16.62 ft.)</a:t>
            </a:r>
            <a:r>
              <a:rPr lang="en-US" altLang="en-US" sz="2400"/>
              <a:t> </a:t>
            </a:r>
          </a:p>
          <a:p>
            <a:pPr indent="0" eaLnBrk="1" hangingPunct="1"/>
            <a:endParaRPr lang="en-US" altLang="en-US" sz="2400"/>
          </a:p>
          <a:p>
            <a:pPr indent="0" eaLnBrk="1" hangingPunct="1"/>
            <a:r>
              <a:rPr lang="en-US" altLang="en-US" sz="2400"/>
              <a:t>What is the low angle radiation pattern  of an ideal half-wavelength dipole HF antenna installed parallel to the earth?  </a:t>
            </a:r>
            <a:r>
              <a:rPr lang="en-US" altLang="en-US" sz="2400" b="1"/>
              <a:t>It is a figure-eight, perpendicular to the  antenna</a:t>
            </a:r>
            <a:r>
              <a:rPr lang="en-US" altLang="en-US" sz="2400"/>
              <a:t>  </a:t>
            </a:r>
          </a:p>
          <a:p>
            <a:pPr indent="0" eaLnBrk="1" hangingPunct="1"/>
            <a:r>
              <a:rPr lang="en-US" altLang="en-US" sz="2400"/>
              <a:t>The impedances in ohms at the feed  point of the dipole and folded dipole are,  respectively:  </a:t>
            </a:r>
            <a:r>
              <a:rPr lang="en-US" altLang="en-US" sz="2400" b="1"/>
              <a:t>73 and 300</a:t>
            </a:r>
            <a:r>
              <a:rPr lang="en-US" altLang="en-US"/>
              <a:t> </a:t>
            </a:r>
          </a:p>
          <a:p>
            <a:pPr indent="0" eaLnBrk="1" hangingPunct="1"/>
            <a:endParaRPr lang="en-US" altLang="en-US"/>
          </a:p>
        </p:txBody>
      </p:sp>
      <p:pic>
        <p:nvPicPr>
          <p:cNvPr id="51206" name="Picture 7">
            <a:extLst>
              <a:ext uri="{FF2B5EF4-FFF2-40B4-BE49-F238E27FC236}">
                <a16:creationId xmlns:a16="http://schemas.microsoft.com/office/drawing/2014/main" id="{7BB8DF42-AC1E-44BD-93E9-B50FE8A5D76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lum contrast="-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3213" y="5157788"/>
            <a:ext cx="2735262" cy="1700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07" name="Rectangle 9">
            <a:extLst>
              <a:ext uri="{FF2B5EF4-FFF2-40B4-BE49-F238E27FC236}">
                <a16:creationId xmlns:a16="http://schemas.microsoft.com/office/drawing/2014/main" id="{CCD993C8-7C8F-4910-8EA9-688B3C3DB0B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7663" y="1076325"/>
            <a:ext cx="8562975" cy="68263"/>
          </a:xfrm>
          <a:prstGeom prst="rect">
            <a:avLst/>
          </a:prstGeom>
          <a:solidFill>
            <a:srgbClr val="000000"/>
          </a:solidFill>
          <a:ln w="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CA" altLang="en-US"/>
          </a:p>
        </p:txBody>
      </p:sp>
      <p:sp>
        <p:nvSpPr>
          <p:cNvPr id="51208" name="Rectangle 10">
            <a:extLst>
              <a:ext uri="{FF2B5EF4-FFF2-40B4-BE49-F238E27FC236}">
                <a16:creationId xmlns:a16="http://schemas.microsoft.com/office/drawing/2014/main" id="{48D9BD75-91F5-4578-89ED-20209BD5D95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3850" y="1052513"/>
            <a:ext cx="8562975" cy="68262"/>
          </a:xfrm>
          <a:prstGeom prst="rect">
            <a:avLst/>
          </a:prstGeom>
          <a:solidFill>
            <a:srgbClr val="C0C0C0"/>
          </a:solidFill>
          <a:ln w="3327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CA" altLang="en-US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Text Box 2">
            <a:extLst>
              <a:ext uri="{FF2B5EF4-FFF2-40B4-BE49-F238E27FC236}">
                <a16:creationId xmlns:a16="http://schemas.microsoft.com/office/drawing/2014/main" id="{B27864D3-61CF-4842-B0A9-84F6DC42ED9B}"/>
              </a:ext>
            </a:extLst>
          </p:cNvPr>
          <p:cNvSpPr txBox="1">
            <a:spLocks noChangeArrowheads="1"/>
          </p:cNvSpPr>
          <p:nvPr>
            <p:ph type="title"/>
          </p:nvPr>
        </p:nvSpPr>
        <p:spPr>
          <a:xfrm>
            <a:off x="250825" y="333375"/>
            <a:ext cx="8656638" cy="654050"/>
          </a:xfrm>
        </p:spPr>
        <p:txBody>
          <a:bodyPr/>
          <a:lstStyle/>
          <a:p>
            <a:pPr eaLnBrk="1" hangingPunct="1"/>
            <a:r>
              <a:rPr lang="en-CA" altLang="en-US"/>
              <a:t>Wire Antennae                                    </a:t>
            </a:r>
            <a:r>
              <a:rPr lang="en-CA" altLang="en-US" sz="1000"/>
              <a:t>Con’t</a:t>
            </a:r>
            <a:endParaRPr lang="en-US" altLang="en-US" sz="1000"/>
          </a:p>
        </p:txBody>
      </p:sp>
      <p:sp>
        <p:nvSpPr>
          <p:cNvPr id="53251" name="Rectangle 3">
            <a:extLst>
              <a:ext uri="{FF2B5EF4-FFF2-40B4-BE49-F238E27FC236}">
                <a16:creationId xmlns:a16="http://schemas.microsoft.com/office/drawing/2014/main" id="{DE3EE93C-A71D-451C-8518-F73457DA1FB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250825" y="1268413"/>
            <a:ext cx="8229600" cy="5589587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indent="0" eaLnBrk="1" hangingPunct="1">
              <a:lnSpc>
                <a:spcPct val="89000"/>
              </a:lnSpc>
            </a:pPr>
            <a:r>
              <a:rPr lang="en-US" altLang="en-US" sz="2400"/>
              <a:t>A dipole transmitting antenna, placed so  that the ends are pointing North/South,  radiates: </a:t>
            </a:r>
            <a:r>
              <a:rPr lang="en-US" altLang="en-US" sz="2400" b="1"/>
              <a:t>mostly to the East and West</a:t>
            </a:r>
            <a:r>
              <a:rPr lang="en-US" altLang="en-US" sz="2400"/>
              <a:t> </a:t>
            </a:r>
          </a:p>
          <a:p>
            <a:pPr indent="0" eaLnBrk="1" hangingPunct="1">
              <a:lnSpc>
                <a:spcPct val="89000"/>
              </a:lnSpc>
            </a:pPr>
            <a:endParaRPr lang="en-US" altLang="en-US" sz="2400"/>
          </a:p>
          <a:p>
            <a:pPr indent="0" eaLnBrk="1" hangingPunct="1">
              <a:lnSpc>
                <a:spcPct val="89000"/>
              </a:lnSpc>
            </a:pPr>
            <a:r>
              <a:rPr lang="en-US" altLang="en-US" sz="2400"/>
              <a:t>How does the bandwidth of a folded  dipole antenna compare with that of a  simple dipole antenna? </a:t>
            </a:r>
            <a:r>
              <a:rPr lang="en-US" altLang="en-US" sz="2400" b="1"/>
              <a:t>It is greater</a:t>
            </a:r>
            <a:r>
              <a:rPr lang="en-US" altLang="en-US" sz="2400"/>
              <a:t> </a:t>
            </a:r>
          </a:p>
          <a:p>
            <a:pPr indent="0" eaLnBrk="1" hangingPunct="1">
              <a:lnSpc>
                <a:spcPct val="89000"/>
              </a:lnSpc>
            </a:pPr>
            <a:endParaRPr lang="en-US" altLang="en-US" sz="2400"/>
          </a:p>
          <a:p>
            <a:pPr indent="0" eaLnBrk="1" hangingPunct="1">
              <a:lnSpc>
                <a:spcPct val="89000"/>
              </a:lnSpc>
            </a:pPr>
            <a:r>
              <a:rPr lang="en-US" altLang="en-US" sz="2400"/>
              <a:t>What is a disadvantage of using an  antenna equipped with traps? </a:t>
            </a:r>
            <a:r>
              <a:rPr lang="en-US" altLang="en-US" sz="2400" b="1"/>
              <a:t> </a:t>
            </a:r>
            <a:r>
              <a:rPr lang="en-US" altLang="en-US" sz="2400"/>
              <a:t> </a:t>
            </a:r>
            <a:r>
              <a:rPr lang="en-US" altLang="en-US" sz="2400" b="1"/>
              <a:t>It will radiate harmonics</a:t>
            </a:r>
            <a:r>
              <a:rPr lang="en-US" altLang="en-US" sz="2400"/>
              <a:t> </a:t>
            </a:r>
          </a:p>
          <a:p>
            <a:pPr indent="0" eaLnBrk="1" hangingPunct="1">
              <a:lnSpc>
                <a:spcPct val="89000"/>
              </a:lnSpc>
            </a:pPr>
            <a:endParaRPr lang="en-US" altLang="en-US" sz="2400"/>
          </a:p>
          <a:p>
            <a:pPr indent="0" eaLnBrk="1" hangingPunct="1">
              <a:lnSpc>
                <a:spcPct val="89000"/>
              </a:lnSpc>
            </a:pPr>
            <a:r>
              <a:rPr lang="en-US" altLang="en-US" sz="2400"/>
              <a:t>What is an advantage of using a trap  antenna?</a:t>
            </a:r>
          </a:p>
          <a:p>
            <a:pPr indent="0" eaLnBrk="1" hangingPunct="1">
              <a:lnSpc>
                <a:spcPct val="89000"/>
              </a:lnSpc>
            </a:pPr>
            <a:r>
              <a:rPr lang="en-US" altLang="en-US" sz="2400" b="1"/>
              <a:t>It may be used for multi- band operation</a:t>
            </a:r>
          </a:p>
          <a:p>
            <a:pPr indent="0" eaLnBrk="1" hangingPunct="1">
              <a:lnSpc>
                <a:spcPct val="89000"/>
              </a:lnSpc>
            </a:pPr>
            <a:endParaRPr lang="en-US" altLang="en-US" sz="2400"/>
          </a:p>
          <a:p>
            <a:pPr indent="0" eaLnBrk="1" hangingPunct="1">
              <a:lnSpc>
                <a:spcPct val="89000"/>
              </a:lnSpc>
            </a:pPr>
            <a:r>
              <a:rPr lang="en-US" altLang="en-US" sz="2400"/>
              <a:t>What is one disadvantage of a random  wire antenna? </a:t>
            </a:r>
            <a:r>
              <a:rPr lang="en-US" altLang="en-US" sz="2400" b="1"/>
              <a:t>You may experience RF feedback in  your station</a:t>
            </a:r>
          </a:p>
        </p:txBody>
      </p:sp>
      <p:sp>
        <p:nvSpPr>
          <p:cNvPr id="53252" name="Rectangle 6">
            <a:extLst>
              <a:ext uri="{FF2B5EF4-FFF2-40B4-BE49-F238E27FC236}">
                <a16:creationId xmlns:a16="http://schemas.microsoft.com/office/drawing/2014/main" id="{02E01DFE-B796-4A25-9E0F-C9316A6F6B5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7663" y="1076325"/>
            <a:ext cx="8562975" cy="68263"/>
          </a:xfrm>
          <a:prstGeom prst="rect">
            <a:avLst/>
          </a:prstGeom>
          <a:solidFill>
            <a:srgbClr val="000000"/>
          </a:solidFill>
          <a:ln w="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CA" altLang="en-US"/>
          </a:p>
        </p:txBody>
      </p:sp>
      <p:sp>
        <p:nvSpPr>
          <p:cNvPr id="53253" name="Rectangle 7">
            <a:extLst>
              <a:ext uri="{FF2B5EF4-FFF2-40B4-BE49-F238E27FC236}">
                <a16:creationId xmlns:a16="http://schemas.microsoft.com/office/drawing/2014/main" id="{A538A98B-E905-4D14-8C0F-580B4AB8187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3850" y="1052513"/>
            <a:ext cx="8562975" cy="68262"/>
          </a:xfrm>
          <a:prstGeom prst="rect">
            <a:avLst/>
          </a:prstGeom>
          <a:solidFill>
            <a:srgbClr val="C0C0C0"/>
          </a:solidFill>
          <a:ln w="3327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CA" altLang="en-US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Text Box 2">
            <a:extLst>
              <a:ext uri="{FF2B5EF4-FFF2-40B4-BE49-F238E27FC236}">
                <a16:creationId xmlns:a16="http://schemas.microsoft.com/office/drawing/2014/main" id="{2EBA94E4-A66E-4A7E-A0EB-2388AFD0A15B}"/>
              </a:ext>
            </a:extLst>
          </p:cNvPr>
          <p:cNvSpPr txBox="1">
            <a:spLocks noChangeArrowheads="1"/>
          </p:cNvSpPr>
          <p:nvPr>
            <p:ph type="title"/>
          </p:nvPr>
        </p:nvSpPr>
        <p:spPr>
          <a:xfrm>
            <a:off x="250825" y="333375"/>
            <a:ext cx="8656638" cy="696913"/>
          </a:xfrm>
        </p:spPr>
        <p:txBody>
          <a:bodyPr/>
          <a:lstStyle/>
          <a:p>
            <a:pPr eaLnBrk="1" hangingPunct="1"/>
            <a:r>
              <a:rPr lang="en-CA" altLang="en-US"/>
              <a:t>Quad / Loop antennae                        </a:t>
            </a:r>
            <a:r>
              <a:rPr lang="en-CA" altLang="en-US" sz="1000"/>
              <a:t>Page 52</a:t>
            </a:r>
            <a:endParaRPr lang="en-US" altLang="en-US" sz="1000"/>
          </a:p>
        </p:txBody>
      </p:sp>
      <p:sp>
        <p:nvSpPr>
          <p:cNvPr id="55299" name="Rectangle 3">
            <a:extLst>
              <a:ext uri="{FF2B5EF4-FFF2-40B4-BE49-F238E27FC236}">
                <a16:creationId xmlns:a16="http://schemas.microsoft.com/office/drawing/2014/main" id="{F372E818-B146-4E4B-8FFF-2EF62CD56F8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323850" y="1268413"/>
            <a:ext cx="8229600" cy="540067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indent="0" eaLnBrk="1" hangingPunct="1">
              <a:lnSpc>
                <a:spcPct val="89000"/>
              </a:lnSpc>
            </a:pPr>
            <a:r>
              <a:rPr lang="en-US" altLang="en-US" sz="1600"/>
              <a:t>What is a cubical quad antenna? </a:t>
            </a:r>
            <a:r>
              <a:rPr lang="en-US" altLang="en-US" sz="1600" b="1"/>
              <a:t>Two or more parallel four- sided wire  loops, each approximately one-electrical  wavelength long</a:t>
            </a:r>
          </a:p>
          <a:p>
            <a:pPr indent="0" eaLnBrk="1" hangingPunct="1">
              <a:lnSpc>
                <a:spcPct val="89000"/>
              </a:lnSpc>
            </a:pPr>
            <a:endParaRPr lang="en-US" altLang="en-US" sz="1600"/>
          </a:p>
          <a:p>
            <a:pPr indent="0" eaLnBrk="1" hangingPunct="1">
              <a:lnSpc>
                <a:spcPct val="89000"/>
              </a:lnSpc>
            </a:pPr>
            <a:r>
              <a:rPr lang="en-US" altLang="en-US" sz="1600"/>
              <a:t>What is a delta loop antenna? </a:t>
            </a:r>
            <a:r>
              <a:rPr lang="en-US" altLang="en-US" sz="1600" b="1"/>
              <a:t>A type of cubical quad antenna, except  with triangular elements rather than  square</a:t>
            </a:r>
          </a:p>
          <a:p>
            <a:pPr indent="0" eaLnBrk="1" hangingPunct="1">
              <a:lnSpc>
                <a:spcPct val="89000"/>
              </a:lnSpc>
            </a:pPr>
            <a:endParaRPr lang="en-US" altLang="en-US" sz="1600"/>
          </a:p>
          <a:p>
            <a:pPr indent="0" eaLnBrk="1" hangingPunct="1">
              <a:lnSpc>
                <a:spcPct val="89000"/>
              </a:lnSpc>
            </a:pPr>
            <a:r>
              <a:rPr lang="en-US" altLang="en-US" sz="1600"/>
              <a:t>The cubical "quad" or "quad" antenna  consists of two or more square loops of  wire. The driven element has an  approximate overall length of:  </a:t>
            </a:r>
            <a:r>
              <a:rPr lang="en-US" altLang="en-US" sz="1600" b="1"/>
              <a:t>one wavelength</a:t>
            </a:r>
            <a:r>
              <a:rPr lang="en-US" altLang="en-US" sz="1600"/>
              <a:t>  </a:t>
            </a:r>
          </a:p>
          <a:p>
            <a:pPr indent="0" eaLnBrk="1" hangingPunct="1">
              <a:lnSpc>
                <a:spcPct val="89000"/>
              </a:lnSpc>
            </a:pPr>
            <a:endParaRPr lang="en-US" altLang="en-US" sz="1600"/>
          </a:p>
          <a:p>
            <a:pPr indent="0" eaLnBrk="1" hangingPunct="1">
              <a:lnSpc>
                <a:spcPct val="89000"/>
              </a:lnSpc>
            </a:pPr>
            <a:r>
              <a:rPr lang="en-US" altLang="en-US" sz="1600"/>
              <a:t>The delta loop antenna consists of two or  more triangular structures mounted on a  boom.  The overall length of the driven  element is approximately: </a:t>
            </a:r>
            <a:r>
              <a:rPr lang="en-US" altLang="en-US" sz="1600" b="1"/>
              <a:t>one wavelength </a:t>
            </a:r>
          </a:p>
          <a:p>
            <a:pPr indent="0" eaLnBrk="1" hangingPunct="1">
              <a:lnSpc>
                <a:spcPct val="89000"/>
              </a:lnSpc>
            </a:pPr>
            <a:endParaRPr lang="en-US" altLang="en-US" sz="1600"/>
          </a:p>
          <a:p>
            <a:pPr indent="0" eaLnBrk="1" hangingPunct="1">
              <a:lnSpc>
                <a:spcPct val="89000"/>
              </a:lnSpc>
            </a:pPr>
            <a:r>
              <a:rPr lang="en-US" altLang="en-US" sz="1600"/>
              <a:t>Approximately how long is each side of  a cubical quad antenna driven element  for 21.4 MHz?  </a:t>
            </a:r>
            <a:r>
              <a:rPr lang="en-US" altLang="en-US" sz="1600" b="1"/>
              <a:t>3.54 metres (11.7 feet)</a:t>
            </a:r>
            <a:r>
              <a:rPr lang="en-US" altLang="en-US" sz="1600"/>
              <a:t> </a:t>
            </a:r>
          </a:p>
          <a:p>
            <a:pPr indent="0" eaLnBrk="1" hangingPunct="1">
              <a:lnSpc>
                <a:spcPct val="89000"/>
              </a:lnSpc>
            </a:pPr>
            <a:endParaRPr lang="en-US" altLang="en-US" sz="1600"/>
          </a:p>
          <a:p>
            <a:pPr indent="0" eaLnBrk="1" hangingPunct="1">
              <a:lnSpc>
                <a:spcPct val="89000"/>
              </a:lnSpc>
            </a:pPr>
            <a:r>
              <a:rPr lang="en-US" altLang="en-US" sz="1600"/>
              <a:t>Approximately how long is each side of  a cubical quad antenna driven element  for 14.3 MHz?  </a:t>
            </a:r>
            <a:r>
              <a:rPr lang="en-US" altLang="en-US" sz="1600" b="1"/>
              <a:t>5.36 metres (17.6 feet)</a:t>
            </a:r>
            <a:r>
              <a:rPr lang="en-US" altLang="en-US" sz="1600"/>
              <a:t> </a:t>
            </a:r>
          </a:p>
          <a:p>
            <a:pPr indent="0" eaLnBrk="1" hangingPunct="1">
              <a:lnSpc>
                <a:spcPct val="89000"/>
              </a:lnSpc>
            </a:pPr>
            <a:endParaRPr lang="en-US" altLang="en-US" sz="1600"/>
          </a:p>
          <a:p>
            <a:pPr indent="0" eaLnBrk="1" hangingPunct="1">
              <a:lnSpc>
                <a:spcPct val="89000"/>
              </a:lnSpc>
            </a:pPr>
            <a:r>
              <a:rPr lang="en-US" altLang="en-US" sz="1600"/>
              <a:t>Approximately how long is each leg of a  symmetrical delta loop antenna driven  element for 28.7 MHz?  </a:t>
            </a:r>
            <a:r>
              <a:rPr lang="en-US" altLang="en-US" sz="1600" b="1"/>
              <a:t>3.5 metres (11.5 feet)</a:t>
            </a:r>
          </a:p>
        </p:txBody>
      </p:sp>
      <p:sp>
        <p:nvSpPr>
          <p:cNvPr id="55300" name="Rectangle 6">
            <a:extLst>
              <a:ext uri="{FF2B5EF4-FFF2-40B4-BE49-F238E27FC236}">
                <a16:creationId xmlns:a16="http://schemas.microsoft.com/office/drawing/2014/main" id="{91B00E9A-9E4E-4260-A87A-557E6547DDE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7663" y="1076325"/>
            <a:ext cx="8562975" cy="68263"/>
          </a:xfrm>
          <a:prstGeom prst="rect">
            <a:avLst/>
          </a:prstGeom>
          <a:solidFill>
            <a:srgbClr val="000000"/>
          </a:solidFill>
          <a:ln w="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CA" altLang="en-US"/>
          </a:p>
        </p:txBody>
      </p:sp>
      <p:sp>
        <p:nvSpPr>
          <p:cNvPr id="55301" name="Rectangle 7">
            <a:extLst>
              <a:ext uri="{FF2B5EF4-FFF2-40B4-BE49-F238E27FC236}">
                <a16:creationId xmlns:a16="http://schemas.microsoft.com/office/drawing/2014/main" id="{1F33E331-CB2C-4DD9-BC0B-2EC5667D842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3850" y="1052513"/>
            <a:ext cx="8562975" cy="68262"/>
          </a:xfrm>
          <a:prstGeom prst="rect">
            <a:avLst/>
          </a:prstGeom>
          <a:solidFill>
            <a:srgbClr val="C0C0C0"/>
          </a:solidFill>
          <a:ln w="3327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CA" altLang="en-US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Text Box 2">
            <a:extLst>
              <a:ext uri="{FF2B5EF4-FFF2-40B4-BE49-F238E27FC236}">
                <a16:creationId xmlns:a16="http://schemas.microsoft.com/office/drawing/2014/main" id="{9BAA47D3-133C-4772-93D9-D12610D02FFB}"/>
              </a:ext>
            </a:extLst>
          </p:cNvPr>
          <p:cNvSpPr txBox="1">
            <a:spLocks noChangeArrowheads="1"/>
          </p:cNvSpPr>
          <p:nvPr>
            <p:ph type="title"/>
          </p:nvPr>
        </p:nvSpPr>
        <p:spPr>
          <a:xfrm>
            <a:off x="250825" y="333375"/>
            <a:ext cx="8656638" cy="654050"/>
          </a:xfrm>
        </p:spPr>
        <p:txBody>
          <a:bodyPr/>
          <a:lstStyle/>
          <a:p>
            <a:pPr eaLnBrk="1" hangingPunct="1"/>
            <a:r>
              <a:rPr lang="en-CA" altLang="en-US"/>
              <a:t>Quad / Loops                                      </a:t>
            </a:r>
            <a:r>
              <a:rPr lang="en-CA" altLang="en-US" sz="1000"/>
              <a:t>Con’t</a:t>
            </a:r>
            <a:endParaRPr lang="en-US" altLang="en-US" sz="1000"/>
          </a:p>
        </p:txBody>
      </p:sp>
      <p:sp>
        <p:nvSpPr>
          <p:cNvPr id="57347" name="Rectangle 3">
            <a:extLst>
              <a:ext uri="{FF2B5EF4-FFF2-40B4-BE49-F238E27FC236}">
                <a16:creationId xmlns:a16="http://schemas.microsoft.com/office/drawing/2014/main" id="{37B0682C-C46B-4D23-92E5-C9F0ED9CC92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250825" y="1165225"/>
            <a:ext cx="8229600" cy="3487738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indent="0" eaLnBrk="1" hangingPunct="1">
              <a:lnSpc>
                <a:spcPct val="89000"/>
              </a:lnSpc>
            </a:pPr>
            <a:r>
              <a:rPr lang="en-US" altLang="en-US" sz="1600"/>
              <a:t>Which statement about two- element  delta loops and quad antennas is true? </a:t>
            </a:r>
            <a:r>
              <a:rPr lang="en-US" altLang="en-US" sz="1600" b="1"/>
              <a:t>They compare favorably with a three element Yagi</a:t>
            </a:r>
            <a:r>
              <a:rPr lang="en-US" altLang="en-US" sz="1600"/>
              <a:t> </a:t>
            </a:r>
          </a:p>
          <a:p>
            <a:pPr indent="0" eaLnBrk="1" hangingPunct="1">
              <a:lnSpc>
                <a:spcPct val="89000"/>
              </a:lnSpc>
            </a:pPr>
            <a:endParaRPr lang="en-US" altLang="en-US" sz="1600"/>
          </a:p>
          <a:p>
            <a:pPr indent="0" eaLnBrk="1" hangingPunct="1">
              <a:lnSpc>
                <a:spcPct val="89000"/>
              </a:lnSpc>
            </a:pPr>
            <a:r>
              <a:rPr lang="en-US" altLang="en-US" sz="1600"/>
              <a:t>Compared to a dipole antenna, what are  the directional radiation characteristics  of a cubical quad antenna? </a:t>
            </a:r>
            <a:r>
              <a:rPr lang="en-US" altLang="en-US" sz="1600" b="1"/>
              <a:t>The quad has more directivity in both  horizontal and vertical planes </a:t>
            </a:r>
          </a:p>
          <a:p>
            <a:pPr indent="0" eaLnBrk="1" hangingPunct="1">
              <a:lnSpc>
                <a:spcPct val="89000"/>
              </a:lnSpc>
            </a:pPr>
            <a:endParaRPr lang="en-US" altLang="en-US" sz="1600"/>
          </a:p>
          <a:p>
            <a:pPr indent="0" eaLnBrk="1" hangingPunct="1">
              <a:lnSpc>
                <a:spcPct val="89000"/>
              </a:lnSpc>
            </a:pPr>
            <a:r>
              <a:rPr lang="en-US" altLang="en-US" sz="1600"/>
              <a:t>Moving the feed point of a multi-element quad antenna from a side  parallel to the ground to a side  perpendicular to the ground will have  what effect?  </a:t>
            </a:r>
            <a:r>
              <a:rPr lang="en-US" altLang="en-US" sz="1600" b="1"/>
              <a:t>It will change the antenna polarization  from horizontal to vertical</a:t>
            </a:r>
          </a:p>
          <a:p>
            <a:pPr indent="0" eaLnBrk="1" hangingPunct="1">
              <a:lnSpc>
                <a:spcPct val="89000"/>
              </a:lnSpc>
              <a:spcAft>
                <a:spcPts val="1388"/>
              </a:spcAft>
            </a:pPr>
            <a:endParaRPr lang="en-US" altLang="en-US" sz="1600"/>
          </a:p>
          <a:p>
            <a:pPr indent="0" eaLnBrk="1" hangingPunct="1">
              <a:lnSpc>
                <a:spcPct val="89000"/>
              </a:lnSpc>
              <a:spcAft>
                <a:spcPts val="1388"/>
              </a:spcAft>
            </a:pPr>
            <a:r>
              <a:rPr lang="en-US" altLang="en-US" sz="1600"/>
              <a:t>What does the term "antenna front-to back ratio" mean in reference to a delta  loop antenna? </a:t>
            </a:r>
            <a:r>
              <a:rPr lang="en-US" altLang="en-US" sz="1600" b="1"/>
              <a:t>The power radiated in the major radiation lobe compared to the power  radiated in exactly the opposite direction</a:t>
            </a:r>
          </a:p>
        </p:txBody>
      </p:sp>
      <p:pic>
        <p:nvPicPr>
          <p:cNvPr id="57348" name="Picture 6">
            <a:extLst>
              <a:ext uri="{FF2B5EF4-FFF2-40B4-BE49-F238E27FC236}">
                <a16:creationId xmlns:a16="http://schemas.microsoft.com/office/drawing/2014/main" id="{53B86A96-87C1-4852-95EB-0ABDB097CDE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825" y="4797425"/>
            <a:ext cx="1674813" cy="1843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7349" name="Picture 7">
            <a:extLst>
              <a:ext uri="{FF2B5EF4-FFF2-40B4-BE49-F238E27FC236}">
                <a16:creationId xmlns:a16="http://schemas.microsoft.com/office/drawing/2014/main" id="{B336C603-470F-4302-9C77-0FEE3EB47B1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9975" y="4868863"/>
            <a:ext cx="2232025" cy="175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7350" name="Picture 8">
            <a:extLst>
              <a:ext uri="{FF2B5EF4-FFF2-40B4-BE49-F238E27FC236}">
                <a16:creationId xmlns:a16="http://schemas.microsoft.com/office/drawing/2014/main" id="{16EC7DD6-E507-4BCE-AEC2-273FB17BD5A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8263" y="4868863"/>
            <a:ext cx="2089150" cy="1779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7351" name="Picture 9">
            <a:extLst>
              <a:ext uri="{FF2B5EF4-FFF2-40B4-BE49-F238E27FC236}">
                <a16:creationId xmlns:a16="http://schemas.microsoft.com/office/drawing/2014/main" id="{D219D9DD-D17B-47D4-88C1-43E98D198E5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96188" y="4797425"/>
            <a:ext cx="1268412" cy="1860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7352" name="Rectangle 10">
            <a:extLst>
              <a:ext uri="{FF2B5EF4-FFF2-40B4-BE49-F238E27FC236}">
                <a16:creationId xmlns:a16="http://schemas.microsoft.com/office/drawing/2014/main" id="{FF6B8DE6-51B3-4B82-83D7-486EEA1C9BB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7663" y="1076325"/>
            <a:ext cx="8562975" cy="68263"/>
          </a:xfrm>
          <a:prstGeom prst="rect">
            <a:avLst/>
          </a:prstGeom>
          <a:solidFill>
            <a:srgbClr val="000000"/>
          </a:solidFill>
          <a:ln w="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CA" altLang="en-US"/>
          </a:p>
        </p:txBody>
      </p:sp>
      <p:sp>
        <p:nvSpPr>
          <p:cNvPr id="57353" name="Rectangle 11">
            <a:extLst>
              <a:ext uri="{FF2B5EF4-FFF2-40B4-BE49-F238E27FC236}">
                <a16:creationId xmlns:a16="http://schemas.microsoft.com/office/drawing/2014/main" id="{57FBA7F5-1064-48A5-8F7A-BB30B592FAC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3850" y="1052513"/>
            <a:ext cx="8562975" cy="68262"/>
          </a:xfrm>
          <a:prstGeom prst="rect">
            <a:avLst/>
          </a:prstGeom>
          <a:solidFill>
            <a:srgbClr val="C0C0C0"/>
          </a:solidFill>
          <a:ln w="3327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CA" alt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6EF38770-95C9-4C47-9138-B8B2B8BB65AA}"/>
              </a:ext>
            </a:extLst>
          </p:cNvPr>
          <p:cNvSpPr txBox="1">
            <a:spLocks noChangeArrowheads="1"/>
          </p:cNvSpPr>
          <p:nvPr>
            <p:ph type="ctrTitle"/>
          </p:nvPr>
        </p:nvSpPr>
        <p:spPr>
          <a:xfrm>
            <a:off x="323850" y="404813"/>
            <a:ext cx="8659813" cy="639762"/>
          </a:xfrm>
        </p:spPr>
        <p:txBody>
          <a:bodyPr/>
          <a:lstStyle/>
          <a:p>
            <a:pPr indent="0" defTabSz="381000" eaLnBrk="1" hangingPunct="1">
              <a:lnSpc>
                <a:spcPct val="100000"/>
              </a:lnSpc>
            </a:pPr>
            <a:r>
              <a:rPr lang="en-US" altLang="en-US"/>
              <a:t>Antennas</a:t>
            </a:r>
          </a:p>
        </p:txBody>
      </p:sp>
      <p:sp>
        <p:nvSpPr>
          <p:cNvPr id="6147" name="Rectangle 5">
            <a:extLst>
              <a:ext uri="{FF2B5EF4-FFF2-40B4-BE49-F238E27FC236}">
                <a16:creationId xmlns:a16="http://schemas.microsoft.com/office/drawing/2014/main" id="{B0CA479A-3A7A-42FE-9AEA-986CD8E970E9}"/>
              </a:ext>
            </a:extLst>
          </p:cNvPr>
          <p:cNvSpPr>
            <a:spLocks noChangeArrowheads="1"/>
          </p:cNvSpPr>
          <p:nvPr>
            <p:ph type="subTitle" idx="1"/>
          </p:nvPr>
        </p:nvSpPr>
        <p:spPr bwMode="auto">
          <a:xfrm>
            <a:off x="250825" y="1341438"/>
            <a:ext cx="8569325" cy="217805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algn="l" defTabSz="381000" eaLnBrk="1" hangingPunct="1">
              <a:lnSpc>
                <a:spcPct val="100000"/>
              </a:lnSpc>
              <a:buClrTx/>
            </a:pPr>
            <a:r>
              <a:rPr lang="en-US" altLang="en-US" sz="3100"/>
              <a:t>A good antenna works</a:t>
            </a:r>
          </a:p>
          <a:p>
            <a:pPr algn="l" defTabSz="381000" eaLnBrk="1" hangingPunct="1">
              <a:lnSpc>
                <a:spcPct val="100000"/>
              </a:lnSpc>
              <a:buClrTx/>
            </a:pPr>
            <a:r>
              <a:rPr lang="en-US" altLang="en-US" sz="3100"/>
              <a:t>A bad antenna is a waste of time &amp; money</a:t>
            </a:r>
          </a:p>
          <a:p>
            <a:pPr algn="l" defTabSz="381000" eaLnBrk="1" hangingPunct="1">
              <a:lnSpc>
                <a:spcPct val="100000"/>
              </a:lnSpc>
              <a:buClrTx/>
            </a:pPr>
            <a:r>
              <a:rPr lang="en-US" altLang="en-US" sz="3100"/>
              <a:t>Antenna systems can be very inexpensive and simple</a:t>
            </a:r>
          </a:p>
          <a:p>
            <a:pPr algn="l" defTabSz="381000" eaLnBrk="1" hangingPunct="1">
              <a:lnSpc>
                <a:spcPct val="100000"/>
              </a:lnSpc>
              <a:buClrTx/>
            </a:pPr>
            <a:r>
              <a:rPr lang="en-US" altLang="en-US" sz="3100"/>
              <a:t>They can also be very, very expensive</a:t>
            </a:r>
          </a:p>
        </p:txBody>
      </p:sp>
      <p:pic>
        <p:nvPicPr>
          <p:cNvPr id="6148" name="Picture 6">
            <a:extLst>
              <a:ext uri="{FF2B5EF4-FFF2-40B4-BE49-F238E27FC236}">
                <a16:creationId xmlns:a16="http://schemas.microsoft.com/office/drawing/2014/main" id="{E798E70E-0EDD-4979-B314-8F194411A8C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4581525"/>
            <a:ext cx="1335087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9" name="Picture 7">
            <a:extLst>
              <a:ext uri="{FF2B5EF4-FFF2-40B4-BE49-F238E27FC236}">
                <a16:creationId xmlns:a16="http://schemas.microsoft.com/office/drawing/2014/main" id="{62A6D164-5EF4-40FD-8339-2DD5297F90E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8175" y="4868863"/>
            <a:ext cx="1130300" cy="849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0" name="Picture 8">
            <a:extLst>
              <a:ext uri="{FF2B5EF4-FFF2-40B4-BE49-F238E27FC236}">
                <a16:creationId xmlns:a16="http://schemas.microsoft.com/office/drawing/2014/main" id="{916AA975-CBDB-4053-85D6-DDDEBC600FB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9475" y="4868863"/>
            <a:ext cx="1209675" cy="800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1" name="Picture 9">
            <a:extLst>
              <a:ext uri="{FF2B5EF4-FFF2-40B4-BE49-F238E27FC236}">
                <a16:creationId xmlns:a16="http://schemas.microsoft.com/office/drawing/2014/main" id="{943FCC22-F99A-4136-9C66-2940D6A35FA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35600" y="4076700"/>
            <a:ext cx="2922588" cy="219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52" name="Rectangle 10">
            <a:extLst>
              <a:ext uri="{FF2B5EF4-FFF2-40B4-BE49-F238E27FC236}">
                <a16:creationId xmlns:a16="http://schemas.microsoft.com/office/drawing/2014/main" id="{2325AC77-C84C-4823-A7D4-E563DEAC369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7663" y="1076325"/>
            <a:ext cx="8562975" cy="68263"/>
          </a:xfrm>
          <a:prstGeom prst="rect">
            <a:avLst/>
          </a:prstGeom>
          <a:solidFill>
            <a:srgbClr val="000000"/>
          </a:solidFill>
          <a:ln w="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CA" altLang="en-US"/>
          </a:p>
        </p:txBody>
      </p:sp>
      <p:sp>
        <p:nvSpPr>
          <p:cNvPr id="6153" name="Rectangle 11">
            <a:extLst>
              <a:ext uri="{FF2B5EF4-FFF2-40B4-BE49-F238E27FC236}">
                <a16:creationId xmlns:a16="http://schemas.microsoft.com/office/drawing/2014/main" id="{D27EC228-0679-4582-A19F-20B2C6C5AA4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3850" y="1052513"/>
            <a:ext cx="8562975" cy="68262"/>
          </a:xfrm>
          <a:prstGeom prst="rect">
            <a:avLst/>
          </a:prstGeom>
          <a:solidFill>
            <a:srgbClr val="C0C0C0"/>
          </a:solidFill>
          <a:ln w="3327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CA" altLang="en-US"/>
          </a:p>
        </p:txBody>
      </p:sp>
    </p:spTree>
  </p:cSld>
  <p:clrMapOvr>
    <a:masterClrMapping/>
  </p:clrMapOvr>
  <p:transition advClick="0">
    <p:cover dir="r"/>
  </p:transition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9394" name="Picture 4">
            <a:extLst>
              <a:ext uri="{FF2B5EF4-FFF2-40B4-BE49-F238E27FC236}">
                <a16:creationId xmlns:a16="http://schemas.microsoft.com/office/drawing/2014/main" id="{6451D846-B5BB-4D3A-A2B3-27DD31E8F7E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1050" y="3141663"/>
            <a:ext cx="1427163" cy="2447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9395" name="Picture 5">
            <a:extLst>
              <a:ext uri="{FF2B5EF4-FFF2-40B4-BE49-F238E27FC236}">
                <a16:creationId xmlns:a16="http://schemas.microsoft.com/office/drawing/2014/main" id="{51E442C2-5AD5-4EDE-ADF2-585F5A0925E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56100" y="260350"/>
            <a:ext cx="2051050" cy="287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9396" name="Picture 6">
            <a:extLst>
              <a:ext uri="{FF2B5EF4-FFF2-40B4-BE49-F238E27FC236}">
                <a16:creationId xmlns:a16="http://schemas.microsoft.com/office/drawing/2014/main" id="{B8014703-D93C-4224-81D3-3A14D371CBE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04025" y="260350"/>
            <a:ext cx="2047875" cy="2736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9397" name="Picture 7">
            <a:extLst>
              <a:ext uri="{FF2B5EF4-FFF2-40B4-BE49-F238E27FC236}">
                <a16:creationId xmlns:a16="http://schemas.microsoft.com/office/drawing/2014/main" id="{9AE0C371-8FD3-4E4B-9E04-1DA6037B984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3141663"/>
            <a:ext cx="2195512" cy="1317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9398" name="Picture 8">
            <a:extLst>
              <a:ext uri="{FF2B5EF4-FFF2-40B4-BE49-F238E27FC236}">
                <a16:creationId xmlns:a16="http://schemas.microsoft.com/office/drawing/2014/main" id="{DD10FD2B-A784-41AD-9E8C-8D9D316184F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825" y="5227638"/>
            <a:ext cx="2195513" cy="1630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9399" name="Picture 9">
            <a:extLst>
              <a:ext uri="{FF2B5EF4-FFF2-40B4-BE49-F238E27FC236}">
                <a16:creationId xmlns:a16="http://schemas.microsoft.com/office/drawing/2014/main" id="{37703810-9912-44E2-803B-89BE5D9C74C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8125" y="3357563"/>
            <a:ext cx="2266950" cy="3143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9400" name="Picture 10">
            <a:extLst>
              <a:ext uri="{FF2B5EF4-FFF2-40B4-BE49-F238E27FC236}">
                <a16:creationId xmlns:a16="http://schemas.microsoft.com/office/drawing/2014/main" id="{90EEF952-81C3-402D-AB21-64B12AC816F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850" y="0"/>
            <a:ext cx="3779838" cy="2835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9401" name="Picture 11">
            <a:extLst>
              <a:ext uri="{FF2B5EF4-FFF2-40B4-BE49-F238E27FC236}">
                <a16:creationId xmlns:a16="http://schemas.microsoft.com/office/drawing/2014/main" id="{23220673-07EE-4B83-A884-0A8AAF9A015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2500" y="3357563"/>
            <a:ext cx="2393950" cy="3190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44BBCBE9-4E62-433D-92D3-3E9F311D3C61}"/>
              </a:ext>
            </a:extLst>
          </p:cNvPr>
          <p:cNvSpPr txBox="1">
            <a:spLocks noChangeArrowheads="1"/>
          </p:cNvSpPr>
          <p:nvPr>
            <p:ph type="ctrTitle"/>
          </p:nvPr>
        </p:nvSpPr>
        <p:spPr>
          <a:xfrm>
            <a:off x="323850" y="981075"/>
            <a:ext cx="8632825" cy="625475"/>
          </a:xfrm>
        </p:spPr>
        <p:txBody>
          <a:bodyPr/>
          <a:lstStyle/>
          <a:p>
            <a:pPr indent="0" defTabSz="381000" eaLnBrk="1" hangingPunct="1">
              <a:lnSpc>
                <a:spcPct val="100000"/>
              </a:lnSpc>
            </a:pPr>
            <a:r>
              <a:rPr lang="en-US" altLang="en-US" sz="4100"/>
              <a:t>Antenna Considerations</a:t>
            </a:r>
          </a:p>
        </p:txBody>
      </p:sp>
      <p:sp>
        <p:nvSpPr>
          <p:cNvPr id="8195" name="Rectangle 5">
            <a:extLst>
              <a:ext uri="{FF2B5EF4-FFF2-40B4-BE49-F238E27FC236}">
                <a16:creationId xmlns:a16="http://schemas.microsoft.com/office/drawing/2014/main" id="{29F4A56C-9DAC-4361-98D7-6D8BE7956C09}"/>
              </a:ext>
            </a:extLst>
          </p:cNvPr>
          <p:cNvSpPr>
            <a:spLocks noChangeArrowheads="1"/>
          </p:cNvSpPr>
          <p:nvPr>
            <p:ph type="subTitle" idx="1"/>
          </p:nvPr>
        </p:nvSpPr>
        <p:spPr bwMode="auto">
          <a:xfrm>
            <a:off x="323850" y="2133600"/>
            <a:ext cx="8632825" cy="274637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algn="l" defTabSz="381000" eaLnBrk="1" hangingPunct="1">
              <a:lnSpc>
                <a:spcPct val="100000"/>
              </a:lnSpc>
              <a:buClrTx/>
              <a:buFontTx/>
              <a:buChar char="–"/>
            </a:pPr>
            <a:r>
              <a:rPr lang="en-US" altLang="en-US" sz="3100"/>
              <a:t>The space available for an antenna</a:t>
            </a:r>
          </a:p>
          <a:p>
            <a:pPr algn="l" defTabSz="381000" eaLnBrk="1" hangingPunct="1">
              <a:lnSpc>
                <a:spcPct val="100000"/>
              </a:lnSpc>
              <a:buClrTx/>
              <a:buFontTx/>
              <a:buChar char="–"/>
            </a:pPr>
            <a:r>
              <a:rPr lang="en-US" altLang="en-US" sz="3100"/>
              <a:t>The proximity to neighbours</a:t>
            </a:r>
          </a:p>
          <a:p>
            <a:pPr algn="l" defTabSz="381000" eaLnBrk="1" hangingPunct="1">
              <a:lnSpc>
                <a:spcPct val="100000"/>
              </a:lnSpc>
              <a:buClrTx/>
              <a:buFontTx/>
              <a:buChar char="–"/>
            </a:pPr>
            <a:r>
              <a:rPr lang="en-US" altLang="en-US" sz="3100"/>
              <a:t>The operating frequencies you will use</a:t>
            </a:r>
          </a:p>
          <a:p>
            <a:pPr algn="l" defTabSz="381000" eaLnBrk="1" hangingPunct="1">
              <a:lnSpc>
                <a:spcPct val="100000"/>
              </a:lnSpc>
              <a:buClrTx/>
              <a:buFontTx/>
              <a:buChar char="–"/>
            </a:pPr>
            <a:r>
              <a:rPr lang="en-US" altLang="en-US" sz="3100"/>
              <a:t>The output power</a:t>
            </a:r>
          </a:p>
          <a:p>
            <a:pPr algn="l" defTabSz="381000" eaLnBrk="1" hangingPunct="1">
              <a:lnSpc>
                <a:spcPct val="100000"/>
              </a:lnSpc>
              <a:buClrTx/>
              <a:buFontTx/>
              <a:buChar char="–"/>
            </a:pPr>
            <a:r>
              <a:rPr lang="en-US" altLang="en-US" sz="3100"/>
              <a:t>Money</a:t>
            </a:r>
          </a:p>
        </p:txBody>
      </p:sp>
      <p:sp>
        <p:nvSpPr>
          <p:cNvPr id="8196" name="Rectangle 8">
            <a:extLst>
              <a:ext uri="{FF2B5EF4-FFF2-40B4-BE49-F238E27FC236}">
                <a16:creationId xmlns:a16="http://schemas.microsoft.com/office/drawing/2014/main" id="{B2A678E3-42A3-4E20-AC03-0B891ABE860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7663" y="1652588"/>
            <a:ext cx="8562975" cy="68262"/>
          </a:xfrm>
          <a:prstGeom prst="rect">
            <a:avLst/>
          </a:prstGeom>
          <a:solidFill>
            <a:srgbClr val="000000"/>
          </a:solidFill>
          <a:ln w="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CA" altLang="en-US"/>
          </a:p>
        </p:txBody>
      </p:sp>
      <p:sp>
        <p:nvSpPr>
          <p:cNvPr id="8197" name="Rectangle 9">
            <a:extLst>
              <a:ext uri="{FF2B5EF4-FFF2-40B4-BE49-F238E27FC236}">
                <a16:creationId xmlns:a16="http://schemas.microsoft.com/office/drawing/2014/main" id="{5F420F57-5E17-4056-A831-A6045334735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3850" y="1628775"/>
            <a:ext cx="8562975" cy="68263"/>
          </a:xfrm>
          <a:prstGeom prst="rect">
            <a:avLst/>
          </a:prstGeom>
          <a:solidFill>
            <a:srgbClr val="C0C0C0"/>
          </a:solidFill>
          <a:ln w="3327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CA" altLang="en-US"/>
          </a:p>
        </p:txBody>
      </p:sp>
    </p:spTree>
  </p:cSld>
  <p:clrMapOvr>
    <a:masterClrMapping/>
  </p:clrMapOvr>
  <p:transition advClick="0">
    <p:cover dir="r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>
            <a:extLst>
              <a:ext uri="{FF2B5EF4-FFF2-40B4-BE49-F238E27FC236}">
                <a16:creationId xmlns:a16="http://schemas.microsoft.com/office/drawing/2014/main" id="{7EF96FF7-8878-4CD1-A7D0-46AEF4A520AC}"/>
              </a:ext>
            </a:extLst>
          </p:cNvPr>
          <p:cNvSpPr txBox="1">
            <a:spLocks noChangeArrowheads="1"/>
          </p:cNvSpPr>
          <p:nvPr>
            <p:ph type="ctrTitle"/>
          </p:nvPr>
        </p:nvSpPr>
        <p:spPr>
          <a:xfrm>
            <a:off x="323850" y="404813"/>
            <a:ext cx="8632825" cy="625475"/>
          </a:xfrm>
        </p:spPr>
        <p:txBody>
          <a:bodyPr/>
          <a:lstStyle/>
          <a:p>
            <a:pPr indent="0" defTabSz="381000" eaLnBrk="1" hangingPunct="1">
              <a:lnSpc>
                <a:spcPct val="100000"/>
              </a:lnSpc>
            </a:pPr>
            <a:r>
              <a:rPr lang="en-US" altLang="en-US" sz="4100"/>
              <a:t>Antenna Types</a:t>
            </a:r>
          </a:p>
        </p:txBody>
      </p:sp>
      <p:sp>
        <p:nvSpPr>
          <p:cNvPr id="10243" name="Rectangle 3">
            <a:extLst>
              <a:ext uri="{FF2B5EF4-FFF2-40B4-BE49-F238E27FC236}">
                <a16:creationId xmlns:a16="http://schemas.microsoft.com/office/drawing/2014/main" id="{DFBD708F-BB43-47C9-8613-5479540DA07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7663" y="1076325"/>
            <a:ext cx="8562975" cy="68263"/>
          </a:xfrm>
          <a:prstGeom prst="rect">
            <a:avLst/>
          </a:prstGeom>
          <a:solidFill>
            <a:srgbClr val="000000"/>
          </a:solidFill>
          <a:ln w="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CA" altLang="en-US"/>
          </a:p>
        </p:txBody>
      </p:sp>
      <p:sp>
        <p:nvSpPr>
          <p:cNvPr id="10244" name="Rectangle 4">
            <a:extLst>
              <a:ext uri="{FF2B5EF4-FFF2-40B4-BE49-F238E27FC236}">
                <a16:creationId xmlns:a16="http://schemas.microsoft.com/office/drawing/2014/main" id="{3530FB97-6ACF-4268-8F3B-4547F7F8FDD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3850" y="1052513"/>
            <a:ext cx="8562975" cy="68262"/>
          </a:xfrm>
          <a:prstGeom prst="rect">
            <a:avLst/>
          </a:prstGeom>
          <a:solidFill>
            <a:srgbClr val="C0C0C0"/>
          </a:solidFill>
          <a:ln w="3327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CA" altLang="en-US"/>
          </a:p>
        </p:txBody>
      </p:sp>
      <p:sp>
        <p:nvSpPr>
          <p:cNvPr id="10245" name="Rectangle 5">
            <a:extLst>
              <a:ext uri="{FF2B5EF4-FFF2-40B4-BE49-F238E27FC236}">
                <a16:creationId xmlns:a16="http://schemas.microsoft.com/office/drawing/2014/main" id="{BA03D874-0770-426F-AECC-32F163DDFD27}"/>
              </a:ext>
            </a:extLst>
          </p:cNvPr>
          <p:cNvSpPr>
            <a:spLocks noChangeArrowheads="1"/>
          </p:cNvSpPr>
          <p:nvPr>
            <p:ph type="subTitle" idx="1"/>
          </p:nvPr>
        </p:nvSpPr>
        <p:spPr bwMode="auto">
          <a:xfrm>
            <a:off x="323850" y="1412875"/>
            <a:ext cx="8632825" cy="321945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algn="l" defTabSz="381000" eaLnBrk="1" hangingPunct="1">
              <a:lnSpc>
                <a:spcPct val="100000"/>
              </a:lnSpc>
              <a:buClrTx/>
            </a:pPr>
            <a:r>
              <a:rPr lang="en-US" altLang="en-US" sz="3100"/>
              <a:t>High Frequency</a:t>
            </a:r>
          </a:p>
          <a:p>
            <a:pPr algn="l" defTabSz="381000" eaLnBrk="1" hangingPunct="1">
              <a:lnSpc>
                <a:spcPct val="100000"/>
              </a:lnSpc>
              <a:buClrTx/>
            </a:pPr>
            <a:r>
              <a:rPr lang="en-US" altLang="en-US" sz="3100"/>
              <a:t>      1.6 - 30 MHz + 50 MHz</a:t>
            </a:r>
          </a:p>
          <a:p>
            <a:pPr algn="l" defTabSz="381000" eaLnBrk="1" hangingPunct="1">
              <a:lnSpc>
                <a:spcPct val="100000"/>
              </a:lnSpc>
              <a:buClrTx/>
            </a:pPr>
            <a:r>
              <a:rPr lang="en-US" altLang="en-US" sz="3100"/>
              <a:t>      160 - 6 metres</a:t>
            </a:r>
          </a:p>
          <a:p>
            <a:pPr algn="l" defTabSz="381000" eaLnBrk="1" hangingPunct="1">
              <a:lnSpc>
                <a:spcPct val="100000"/>
              </a:lnSpc>
              <a:buClrTx/>
            </a:pPr>
            <a:r>
              <a:rPr lang="en-US" altLang="en-US" sz="3100"/>
              <a:t>An antenna’s size/length depends on the frequency</a:t>
            </a:r>
          </a:p>
          <a:p>
            <a:pPr algn="l" defTabSz="381000" eaLnBrk="1" hangingPunct="1">
              <a:lnSpc>
                <a:spcPct val="100000"/>
              </a:lnSpc>
              <a:buClrTx/>
            </a:pPr>
            <a:r>
              <a:rPr lang="en-US" altLang="en-US" sz="3100"/>
              <a:t>It’s functionality largely depends on the height above ground, as well as the polarity and it’s configuration</a:t>
            </a:r>
          </a:p>
        </p:txBody>
      </p:sp>
      <p:pic>
        <p:nvPicPr>
          <p:cNvPr id="10246" name="Picture 6">
            <a:extLst>
              <a:ext uri="{FF2B5EF4-FFF2-40B4-BE49-F238E27FC236}">
                <a16:creationId xmlns:a16="http://schemas.microsoft.com/office/drawing/2014/main" id="{3D584E98-C442-48B7-BA24-3B963CD0C37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4213" y="5229225"/>
            <a:ext cx="914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47" name="Picture 7">
            <a:extLst>
              <a:ext uri="{FF2B5EF4-FFF2-40B4-BE49-F238E27FC236}">
                <a16:creationId xmlns:a16="http://schemas.microsoft.com/office/drawing/2014/main" id="{DE9EB032-21D6-406B-9AA8-91C6AAFC0B6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4075" y="4797425"/>
            <a:ext cx="2016125" cy="1516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48" name="Picture 8">
            <a:extLst>
              <a:ext uri="{FF2B5EF4-FFF2-40B4-BE49-F238E27FC236}">
                <a16:creationId xmlns:a16="http://schemas.microsoft.com/office/drawing/2014/main" id="{6C37F523-24DE-421C-970C-3308F4A747F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lum bright="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0425" y="4673600"/>
            <a:ext cx="2232025" cy="1493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advClick="0">
    <p:cover dir="r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>
            <a:extLst>
              <a:ext uri="{FF2B5EF4-FFF2-40B4-BE49-F238E27FC236}">
                <a16:creationId xmlns:a16="http://schemas.microsoft.com/office/drawing/2014/main" id="{F6D9E8BB-0243-43C9-B6B7-15FE47AB1131}"/>
              </a:ext>
            </a:extLst>
          </p:cNvPr>
          <p:cNvSpPr txBox="1">
            <a:spLocks noChangeArrowheads="1"/>
          </p:cNvSpPr>
          <p:nvPr>
            <p:ph type="ctrTitle"/>
          </p:nvPr>
        </p:nvSpPr>
        <p:spPr>
          <a:xfrm>
            <a:off x="323850" y="333375"/>
            <a:ext cx="8632825" cy="625475"/>
          </a:xfrm>
        </p:spPr>
        <p:txBody>
          <a:bodyPr/>
          <a:lstStyle/>
          <a:p>
            <a:pPr indent="0" defTabSz="381000" eaLnBrk="1" hangingPunct="1">
              <a:lnSpc>
                <a:spcPct val="100000"/>
              </a:lnSpc>
            </a:pPr>
            <a:r>
              <a:rPr lang="en-US" altLang="en-US" sz="4100"/>
              <a:t>Some Math</a:t>
            </a:r>
          </a:p>
        </p:txBody>
      </p:sp>
      <p:sp>
        <p:nvSpPr>
          <p:cNvPr id="12291" name="Rectangle 5">
            <a:extLst>
              <a:ext uri="{FF2B5EF4-FFF2-40B4-BE49-F238E27FC236}">
                <a16:creationId xmlns:a16="http://schemas.microsoft.com/office/drawing/2014/main" id="{861E3886-B8C6-4250-B633-73A0E1072A26}"/>
              </a:ext>
            </a:extLst>
          </p:cNvPr>
          <p:cNvSpPr>
            <a:spLocks noChangeArrowheads="1"/>
          </p:cNvSpPr>
          <p:nvPr>
            <p:ph type="subTitle" idx="1"/>
          </p:nvPr>
        </p:nvSpPr>
        <p:spPr bwMode="auto">
          <a:xfrm>
            <a:off x="287338" y="1412875"/>
            <a:ext cx="8569325" cy="307975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algn="l" defTabSz="381000" eaLnBrk="1" hangingPunct="1">
              <a:lnSpc>
                <a:spcPct val="100000"/>
              </a:lnSpc>
              <a:buClrTx/>
            </a:pPr>
            <a:r>
              <a:rPr lang="en-US" altLang="en-US" sz="2000"/>
              <a:t>Velocity of propagation            300,000,000 m/sec </a:t>
            </a:r>
          </a:p>
          <a:p>
            <a:pPr algn="l" defTabSz="381000" eaLnBrk="1" hangingPunct="1">
              <a:lnSpc>
                <a:spcPct val="100000"/>
              </a:lnSpc>
              <a:buClrTx/>
            </a:pPr>
            <a:r>
              <a:rPr lang="en-CA" altLang="en-US" sz="2000"/>
              <a:t>For 1 wavelength, above 30 MHz</a:t>
            </a:r>
            <a:endParaRPr lang="en-US" altLang="en-US" sz="2000"/>
          </a:p>
          <a:p>
            <a:pPr algn="l" defTabSz="381000" eaLnBrk="1" hangingPunct="1">
              <a:lnSpc>
                <a:spcPct val="100000"/>
              </a:lnSpc>
              <a:buClrTx/>
            </a:pPr>
            <a:endParaRPr lang="en-CA" altLang="en-US" sz="2000"/>
          </a:p>
          <a:p>
            <a:pPr algn="l" defTabSz="381000" eaLnBrk="1" hangingPunct="1">
              <a:lnSpc>
                <a:spcPct val="100000"/>
              </a:lnSpc>
              <a:buClrTx/>
            </a:pPr>
            <a:endParaRPr lang="en-US" altLang="en-US" sz="1200"/>
          </a:p>
          <a:p>
            <a:pPr algn="l" defTabSz="381000" eaLnBrk="1" hangingPunct="1">
              <a:lnSpc>
                <a:spcPct val="100000"/>
              </a:lnSpc>
              <a:buClrTx/>
            </a:pPr>
            <a:endParaRPr lang="en-CA" altLang="en-US" sz="2000"/>
          </a:p>
          <a:p>
            <a:pPr algn="l" defTabSz="381000" eaLnBrk="1" hangingPunct="1">
              <a:lnSpc>
                <a:spcPct val="100000"/>
              </a:lnSpc>
              <a:buClrTx/>
            </a:pPr>
            <a:endParaRPr lang="en-CA" altLang="en-US" sz="2000"/>
          </a:p>
          <a:p>
            <a:pPr algn="l" defTabSz="381000" eaLnBrk="1" hangingPunct="1">
              <a:lnSpc>
                <a:spcPct val="100000"/>
              </a:lnSpc>
              <a:buClrTx/>
            </a:pPr>
            <a:endParaRPr lang="en-CA" altLang="en-US" sz="2000"/>
          </a:p>
          <a:p>
            <a:pPr algn="l" defTabSz="381000" eaLnBrk="1" hangingPunct="1">
              <a:lnSpc>
                <a:spcPct val="100000"/>
              </a:lnSpc>
              <a:buClrTx/>
            </a:pPr>
            <a:r>
              <a:rPr lang="en-CA" altLang="en-US" sz="2000"/>
              <a:t> </a:t>
            </a:r>
          </a:p>
          <a:p>
            <a:pPr algn="l" defTabSz="381000" eaLnBrk="1" hangingPunct="1">
              <a:lnSpc>
                <a:spcPct val="100000"/>
              </a:lnSpc>
              <a:buClrTx/>
            </a:pPr>
            <a:r>
              <a:rPr lang="en-CA" altLang="en-US" sz="2000"/>
              <a:t>The length of a half wave dipole for 3.65 MHz</a:t>
            </a:r>
            <a:endParaRPr lang="el-GR" altLang="en-US" sz="2000"/>
          </a:p>
        </p:txBody>
      </p:sp>
      <p:sp>
        <p:nvSpPr>
          <p:cNvPr id="12292" name="Rectangle 6">
            <a:extLst>
              <a:ext uri="{FF2B5EF4-FFF2-40B4-BE49-F238E27FC236}">
                <a16:creationId xmlns:a16="http://schemas.microsoft.com/office/drawing/2014/main" id="{640ABBB2-9864-4B16-B33C-9DA13AA954E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7663" y="1076325"/>
            <a:ext cx="8562975" cy="68263"/>
          </a:xfrm>
          <a:prstGeom prst="rect">
            <a:avLst/>
          </a:prstGeom>
          <a:solidFill>
            <a:srgbClr val="000000"/>
          </a:solidFill>
          <a:ln w="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CA" altLang="en-US"/>
          </a:p>
        </p:txBody>
      </p:sp>
      <p:sp>
        <p:nvSpPr>
          <p:cNvPr id="12293" name="Rectangle 7">
            <a:extLst>
              <a:ext uri="{FF2B5EF4-FFF2-40B4-BE49-F238E27FC236}">
                <a16:creationId xmlns:a16="http://schemas.microsoft.com/office/drawing/2014/main" id="{69A62541-EC6C-4856-AB21-459480225C7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3850" y="1052513"/>
            <a:ext cx="8562975" cy="68262"/>
          </a:xfrm>
          <a:prstGeom prst="rect">
            <a:avLst/>
          </a:prstGeom>
          <a:solidFill>
            <a:srgbClr val="C0C0C0"/>
          </a:solidFill>
          <a:ln w="3327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CA" altLang="en-US"/>
          </a:p>
        </p:txBody>
      </p:sp>
      <p:sp>
        <p:nvSpPr>
          <p:cNvPr id="12294" name="Text Box 10">
            <a:extLst>
              <a:ext uri="{FF2B5EF4-FFF2-40B4-BE49-F238E27FC236}">
                <a16:creationId xmlns:a16="http://schemas.microsoft.com/office/drawing/2014/main" id="{7F5086D6-CEC0-4964-B694-CBBF5699589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03575" y="2060575"/>
            <a:ext cx="3287713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CA" altLang="en-US">
                <a:solidFill>
                  <a:srgbClr val="000000"/>
                </a:solidFill>
              </a:rPr>
              <a:t>Frequency (f) = 300 / wavelength</a:t>
            </a:r>
          </a:p>
          <a:p>
            <a:pPr eaLnBrk="1" hangingPunct="1"/>
            <a:r>
              <a:rPr lang="en-CA" altLang="en-US">
                <a:solidFill>
                  <a:srgbClr val="000000"/>
                </a:solidFill>
              </a:rPr>
              <a:t>Wavelength (</a:t>
            </a:r>
            <a:r>
              <a:rPr lang="el-GR" altLang="en-US">
                <a:solidFill>
                  <a:srgbClr val="000000"/>
                </a:solidFill>
              </a:rPr>
              <a:t>λ</a:t>
            </a:r>
            <a:r>
              <a:rPr lang="en-CA" altLang="en-US">
                <a:solidFill>
                  <a:srgbClr val="000000"/>
                </a:solidFill>
              </a:rPr>
              <a:t>) = 300 / frequency</a:t>
            </a: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12295" name="Text Box 12">
            <a:extLst>
              <a:ext uri="{FF2B5EF4-FFF2-40B4-BE49-F238E27FC236}">
                <a16:creationId xmlns:a16="http://schemas.microsoft.com/office/drawing/2014/main" id="{71DC53F1-8DFF-4B82-8081-CEDB23FC5F3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16688" y="2060575"/>
            <a:ext cx="2286000" cy="639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CA" altLang="en-US" sz="1200">
                <a:solidFill>
                  <a:srgbClr val="000000"/>
                </a:solidFill>
              </a:rPr>
              <a:t>Frequency measured in megahertz</a:t>
            </a:r>
          </a:p>
          <a:p>
            <a:pPr eaLnBrk="1" hangingPunct="1"/>
            <a:r>
              <a:rPr lang="en-CA" altLang="en-US" sz="1200">
                <a:solidFill>
                  <a:srgbClr val="000000"/>
                </a:solidFill>
              </a:rPr>
              <a:t>Wavelength measured in meters</a:t>
            </a:r>
          </a:p>
          <a:p>
            <a:pPr eaLnBrk="1" hangingPunct="1"/>
            <a:endParaRPr lang="en-US" altLang="en-US" sz="1200"/>
          </a:p>
        </p:txBody>
      </p:sp>
      <p:sp>
        <p:nvSpPr>
          <p:cNvPr id="12296" name="Text Box 13">
            <a:extLst>
              <a:ext uri="{FF2B5EF4-FFF2-40B4-BE49-F238E27FC236}">
                <a16:creationId xmlns:a16="http://schemas.microsoft.com/office/drawing/2014/main" id="{3F5E4D79-C479-42CA-9BE6-C3496C84F80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9388" y="2695575"/>
            <a:ext cx="8245475" cy="1465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CA" altLang="en-US"/>
              <a:t>Above 30 MHz, </a:t>
            </a:r>
            <a:r>
              <a:rPr lang="el-GR" altLang="en-US">
                <a:solidFill>
                  <a:srgbClr val="000000"/>
                </a:solidFill>
              </a:rPr>
              <a:t>λ</a:t>
            </a:r>
            <a:r>
              <a:rPr lang="en-CA" altLang="en-US">
                <a:solidFill>
                  <a:srgbClr val="000000"/>
                </a:solidFill>
              </a:rPr>
              <a:t> = 300/f  metres  or </a:t>
            </a:r>
            <a:r>
              <a:rPr lang="en-CA" altLang="en-US"/>
              <a:t> 984/f feet</a:t>
            </a:r>
          </a:p>
          <a:p>
            <a:pPr eaLnBrk="1" hangingPunct="1"/>
            <a:r>
              <a:rPr lang="en-CA" altLang="en-US"/>
              <a:t>   For a half wave </a:t>
            </a:r>
            <a:r>
              <a:rPr lang="el-GR" altLang="en-US">
                <a:solidFill>
                  <a:srgbClr val="000000"/>
                </a:solidFill>
              </a:rPr>
              <a:t>λ</a:t>
            </a:r>
            <a:r>
              <a:rPr lang="en-CA" altLang="en-US">
                <a:solidFill>
                  <a:srgbClr val="000000"/>
                </a:solidFill>
              </a:rPr>
              <a:t> = 150/f metres or 492/f feet</a:t>
            </a:r>
            <a:endParaRPr lang="en-CA" altLang="en-US"/>
          </a:p>
          <a:p>
            <a:pPr eaLnBrk="1" hangingPunct="1"/>
            <a:r>
              <a:rPr lang="en-CA" altLang="en-US"/>
              <a:t>Below 30 MHz </a:t>
            </a:r>
            <a:r>
              <a:rPr lang="el-GR" altLang="en-US">
                <a:solidFill>
                  <a:srgbClr val="000000"/>
                </a:solidFill>
              </a:rPr>
              <a:t>λ</a:t>
            </a:r>
            <a:r>
              <a:rPr lang="en-CA" altLang="en-US">
                <a:solidFill>
                  <a:srgbClr val="000000"/>
                </a:solidFill>
              </a:rPr>
              <a:t> = 286/f metres or 936/f feet    (including the velocity factor 0f 0.95)</a:t>
            </a:r>
          </a:p>
          <a:p>
            <a:pPr eaLnBrk="1" hangingPunct="1"/>
            <a:r>
              <a:rPr lang="en-CA" altLang="en-US">
                <a:solidFill>
                  <a:srgbClr val="000000"/>
                </a:solidFill>
              </a:rPr>
              <a:t>   For a half wave </a:t>
            </a:r>
            <a:r>
              <a:rPr lang="el-GR" altLang="en-US">
                <a:solidFill>
                  <a:srgbClr val="000000"/>
                </a:solidFill>
              </a:rPr>
              <a:t>λ</a:t>
            </a:r>
            <a:r>
              <a:rPr lang="en-CA" altLang="en-US">
                <a:solidFill>
                  <a:srgbClr val="000000"/>
                </a:solidFill>
              </a:rPr>
              <a:t> = 143/f metres or 468/f feet</a:t>
            </a:r>
            <a:endParaRPr lang="en-CA" altLang="en-US"/>
          </a:p>
          <a:p>
            <a:pPr eaLnBrk="1" hangingPunct="1"/>
            <a:endParaRPr lang="en-US" altLang="en-US"/>
          </a:p>
        </p:txBody>
      </p:sp>
      <p:sp>
        <p:nvSpPr>
          <p:cNvPr id="12297" name="Text Box 14">
            <a:extLst>
              <a:ext uri="{FF2B5EF4-FFF2-40B4-BE49-F238E27FC236}">
                <a16:creationId xmlns:a16="http://schemas.microsoft.com/office/drawing/2014/main" id="{8A77AE5F-C255-4503-9E8E-8F59A36A7AB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7950" y="4868863"/>
            <a:ext cx="44640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CA" altLang="en-US">
                <a:solidFill>
                  <a:srgbClr val="000000"/>
                </a:solidFill>
              </a:rPr>
              <a:t>The length of a half wave dipole for 3.65 MHz</a:t>
            </a:r>
            <a:endParaRPr lang="en-US" altLang="en-US"/>
          </a:p>
        </p:txBody>
      </p:sp>
      <p:sp>
        <p:nvSpPr>
          <p:cNvPr id="12298" name="Text Box 15">
            <a:extLst>
              <a:ext uri="{FF2B5EF4-FFF2-40B4-BE49-F238E27FC236}">
                <a16:creationId xmlns:a16="http://schemas.microsoft.com/office/drawing/2014/main" id="{D1A5E44F-8A9C-4783-999D-0617597D156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08175" y="5516563"/>
            <a:ext cx="3579813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CA" altLang="en-US"/>
              <a:t>L = 143/f  = 143/3.65 = 39.18 metres</a:t>
            </a:r>
            <a:endParaRPr lang="en-US" altLang="en-US"/>
          </a:p>
        </p:txBody>
      </p:sp>
      <p:sp>
        <p:nvSpPr>
          <p:cNvPr id="12299" name="Text Box 16">
            <a:extLst>
              <a:ext uri="{FF2B5EF4-FFF2-40B4-BE49-F238E27FC236}">
                <a16:creationId xmlns:a16="http://schemas.microsoft.com/office/drawing/2014/main" id="{F91986E6-994E-4432-ADE4-D5D2FD2912F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0825" y="6021388"/>
            <a:ext cx="49911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CA" altLang="en-US" b="1"/>
              <a:t>The higher the frequency the shorter the antenna</a:t>
            </a:r>
          </a:p>
          <a:p>
            <a:pPr eaLnBrk="1" hangingPunct="1"/>
            <a:r>
              <a:rPr lang="en-CA" altLang="en-US" b="1"/>
              <a:t>The lower the frequency the longer the antenna</a:t>
            </a:r>
            <a:endParaRPr lang="en-US" altLang="en-US" b="1"/>
          </a:p>
        </p:txBody>
      </p:sp>
    </p:spTree>
  </p:cSld>
  <p:clrMapOvr>
    <a:masterClrMapping/>
  </p:clrMapOvr>
  <p:transition advClick="0">
    <p:cover dir="r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>
            <a:extLst>
              <a:ext uri="{FF2B5EF4-FFF2-40B4-BE49-F238E27FC236}">
                <a16:creationId xmlns:a16="http://schemas.microsoft.com/office/drawing/2014/main" id="{F94F01EF-4509-45CA-9270-8C64B1863C48}"/>
              </a:ext>
            </a:extLst>
          </p:cNvPr>
          <p:cNvSpPr txBox="1">
            <a:spLocks noChangeArrowheads="1"/>
          </p:cNvSpPr>
          <p:nvPr>
            <p:ph type="ctrTitle"/>
          </p:nvPr>
        </p:nvSpPr>
        <p:spPr>
          <a:xfrm>
            <a:off x="250825" y="260350"/>
            <a:ext cx="8636000" cy="625475"/>
          </a:xfrm>
        </p:spPr>
        <p:txBody>
          <a:bodyPr/>
          <a:lstStyle/>
          <a:p>
            <a:pPr indent="0" defTabSz="381000" eaLnBrk="1" hangingPunct="1">
              <a:lnSpc>
                <a:spcPct val="100000"/>
              </a:lnSpc>
            </a:pPr>
            <a:r>
              <a:rPr lang="en-US" altLang="en-US" sz="4100"/>
              <a:t>Types of Antennas</a:t>
            </a:r>
          </a:p>
        </p:txBody>
      </p:sp>
      <p:sp>
        <p:nvSpPr>
          <p:cNvPr id="14339" name="Rectangle 5">
            <a:extLst>
              <a:ext uri="{FF2B5EF4-FFF2-40B4-BE49-F238E27FC236}">
                <a16:creationId xmlns:a16="http://schemas.microsoft.com/office/drawing/2014/main" id="{C74F84DA-A3F1-4A4A-B580-D29CAB696AFE}"/>
              </a:ext>
            </a:extLst>
          </p:cNvPr>
          <p:cNvSpPr>
            <a:spLocks noChangeArrowheads="1"/>
          </p:cNvSpPr>
          <p:nvPr>
            <p:ph type="subTitle" idx="1"/>
          </p:nvPr>
        </p:nvSpPr>
        <p:spPr bwMode="auto">
          <a:xfrm>
            <a:off x="250825" y="1484313"/>
            <a:ext cx="4608513" cy="329565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algn="l" defTabSz="381000" eaLnBrk="1" hangingPunct="1">
              <a:lnSpc>
                <a:spcPct val="100000"/>
              </a:lnSpc>
              <a:buClrTx/>
            </a:pPr>
            <a:r>
              <a:rPr lang="en-US" altLang="en-US" sz="2300"/>
              <a:t>Simple wire</a:t>
            </a:r>
          </a:p>
          <a:p>
            <a:pPr algn="l" defTabSz="381000" eaLnBrk="1" hangingPunct="1">
              <a:lnSpc>
                <a:spcPct val="100000"/>
              </a:lnSpc>
              <a:buClrTx/>
              <a:buFontTx/>
              <a:buChar char="–"/>
            </a:pPr>
            <a:r>
              <a:rPr lang="en-US" altLang="en-US" sz="2300"/>
              <a:t>     Dipole</a:t>
            </a:r>
          </a:p>
          <a:p>
            <a:pPr algn="l" defTabSz="381000" eaLnBrk="1" hangingPunct="1">
              <a:lnSpc>
                <a:spcPct val="100000"/>
              </a:lnSpc>
              <a:buClrTx/>
              <a:buFontTx/>
              <a:buChar char="–"/>
            </a:pPr>
            <a:r>
              <a:rPr lang="en-US" altLang="en-US" sz="2300"/>
              <a:t>     Folded dipole</a:t>
            </a:r>
          </a:p>
          <a:p>
            <a:pPr algn="l" defTabSz="381000" eaLnBrk="1" hangingPunct="1">
              <a:lnSpc>
                <a:spcPct val="100000"/>
              </a:lnSpc>
              <a:buClrTx/>
              <a:buFontTx/>
              <a:buChar char="–"/>
            </a:pPr>
            <a:r>
              <a:rPr lang="en-US" altLang="en-US" sz="2300"/>
              <a:t>     Trap dipole</a:t>
            </a:r>
          </a:p>
          <a:p>
            <a:pPr algn="l" defTabSz="381000" eaLnBrk="1" hangingPunct="1">
              <a:lnSpc>
                <a:spcPct val="100000"/>
              </a:lnSpc>
              <a:buClrTx/>
              <a:buFontTx/>
              <a:buChar char="–"/>
            </a:pPr>
            <a:r>
              <a:rPr lang="en-US" altLang="en-US" sz="2300"/>
              <a:t>     Offset or Windom antenna</a:t>
            </a:r>
          </a:p>
          <a:p>
            <a:pPr algn="l" defTabSz="381000" eaLnBrk="1" hangingPunct="1">
              <a:lnSpc>
                <a:spcPct val="100000"/>
              </a:lnSpc>
              <a:buClrTx/>
              <a:buFontTx/>
              <a:buChar char="–"/>
            </a:pPr>
            <a:r>
              <a:rPr lang="en-US" altLang="en-US" sz="2300"/>
              <a:t>     Phased dipoles</a:t>
            </a:r>
          </a:p>
          <a:p>
            <a:pPr algn="l" defTabSz="381000" eaLnBrk="1" hangingPunct="1">
              <a:lnSpc>
                <a:spcPct val="100000"/>
              </a:lnSpc>
              <a:buClrTx/>
              <a:buFontTx/>
              <a:buChar char="–"/>
            </a:pPr>
            <a:r>
              <a:rPr lang="en-US" altLang="en-US" sz="2300"/>
              <a:t>    Vertical or horizontal (both)</a:t>
            </a:r>
          </a:p>
          <a:p>
            <a:pPr algn="l" defTabSz="381000" eaLnBrk="1" hangingPunct="1">
              <a:lnSpc>
                <a:spcPct val="100000"/>
              </a:lnSpc>
              <a:buClrTx/>
              <a:buFontTx/>
              <a:buChar char="–"/>
            </a:pPr>
            <a:r>
              <a:rPr lang="en-US" altLang="en-US" sz="2300"/>
              <a:t>     Beverage wave antenna</a:t>
            </a:r>
          </a:p>
        </p:txBody>
      </p:sp>
      <p:sp>
        <p:nvSpPr>
          <p:cNvPr id="14340" name="Rectangle 7">
            <a:extLst>
              <a:ext uri="{FF2B5EF4-FFF2-40B4-BE49-F238E27FC236}">
                <a16:creationId xmlns:a16="http://schemas.microsoft.com/office/drawing/2014/main" id="{2E6BDCED-BD84-4DC5-AEC9-A760CD6F1F2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7663" y="1076325"/>
            <a:ext cx="8562975" cy="68263"/>
          </a:xfrm>
          <a:prstGeom prst="rect">
            <a:avLst/>
          </a:prstGeom>
          <a:solidFill>
            <a:srgbClr val="000000"/>
          </a:solidFill>
          <a:ln w="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CA" altLang="en-US"/>
          </a:p>
        </p:txBody>
      </p:sp>
      <p:sp>
        <p:nvSpPr>
          <p:cNvPr id="14341" name="Rectangle 8">
            <a:extLst>
              <a:ext uri="{FF2B5EF4-FFF2-40B4-BE49-F238E27FC236}">
                <a16:creationId xmlns:a16="http://schemas.microsoft.com/office/drawing/2014/main" id="{EB453D1B-501A-47A6-A580-02C566333FF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3850" y="1052513"/>
            <a:ext cx="8562975" cy="68262"/>
          </a:xfrm>
          <a:prstGeom prst="rect">
            <a:avLst/>
          </a:prstGeom>
          <a:solidFill>
            <a:srgbClr val="C0C0C0"/>
          </a:solidFill>
          <a:ln w="3327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CA" altLang="en-US"/>
          </a:p>
        </p:txBody>
      </p:sp>
    </p:spTree>
  </p:cSld>
  <p:clrMapOvr>
    <a:masterClrMapping/>
  </p:clrMapOvr>
  <p:transition advClick="0">
    <p:cover dir="r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Box 2">
            <a:extLst>
              <a:ext uri="{FF2B5EF4-FFF2-40B4-BE49-F238E27FC236}">
                <a16:creationId xmlns:a16="http://schemas.microsoft.com/office/drawing/2014/main" id="{0B57A408-6B04-4861-9EEE-49020B21CA90}"/>
              </a:ext>
            </a:extLst>
          </p:cNvPr>
          <p:cNvSpPr txBox="1">
            <a:spLocks noChangeArrowheads="1"/>
          </p:cNvSpPr>
          <p:nvPr>
            <p:ph type="title"/>
          </p:nvPr>
        </p:nvSpPr>
        <p:spPr>
          <a:xfrm>
            <a:off x="250825" y="333375"/>
            <a:ext cx="8439150" cy="681038"/>
          </a:xfrm>
        </p:spPr>
        <p:txBody>
          <a:bodyPr/>
          <a:lstStyle/>
          <a:p>
            <a:pPr eaLnBrk="1" hangingPunct="1"/>
            <a:r>
              <a:rPr lang="en-US" altLang="en-US" sz="4100"/>
              <a:t>Types of Antennas</a:t>
            </a:r>
          </a:p>
        </p:txBody>
      </p:sp>
      <p:sp>
        <p:nvSpPr>
          <p:cNvPr id="16387" name="Rectangle 3">
            <a:extLst>
              <a:ext uri="{FF2B5EF4-FFF2-40B4-BE49-F238E27FC236}">
                <a16:creationId xmlns:a16="http://schemas.microsoft.com/office/drawing/2014/main" id="{874A1002-5045-48E7-A25C-16C161478BD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250825" y="1341438"/>
            <a:ext cx="8229600" cy="452596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indent="0" eaLnBrk="1" hangingPunct="1">
              <a:lnSpc>
                <a:spcPct val="89000"/>
              </a:lnSpc>
              <a:buFontTx/>
              <a:buChar char="–"/>
            </a:pPr>
            <a:r>
              <a:rPr lang="en-US" altLang="en-US" sz="2400"/>
              <a:t>Metal </a:t>
            </a:r>
          </a:p>
          <a:p>
            <a:pPr indent="0" eaLnBrk="1" hangingPunct="1">
              <a:lnSpc>
                <a:spcPct val="89000"/>
              </a:lnSpc>
              <a:buFontTx/>
              <a:buChar char="–"/>
            </a:pPr>
            <a:r>
              <a:rPr lang="en-US" altLang="en-US" sz="2400"/>
              <a:t>Vertical</a:t>
            </a:r>
          </a:p>
          <a:p>
            <a:pPr indent="0" eaLnBrk="1" hangingPunct="1">
              <a:lnSpc>
                <a:spcPct val="89000"/>
              </a:lnSpc>
              <a:buFontTx/>
              <a:buChar char="–"/>
            </a:pPr>
            <a:r>
              <a:rPr lang="en-US" altLang="en-US" sz="2400"/>
              <a:t>Yagi</a:t>
            </a:r>
          </a:p>
          <a:p>
            <a:pPr indent="0" eaLnBrk="1" hangingPunct="1">
              <a:lnSpc>
                <a:spcPct val="89000"/>
              </a:lnSpc>
              <a:buFontTx/>
              <a:buChar char="–"/>
            </a:pPr>
            <a:r>
              <a:rPr lang="en-US" altLang="en-US" sz="2400"/>
              <a:t>Trap Yagi</a:t>
            </a:r>
          </a:p>
          <a:p>
            <a:pPr indent="0" eaLnBrk="1" hangingPunct="1">
              <a:lnSpc>
                <a:spcPct val="89000"/>
              </a:lnSpc>
              <a:buFontTx/>
              <a:buChar char="–"/>
            </a:pPr>
            <a:r>
              <a:rPr lang="en-US" altLang="en-US" sz="2400"/>
              <a:t>Phased arrays</a:t>
            </a:r>
          </a:p>
          <a:p>
            <a:pPr indent="0" eaLnBrk="1" hangingPunct="1">
              <a:lnSpc>
                <a:spcPct val="89000"/>
              </a:lnSpc>
              <a:buFontTx/>
              <a:buChar char="–"/>
            </a:pPr>
            <a:r>
              <a:rPr lang="en-US" altLang="en-US" sz="2400"/>
              <a:t>Loops</a:t>
            </a:r>
          </a:p>
          <a:p>
            <a:pPr indent="0" eaLnBrk="1" hangingPunct="1">
              <a:lnSpc>
                <a:spcPct val="89000"/>
              </a:lnSpc>
              <a:buFontTx/>
              <a:buChar char="–"/>
            </a:pPr>
            <a:r>
              <a:rPr lang="en-US" altLang="en-US" sz="2400"/>
              <a:t>Vertical or Horizontal</a:t>
            </a:r>
          </a:p>
          <a:p>
            <a:pPr indent="0" eaLnBrk="1" hangingPunct="1">
              <a:lnSpc>
                <a:spcPct val="89000"/>
              </a:lnSpc>
              <a:buFontTx/>
              <a:buChar char="–"/>
            </a:pPr>
            <a:r>
              <a:rPr lang="en-US" altLang="en-US" sz="2400"/>
              <a:t>Horns for super ultra high frequencies</a:t>
            </a:r>
          </a:p>
          <a:p>
            <a:pPr indent="0" eaLnBrk="1" hangingPunct="1">
              <a:lnSpc>
                <a:spcPct val="89000"/>
              </a:lnSpc>
              <a:buFontTx/>
              <a:buChar char="–"/>
            </a:pPr>
            <a:r>
              <a:rPr lang="en-US" altLang="en-US" sz="2400"/>
              <a:t>Mobile antennas</a:t>
            </a:r>
          </a:p>
          <a:p>
            <a:pPr indent="0" eaLnBrk="1" hangingPunct="1">
              <a:lnSpc>
                <a:spcPct val="89000"/>
              </a:lnSpc>
            </a:pPr>
            <a:endParaRPr lang="en-US" altLang="en-US" sz="2800"/>
          </a:p>
        </p:txBody>
      </p:sp>
      <p:sp>
        <p:nvSpPr>
          <p:cNvPr id="16388" name="Rectangle 6">
            <a:extLst>
              <a:ext uri="{FF2B5EF4-FFF2-40B4-BE49-F238E27FC236}">
                <a16:creationId xmlns:a16="http://schemas.microsoft.com/office/drawing/2014/main" id="{667976AC-CF2C-4524-ADEA-77CFCBDC993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7663" y="1076325"/>
            <a:ext cx="8562975" cy="68263"/>
          </a:xfrm>
          <a:prstGeom prst="rect">
            <a:avLst/>
          </a:prstGeom>
          <a:solidFill>
            <a:srgbClr val="000000"/>
          </a:solidFill>
          <a:ln w="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CA" altLang="en-US"/>
          </a:p>
        </p:txBody>
      </p:sp>
      <p:sp>
        <p:nvSpPr>
          <p:cNvPr id="16389" name="Rectangle 7">
            <a:extLst>
              <a:ext uri="{FF2B5EF4-FFF2-40B4-BE49-F238E27FC236}">
                <a16:creationId xmlns:a16="http://schemas.microsoft.com/office/drawing/2014/main" id="{4B65206E-6286-4532-8AF9-358BD255A34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3850" y="1052513"/>
            <a:ext cx="8562975" cy="68262"/>
          </a:xfrm>
          <a:prstGeom prst="rect">
            <a:avLst/>
          </a:prstGeom>
          <a:solidFill>
            <a:srgbClr val="C0C0C0"/>
          </a:solidFill>
          <a:ln w="3327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CA" alt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>
            <a:extLst>
              <a:ext uri="{FF2B5EF4-FFF2-40B4-BE49-F238E27FC236}">
                <a16:creationId xmlns:a16="http://schemas.microsoft.com/office/drawing/2014/main" id="{950C9B66-05FF-4A5E-9DEA-37417D47FACE}"/>
              </a:ext>
            </a:extLst>
          </p:cNvPr>
          <p:cNvSpPr txBox="1">
            <a:spLocks noChangeArrowheads="1"/>
          </p:cNvSpPr>
          <p:nvPr>
            <p:ph type="ctrTitle"/>
          </p:nvPr>
        </p:nvSpPr>
        <p:spPr>
          <a:xfrm>
            <a:off x="250825" y="692150"/>
            <a:ext cx="8634413" cy="625475"/>
          </a:xfrm>
        </p:spPr>
        <p:txBody>
          <a:bodyPr/>
          <a:lstStyle/>
          <a:p>
            <a:pPr indent="0" defTabSz="381000" eaLnBrk="1" hangingPunct="1">
              <a:lnSpc>
                <a:spcPct val="100000"/>
              </a:lnSpc>
            </a:pPr>
            <a:r>
              <a:rPr lang="en-US" altLang="en-US" sz="4100"/>
              <a:t>Antenna Polarization</a:t>
            </a:r>
          </a:p>
        </p:txBody>
      </p:sp>
      <p:sp>
        <p:nvSpPr>
          <p:cNvPr id="18435" name="Rectangle 5">
            <a:extLst>
              <a:ext uri="{FF2B5EF4-FFF2-40B4-BE49-F238E27FC236}">
                <a16:creationId xmlns:a16="http://schemas.microsoft.com/office/drawing/2014/main" id="{0A767C52-A7D3-4B61-9461-EF79D2E0837D}"/>
              </a:ext>
            </a:extLst>
          </p:cNvPr>
          <p:cNvSpPr>
            <a:spLocks noChangeArrowheads="1"/>
          </p:cNvSpPr>
          <p:nvPr>
            <p:ph type="subTitle" idx="1"/>
          </p:nvPr>
        </p:nvSpPr>
        <p:spPr bwMode="auto">
          <a:xfrm>
            <a:off x="250825" y="1557338"/>
            <a:ext cx="8893175" cy="523875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algn="l" defTabSz="381000" eaLnBrk="1" hangingPunct="1">
              <a:lnSpc>
                <a:spcPct val="90000"/>
              </a:lnSpc>
              <a:buClrTx/>
              <a:buFont typeface="Wingdings" panose="05000000000000000000" pitchFamily="2" charset="2"/>
              <a:buChar char="§"/>
            </a:pPr>
            <a:r>
              <a:rPr lang="en-US" altLang="en-US" sz="2000"/>
              <a:t>Vertical or horizontal</a:t>
            </a:r>
          </a:p>
          <a:p>
            <a:pPr algn="l" defTabSz="381000" eaLnBrk="1" hangingPunct="1">
              <a:lnSpc>
                <a:spcPct val="90000"/>
              </a:lnSpc>
              <a:buClrTx/>
              <a:buFont typeface="Wingdings" panose="05000000000000000000" pitchFamily="2" charset="2"/>
              <a:buChar char="§"/>
            </a:pPr>
            <a:endParaRPr lang="en-US" altLang="en-US" sz="2000"/>
          </a:p>
          <a:p>
            <a:pPr algn="l" defTabSz="381000" eaLnBrk="1" hangingPunct="1">
              <a:lnSpc>
                <a:spcPct val="90000"/>
              </a:lnSpc>
              <a:buClrTx/>
              <a:buFont typeface="Wingdings" panose="05000000000000000000" pitchFamily="2" charset="2"/>
              <a:buChar char="§"/>
            </a:pPr>
            <a:r>
              <a:rPr lang="en-US" altLang="en-US" sz="2000"/>
              <a:t>Electrical vs Magnetic radiation</a:t>
            </a:r>
          </a:p>
          <a:p>
            <a:pPr algn="l" defTabSz="381000" eaLnBrk="1" hangingPunct="1">
              <a:lnSpc>
                <a:spcPct val="90000"/>
              </a:lnSpc>
              <a:buClrTx/>
              <a:buFont typeface="Wingdings" panose="05000000000000000000" pitchFamily="2" charset="2"/>
              <a:buNone/>
            </a:pPr>
            <a:r>
              <a:rPr lang="en-US" altLang="en-US" sz="2000"/>
              <a:t>(Diagram)</a:t>
            </a:r>
          </a:p>
          <a:p>
            <a:pPr algn="l" defTabSz="381000" eaLnBrk="1" hangingPunct="1">
              <a:lnSpc>
                <a:spcPct val="90000"/>
              </a:lnSpc>
              <a:buClrTx/>
              <a:buFont typeface="Wingdings" panose="05000000000000000000" pitchFamily="2" charset="2"/>
              <a:buChar char="§"/>
            </a:pPr>
            <a:endParaRPr lang="en-US" altLang="en-US" sz="2000"/>
          </a:p>
          <a:p>
            <a:pPr algn="l" defTabSz="381000" eaLnBrk="1" hangingPunct="1">
              <a:lnSpc>
                <a:spcPct val="90000"/>
              </a:lnSpc>
              <a:buClrTx/>
              <a:buFont typeface="Wingdings" panose="05000000000000000000" pitchFamily="2" charset="2"/>
              <a:buChar char="§"/>
            </a:pPr>
            <a:r>
              <a:rPr lang="en-US" altLang="en-US" sz="2000"/>
              <a:t>Vertical waves travel @ 90</a:t>
            </a:r>
            <a:r>
              <a:rPr lang="en-US" altLang="en-US" sz="2000" baseline="30000"/>
              <a:t>◦</a:t>
            </a:r>
            <a:r>
              <a:rPr lang="en-US" altLang="en-US" sz="2000"/>
              <a:t> to the earths surface</a:t>
            </a:r>
          </a:p>
          <a:p>
            <a:pPr algn="l" defTabSz="381000" eaLnBrk="1" hangingPunct="1">
              <a:lnSpc>
                <a:spcPct val="90000"/>
              </a:lnSpc>
              <a:buClrTx/>
              <a:buFont typeface="Wingdings" panose="05000000000000000000" pitchFamily="2" charset="2"/>
              <a:buChar char="§"/>
            </a:pPr>
            <a:endParaRPr lang="en-US" altLang="en-US" sz="2000"/>
          </a:p>
          <a:p>
            <a:pPr algn="l" defTabSz="381000" eaLnBrk="1" hangingPunct="1">
              <a:lnSpc>
                <a:spcPct val="90000"/>
              </a:lnSpc>
              <a:buClrTx/>
              <a:buFont typeface="Wingdings" panose="05000000000000000000" pitchFamily="2" charset="2"/>
              <a:buChar char="§"/>
            </a:pPr>
            <a:r>
              <a:rPr lang="en-US" altLang="en-US" sz="2000"/>
              <a:t>Horizontal waves travel parallel to the earth’s surface</a:t>
            </a:r>
          </a:p>
          <a:p>
            <a:pPr algn="l" defTabSz="381000" eaLnBrk="1" hangingPunct="1">
              <a:lnSpc>
                <a:spcPct val="90000"/>
              </a:lnSpc>
              <a:buClrTx/>
              <a:buFont typeface="Wingdings" panose="05000000000000000000" pitchFamily="2" charset="2"/>
              <a:buChar char="§"/>
            </a:pPr>
            <a:endParaRPr lang="en-US" altLang="en-US" sz="2000"/>
          </a:p>
          <a:p>
            <a:pPr algn="l" defTabSz="381000" eaLnBrk="1" hangingPunct="1">
              <a:lnSpc>
                <a:spcPct val="90000"/>
              </a:lnSpc>
              <a:buClrTx/>
              <a:buFont typeface="Wingdings" panose="05000000000000000000" pitchFamily="2" charset="2"/>
              <a:buChar char="§"/>
            </a:pPr>
            <a:r>
              <a:rPr lang="en-US" altLang="en-US" sz="2000"/>
              <a:t>Usually wire antennas are horizontal but an inverted ‘V’ dipole has a vertical component</a:t>
            </a:r>
          </a:p>
          <a:p>
            <a:pPr algn="l" defTabSz="381000" eaLnBrk="1" hangingPunct="1">
              <a:lnSpc>
                <a:spcPct val="90000"/>
              </a:lnSpc>
              <a:buClrTx/>
              <a:buFont typeface="Wingdings" panose="05000000000000000000" pitchFamily="2" charset="2"/>
              <a:buChar char="§"/>
            </a:pPr>
            <a:endParaRPr lang="en-US" altLang="en-US" sz="2000"/>
          </a:p>
          <a:p>
            <a:pPr algn="l" defTabSz="381000" eaLnBrk="1" hangingPunct="1">
              <a:lnSpc>
                <a:spcPct val="90000"/>
              </a:lnSpc>
              <a:buClrTx/>
              <a:buFont typeface="Wingdings" panose="05000000000000000000" pitchFamily="2" charset="2"/>
              <a:buChar char="§"/>
            </a:pPr>
            <a:r>
              <a:rPr lang="en-US" altLang="en-US" sz="2000"/>
              <a:t>Yagi type antennas can be either vertical or horizontal   </a:t>
            </a:r>
          </a:p>
          <a:p>
            <a:pPr algn="l" defTabSz="381000" eaLnBrk="1" hangingPunct="1">
              <a:lnSpc>
                <a:spcPct val="90000"/>
              </a:lnSpc>
              <a:buClrTx/>
              <a:buFont typeface="Wingdings" panose="05000000000000000000" pitchFamily="2" charset="2"/>
              <a:buNone/>
            </a:pPr>
            <a:r>
              <a:rPr lang="en-US" altLang="en-US" sz="2000"/>
              <a:t>Circular antennas can be both</a:t>
            </a:r>
          </a:p>
          <a:p>
            <a:pPr algn="l" defTabSz="381000" eaLnBrk="1" hangingPunct="1">
              <a:lnSpc>
                <a:spcPct val="90000"/>
              </a:lnSpc>
              <a:buClrTx/>
              <a:buFont typeface="Wingdings" panose="05000000000000000000" pitchFamily="2" charset="2"/>
              <a:buChar char="§"/>
            </a:pPr>
            <a:endParaRPr lang="en-US" altLang="en-US" sz="2000"/>
          </a:p>
          <a:p>
            <a:pPr algn="l" defTabSz="381000" eaLnBrk="1" hangingPunct="1">
              <a:lnSpc>
                <a:spcPct val="90000"/>
              </a:lnSpc>
              <a:buClrTx/>
              <a:buFont typeface="Wingdings" panose="05000000000000000000" pitchFamily="2" charset="2"/>
              <a:buChar char="§"/>
            </a:pPr>
            <a:r>
              <a:rPr lang="en-US" altLang="en-US" sz="2000"/>
              <a:t>  Usually, horizontally polarized antennas hear less noise</a:t>
            </a:r>
          </a:p>
        </p:txBody>
      </p:sp>
      <p:sp>
        <p:nvSpPr>
          <p:cNvPr id="18436" name="Rectangle 8">
            <a:extLst>
              <a:ext uri="{FF2B5EF4-FFF2-40B4-BE49-F238E27FC236}">
                <a16:creationId xmlns:a16="http://schemas.microsoft.com/office/drawing/2014/main" id="{79AF5D58-C180-4AD7-8F6D-6B3756BF1F2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7663" y="1435100"/>
            <a:ext cx="8562975" cy="68263"/>
          </a:xfrm>
          <a:prstGeom prst="rect">
            <a:avLst/>
          </a:prstGeom>
          <a:solidFill>
            <a:srgbClr val="000000"/>
          </a:solidFill>
          <a:ln w="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CA" altLang="en-US"/>
          </a:p>
        </p:txBody>
      </p:sp>
      <p:sp>
        <p:nvSpPr>
          <p:cNvPr id="18437" name="Rectangle 9">
            <a:extLst>
              <a:ext uri="{FF2B5EF4-FFF2-40B4-BE49-F238E27FC236}">
                <a16:creationId xmlns:a16="http://schemas.microsoft.com/office/drawing/2014/main" id="{351B0DFB-11FC-4AF2-8144-B8E6B6FF37D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3850" y="1411288"/>
            <a:ext cx="8562975" cy="68262"/>
          </a:xfrm>
          <a:prstGeom prst="rect">
            <a:avLst/>
          </a:prstGeom>
          <a:solidFill>
            <a:srgbClr val="C0C0C0"/>
          </a:solidFill>
          <a:ln w="3327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CA" altLang="en-US"/>
          </a:p>
        </p:txBody>
      </p:sp>
    </p:spTree>
  </p:cSld>
  <p:clrMapOvr>
    <a:masterClrMapping/>
  </p:clrMapOvr>
  <p:transition advClick="0">
    <p:cover dir="r"/>
  </p:transition>
</p:sld>
</file>

<file path=ppt/theme/theme1.xml><?xml version="1.0" encoding="utf-8"?>
<a:theme xmlns:a="http://schemas.openxmlformats.org/drawingml/2006/main" name="Default 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790</TotalTime>
  <Words>2334</Words>
  <Application>Microsoft Office PowerPoint</Application>
  <PresentationFormat>On-screen Show (4:3)</PresentationFormat>
  <Paragraphs>291</Paragraphs>
  <Slides>30</Slides>
  <Notes>27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4" baseType="lpstr">
      <vt:lpstr>Times New Roman</vt:lpstr>
      <vt:lpstr>Arial</vt:lpstr>
      <vt:lpstr>Wingdings</vt:lpstr>
      <vt:lpstr>Default Design</vt:lpstr>
      <vt:lpstr>CHAPTER 8</vt:lpstr>
      <vt:lpstr>PowerPoint Presentation</vt:lpstr>
      <vt:lpstr>Antennas</vt:lpstr>
      <vt:lpstr>Antenna Considerations</vt:lpstr>
      <vt:lpstr>Antenna Types</vt:lpstr>
      <vt:lpstr>Some Math</vt:lpstr>
      <vt:lpstr>Types of Antennas</vt:lpstr>
      <vt:lpstr>Types of Antennas</vt:lpstr>
      <vt:lpstr>Antenna Polarization</vt:lpstr>
      <vt:lpstr>Isotropic Antenna</vt:lpstr>
      <vt:lpstr>Polarization - Practical</vt:lpstr>
      <vt:lpstr>Resonance</vt:lpstr>
      <vt:lpstr>Isotropic Source                                </vt:lpstr>
      <vt:lpstr>Polarization by Element Orientation                    Con’t</vt:lpstr>
      <vt:lpstr>Wavelength vs Physical Length         Page 49</vt:lpstr>
      <vt:lpstr>Wavelength vs Physical Length           Con’t</vt:lpstr>
      <vt:lpstr>Wavelength vs Physical Length          Con’t</vt:lpstr>
      <vt:lpstr>Gain, Directivity, etc.                        Page 50</vt:lpstr>
      <vt:lpstr>Gain, Directivity, etc.                        Con’t</vt:lpstr>
      <vt:lpstr>Vertical Antennae                              Page 50</vt:lpstr>
      <vt:lpstr>Vertical Antennae                              Con’t</vt:lpstr>
      <vt:lpstr>Yagi-Uda Three-Element Directional Antenna</vt:lpstr>
      <vt:lpstr>Yagi-Uda Three-Element Directional Antenna</vt:lpstr>
      <vt:lpstr>Yagi Antennae                                   Page 51</vt:lpstr>
      <vt:lpstr>Yagi Antennae                                  Con’t</vt:lpstr>
      <vt:lpstr>Wire Antennae                                 Page 51 / 52</vt:lpstr>
      <vt:lpstr>Wire Antennae                                    Con’t</vt:lpstr>
      <vt:lpstr>Quad / Loop antennae                        Page 52</vt:lpstr>
      <vt:lpstr>Quad / Loops                                      Con’t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Antennas</dc:title>
  <dc:creator>GRS</dc:creator>
  <cp:lastModifiedBy>Geoff</cp:lastModifiedBy>
  <cp:revision>22</cp:revision>
  <dcterms:modified xsi:type="dcterms:W3CDTF">2017-11-01T01:17:49Z</dcterms:modified>
</cp:coreProperties>
</file>