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309"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10" r:id="rId28"/>
    <p:sldId id="315" r:id="rId29"/>
    <p:sldId id="316" r:id="rId30"/>
    <p:sldId id="317" r:id="rId31"/>
    <p:sldId id="31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2" autoAdjust="0"/>
  </p:normalViewPr>
  <p:slideViewPr>
    <p:cSldViewPr>
      <p:cViewPr varScale="1">
        <p:scale>
          <a:sx n="72" d="100"/>
          <a:sy n="72" d="100"/>
        </p:scale>
        <p:origin x="2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261D5E4-1ABA-44BC-BA83-56B265A1B27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charset="0"/>
              </a:defRPr>
            </a:lvl1pPr>
          </a:lstStyle>
          <a:p>
            <a:pPr>
              <a:defRPr/>
            </a:pPr>
            <a:endParaRPr lang="en-US"/>
          </a:p>
        </p:txBody>
      </p:sp>
      <p:sp>
        <p:nvSpPr>
          <p:cNvPr id="18435" name="Rectangle 3">
            <a:extLst>
              <a:ext uri="{FF2B5EF4-FFF2-40B4-BE49-F238E27FC236}">
                <a16:creationId xmlns:a16="http://schemas.microsoft.com/office/drawing/2014/main" id="{BBAB3FFB-DFF1-4CBB-A10E-5D9735AFB46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charset="0"/>
              </a:defRPr>
            </a:lvl1pPr>
          </a:lstStyle>
          <a:p>
            <a:pPr>
              <a:defRPr/>
            </a:pPr>
            <a:endParaRPr lang="en-US"/>
          </a:p>
        </p:txBody>
      </p:sp>
      <p:sp>
        <p:nvSpPr>
          <p:cNvPr id="2052" name="Rectangle 4">
            <a:extLst>
              <a:ext uri="{FF2B5EF4-FFF2-40B4-BE49-F238E27FC236}">
                <a16:creationId xmlns:a16="http://schemas.microsoft.com/office/drawing/2014/main" id="{E599243F-A355-4E2B-8D83-B363C197948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483A363F-957E-4E94-8E78-29B1C7902F9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B1676FF7-C9FD-49C8-897F-F81ABB2BB66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charset="0"/>
              </a:defRPr>
            </a:lvl1pPr>
          </a:lstStyle>
          <a:p>
            <a:pPr>
              <a:defRPr/>
            </a:pPr>
            <a:endParaRPr lang="en-US"/>
          </a:p>
        </p:txBody>
      </p:sp>
      <p:sp>
        <p:nvSpPr>
          <p:cNvPr id="18439" name="Rectangle 7">
            <a:extLst>
              <a:ext uri="{FF2B5EF4-FFF2-40B4-BE49-F238E27FC236}">
                <a16:creationId xmlns:a16="http://schemas.microsoft.com/office/drawing/2014/main" id="{1278B00A-E76C-4322-938A-2A6442DF5C2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anose="020B0604020202020204" pitchFamily="34" charset="0"/>
              </a:defRPr>
            </a:lvl1pPr>
          </a:lstStyle>
          <a:p>
            <a:pPr>
              <a:defRPr/>
            </a:pPr>
            <a:fld id="{2B0176E3-0237-4BD1-8473-98B455F144C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20000"/>
      </a:spcBef>
      <a:spcAft>
        <a:spcPct val="0"/>
      </a:spcAft>
      <a:defRPr sz="2800" kern="1200">
        <a:solidFill>
          <a:srgbClr val="000000"/>
        </a:solidFill>
        <a:latin typeface="Times New Roman" pitchFamily="18" charset="0"/>
        <a:ea typeface="+mn-ea"/>
        <a:cs typeface="+mn-cs"/>
      </a:defRPr>
    </a:lvl1pPr>
    <a:lvl2pPr algn="l" rtl="0" eaLnBrk="0" fontAlgn="base" hangingPunct="0">
      <a:spcBef>
        <a:spcPct val="20000"/>
      </a:spcBef>
      <a:spcAft>
        <a:spcPct val="0"/>
      </a:spcAft>
      <a:defRPr sz="2800" kern="1200">
        <a:solidFill>
          <a:srgbClr val="000000"/>
        </a:solidFill>
        <a:latin typeface="Times New Roman" pitchFamily="18" charset="0"/>
        <a:ea typeface="+mn-ea"/>
        <a:cs typeface="+mn-cs"/>
      </a:defRPr>
    </a:lvl2pPr>
    <a:lvl3pPr algn="l" rtl="0" eaLnBrk="0" fontAlgn="base" hangingPunct="0">
      <a:spcBef>
        <a:spcPct val="20000"/>
      </a:spcBef>
      <a:spcAft>
        <a:spcPct val="0"/>
      </a:spcAft>
      <a:defRPr sz="2800" kern="1200">
        <a:solidFill>
          <a:srgbClr val="000000"/>
        </a:solidFill>
        <a:latin typeface="Times New Roman" pitchFamily="18" charset="0"/>
        <a:ea typeface="+mn-ea"/>
        <a:cs typeface="+mn-cs"/>
      </a:defRPr>
    </a:lvl3pPr>
    <a:lvl4pPr algn="l" rtl="0" eaLnBrk="0" fontAlgn="base" hangingPunct="0">
      <a:spcBef>
        <a:spcPct val="20000"/>
      </a:spcBef>
      <a:spcAft>
        <a:spcPct val="0"/>
      </a:spcAft>
      <a:defRPr sz="2800" kern="1200">
        <a:solidFill>
          <a:srgbClr val="000000"/>
        </a:solidFill>
        <a:latin typeface="Times New Roman" pitchFamily="18" charset="0"/>
        <a:ea typeface="+mn-ea"/>
        <a:cs typeface="+mn-cs"/>
      </a:defRPr>
    </a:lvl4pPr>
    <a:lvl5pPr algn="l" rtl="0" eaLnBrk="0" fontAlgn="base" hangingPunct="0">
      <a:spcBef>
        <a:spcPct val="20000"/>
      </a:spcBef>
      <a:spcAft>
        <a:spcPct val="0"/>
      </a:spcAft>
      <a:defRPr sz="28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273EFCE-BF98-426D-9BBE-8C21BACBE7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D09779-CB68-44E0-B2E9-9CB4CF073278}" type="slidenum">
              <a:rPr lang="en-US" altLang="en-US" smtClean="0"/>
              <a:pPr>
                <a:spcBef>
                  <a:spcPct val="0"/>
                </a:spcBef>
              </a:pPr>
              <a:t>28</a:t>
            </a:fld>
            <a:endParaRPr lang="en-US" altLang="en-US"/>
          </a:p>
        </p:txBody>
      </p:sp>
      <p:sp>
        <p:nvSpPr>
          <p:cNvPr id="21507" name="Rectangle 2">
            <a:extLst>
              <a:ext uri="{FF2B5EF4-FFF2-40B4-BE49-F238E27FC236}">
                <a16:creationId xmlns:a16="http://schemas.microsoft.com/office/drawing/2014/main" id="{EA670CBB-675E-4B14-9916-181B24FF204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91AC453-92C5-4D21-AF86-C39444AB3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74862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5B75BD1-E2E5-4150-8A14-D1C6D45EF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46E82A-AAA2-4506-8E94-939FABF8365F}" type="slidenum">
              <a:rPr lang="en-US" altLang="en-US" smtClean="0"/>
              <a:pPr>
                <a:spcBef>
                  <a:spcPct val="0"/>
                </a:spcBef>
              </a:pPr>
              <a:t>29</a:t>
            </a:fld>
            <a:endParaRPr lang="en-US" altLang="en-US"/>
          </a:p>
        </p:txBody>
      </p:sp>
      <p:sp>
        <p:nvSpPr>
          <p:cNvPr id="23555" name="Rectangle 2">
            <a:extLst>
              <a:ext uri="{FF2B5EF4-FFF2-40B4-BE49-F238E27FC236}">
                <a16:creationId xmlns:a16="http://schemas.microsoft.com/office/drawing/2014/main" id="{83B8143E-05ED-4C18-8D92-C31C79D0D79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809E1A1-13A5-41A0-BC48-1D69FFBA4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26821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05473DE-CCEA-4D9E-9473-81AF4F47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48C8EF-9F00-4E10-8356-859625272877}" type="slidenum">
              <a:rPr lang="en-US" altLang="en-US" smtClean="0"/>
              <a:pPr>
                <a:spcBef>
                  <a:spcPct val="0"/>
                </a:spcBef>
              </a:pPr>
              <a:t>30</a:t>
            </a:fld>
            <a:endParaRPr lang="en-US" altLang="en-US"/>
          </a:p>
        </p:txBody>
      </p:sp>
      <p:sp>
        <p:nvSpPr>
          <p:cNvPr id="25603" name="Rectangle 2">
            <a:extLst>
              <a:ext uri="{FF2B5EF4-FFF2-40B4-BE49-F238E27FC236}">
                <a16:creationId xmlns:a16="http://schemas.microsoft.com/office/drawing/2014/main" id="{5C9916A5-E679-47C9-BD55-20253F78F38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48467F64-6894-43CD-BB16-64C13FBBA6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357399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72881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1247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038" y="949325"/>
            <a:ext cx="2163762" cy="5176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84163" y="949325"/>
            <a:ext cx="6340475" cy="5176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1909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9998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5714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202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7446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1440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03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603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0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2">
            <a:extLst>
              <a:ext uri="{FF2B5EF4-FFF2-40B4-BE49-F238E27FC236}">
                <a16:creationId xmlns:a16="http://schemas.microsoft.com/office/drawing/2014/main" id="{963B96F0-CB10-418D-972E-C794B475A395}"/>
              </a:ext>
            </a:extLst>
          </p:cNvPr>
          <p:cNvSpPr txBox="1">
            <a:spLocks noGrp="1" noChangeArrowheads="1"/>
          </p:cNvSpPr>
          <p:nvPr>
            <p:ph type="title"/>
          </p:nvPr>
        </p:nvSpPr>
        <p:spPr bwMode="auto">
          <a:xfrm>
            <a:off x="284163" y="949325"/>
            <a:ext cx="86566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br>
              <a:rPr lang="en-US" altLang="en-US"/>
            </a:b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indent="252413" algn="l" rtl="0" eaLnBrk="0" fontAlgn="base" hangingPunct="0">
        <a:lnSpc>
          <a:spcPct val="109000"/>
        </a:lnSpc>
        <a:spcBef>
          <a:spcPct val="20000"/>
        </a:spcBef>
        <a:spcAft>
          <a:spcPct val="0"/>
        </a:spcAft>
        <a:buClr>
          <a:srgbClr val="000000"/>
        </a:buClr>
        <a:defRPr sz="4200">
          <a:solidFill>
            <a:srgbClr val="000000"/>
          </a:solidFill>
          <a:latin typeface="+mj-lt"/>
          <a:ea typeface="+mj-ea"/>
          <a:cs typeface="+mj-cs"/>
        </a:defRPr>
      </a:lvl1pPr>
      <a:lvl2pPr indent="252413" algn="l" rtl="0" eaLnBrk="0" fontAlgn="base" hangingPunct="0">
        <a:lnSpc>
          <a:spcPct val="109000"/>
        </a:lnSpc>
        <a:spcBef>
          <a:spcPct val="20000"/>
        </a:spcBef>
        <a:spcAft>
          <a:spcPct val="0"/>
        </a:spcAft>
        <a:buClr>
          <a:srgbClr val="000000"/>
        </a:buClr>
        <a:defRPr sz="4200">
          <a:solidFill>
            <a:srgbClr val="000000"/>
          </a:solidFill>
          <a:latin typeface="Times New Roman" pitchFamily="18" charset="0"/>
        </a:defRPr>
      </a:lvl2pPr>
      <a:lvl3pPr indent="252413" algn="l" rtl="0" eaLnBrk="0" fontAlgn="base" hangingPunct="0">
        <a:lnSpc>
          <a:spcPct val="109000"/>
        </a:lnSpc>
        <a:spcBef>
          <a:spcPct val="20000"/>
        </a:spcBef>
        <a:spcAft>
          <a:spcPct val="0"/>
        </a:spcAft>
        <a:buClr>
          <a:srgbClr val="000000"/>
        </a:buClr>
        <a:defRPr sz="4200">
          <a:solidFill>
            <a:srgbClr val="000000"/>
          </a:solidFill>
          <a:latin typeface="Times New Roman" pitchFamily="18" charset="0"/>
        </a:defRPr>
      </a:lvl3pPr>
      <a:lvl4pPr indent="252413" algn="l" rtl="0" eaLnBrk="0" fontAlgn="base" hangingPunct="0">
        <a:lnSpc>
          <a:spcPct val="109000"/>
        </a:lnSpc>
        <a:spcBef>
          <a:spcPct val="20000"/>
        </a:spcBef>
        <a:spcAft>
          <a:spcPct val="0"/>
        </a:spcAft>
        <a:buClr>
          <a:srgbClr val="000000"/>
        </a:buClr>
        <a:defRPr sz="4200">
          <a:solidFill>
            <a:srgbClr val="000000"/>
          </a:solidFill>
          <a:latin typeface="Times New Roman" pitchFamily="18" charset="0"/>
        </a:defRPr>
      </a:lvl4pPr>
      <a:lvl5pPr indent="252413" algn="l" rtl="0" eaLnBrk="0" fontAlgn="base" hangingPunct="0">
        <a:lnSpc>
          <a:spcPct val="109000"/>
        </a:lnSpc>
        <a:spcBef>
          <a:spcPct val="20000"/>
        </a:spcBef>
        <a:spcAft>
          <a:spcPct val="0"/>
        </a:spcAft>
        <a:buClr>
          <a:srgbClr val="000000"/>
        </a:buClr>
        <a:defRPr sz="4200">
          <a:solidFill>
            <a:srgbClr val="000000"/>
          </a:solidFill>
          <a:latin typeface="Times New Roman" pitchFamily="18" charset="0"/>
        </a:defRPr>
      </a:lvl5pPr>
      <a:lvl6pPr marL="457200" indent="252413" algn="l" rtl="0" fontAlgn="base">
        <a:lnSpc>
          <a:spcPct val="109000"/>
        </a:lnSpc>
        <a:spcBef>
          <a:spcPct val="20000"/>
        </a:spcBef>
        <a:spcAft>
          <a:spcPct val="0"/>
        </a:spcAft>
        <a:buClr>
          <a:srgbClr val="000000"/>
        </a:buClr>
        <a:defRPr sz="4200">
          <a:solidFill>
            <a:srgbClr val="000000"/>
          </a:solidFill>
          <a:latin typeface="Times New Roman" pitchFamily="18" charset="0"/>
        </a:defRPr>
      </a:lvl6pPr>
      <a:lvl7pPr marL="914400" indent="252413" algn="l" rtl="0" fontAlgn="base">
        <a:lnSpc>
          <a:spcPct val="109000"/>
        </a:lnSpc>
        <a:spcBef>
          <a:spcPct val="20000"/>
        </a:spcBef>
        <a:spcAft>
          <a:spcPct val="0"/>
        </a:spcAft>
        <a:buClr>
          <a:srgbClr val="000000"/>
        </a:buClr>
        <a:defRPr sz="4200">
          <a:solidFill>
            <a:srgbClr val="000000"/>
          </a:solidFill>
          <a:latin typeface="Times New Roman" pitchFamily="18" charset="0"/>
        </a:defRPr>
      </a:lvl7pPr>
      <a:lvl8pPr marL="1371600" indent="252413" algn="l" rtl="0" fontAlgn="base">
        <a:lnSpc>
          <a:spcPct val="109000"/>
        </a:lnSpc>
        <a:spcBef>
          <a:spcPct val="20000"/>
        </a:spcBef>
        <a:spcAft>
          <a:spcPct val="0"/>
        </a:spcAft>
        <a:buClr>
          <a:srgbClr val="000000"/>
        </a:buClr>
        <a:defRPr sz="4200">
          <a:solidFill>
            <a:srgbClr val="000000"/>
          </a:solidFill>
          <a:latin typeface="Times New Roman" pitchFamily="18" charset="0"/>
        </a:defRPr>
      </a:lvl8pPr>
      <a:lvl9pPr marL="1828800" indent="252413" algn="l" rtl="0" fontAlgn="base">
        <a:lnSpc>
          <a:spcPct val="109000"/>
        </a:lnSpc>
        <a:spcBef>
          <a:spcPct val="20000"/>
        </a:spcBef>
        <a:spcAft>
          <a:spcPct val="0"/>
        </a:spcAft>
        <a:buClr>
          <a:srgbClr val="000000"/>
        </a:buClr>
        <a:defRPr sz="4200">
          <a:solidFill>
            <a:srgbClr val="000000"/>
          </a:solidFill>
          <a:latin typeface="Times New Roman" pitchFamily="18" charset="0"/>
        </a:defRPr>
      </a:lvl9pPr>
    </p:titleStyle>
    <p:bodyStyle>
      <a:lvl1pPr indent="252413" algn="l" rtl="0" eaLnBrk="0" fontAlgn="base" hangingPunct="0">
        <a:lnSpc>
          <a:spcPct val="109000"/>
        </a:lnSpc>
        <a:spcBef>
          <a:spcPct val="20000"/>
        </a:spcBef>
        <a:spcAft>
          <a:spcPct val="0"/>
        </a:spcAft>
        <a:buClr>
          <a:srgbClr val="000000"/>
        </a:buClr>
        <a:defRPr sz="3200">
          <a:solidFill>
            <a:srgbClr val="000000"/>
          </a:solidFill>
          <a:latin typeface="+mn-lt"/>
          <a:ea typeface="+mn-ea"/>
          <a:cs typeface="+mn-cs"/>
        </a:defRPr>
      </a:lvl1pPr>
      <a:lvl2pPr algn="l" rtl="0" eaLnBrk="0" fontAlgn="base" hangingPunct="0">
        <a:lnSpc>
          <a:spcPct val="109000"/>
        </a:lnSpc>
        <a:spcBef>
          <a:spcPct val="20000"/>
        </a:spcBef>
        <a:spcAft>
          <a:spcPct val="0"/>
        </a:spcAft>
        <a:buClr>
          <a:srgbClr val="000000"/>
        </a:buClr>
        <a:defRPr sz="2800">
          <a:solidFill>
            <a:srgbClr val="000000"/>
          </a:solidFill>
          <a:latin typeface="+mn-lt"/>
        </a:defRPr>
      </a:lvl2pPr>
      <a:lvl3pPr algn="l" rtl="0" eaLnBrk="0" fontAlgn="base" hangingPunct="0">
        <a:lnSpc>
          <a:spcPct val="109000"/>
        </a:lnSpc>
        <a:spcBef>
          <a:spcPct val="20000"/>
        </a:spcBef>
        <a:spcAft>
          <a:spcPct val="0"/>
        </a:spcAft>
        <a:buClr>
          <a:srgbClr val="000000"/>
        </a:buClr>
        <a:defRPr sz="2800">
          <a:solidFill>
            <a:srgbClr val="000000"/>
          </a:solidFill>
          <a:latin typeface="+mn-lt"/>
        </a:defRPr>
      </a:lvl3pPr>
      <a:lvl4pPr algn="l" rtl="0" eaLnBrk="0" fontAlgn="base" hangingPunct="0">
        <a:lnSpc>
          <a:spcPct val="109000"/>
        </a:lnSpc>
        <a:spcBef>
          <a:spcPct val="20000"/>
        </a:spcBef>
        <a:spcAft>
          <a:spcPct val="0"/>
        </a:spcAft>
        <a:buClr>
          <a:srgbClr val="000000"/>
        </a:buClr>
        <a:defRPr sz="2800">
          <a:solidFill>
            <a:srgbClr val="000000"/>
          </a:solidFill>
          <a:latin typeface="+mn-lt"/>
        </a:defRPr>
      </a:lvl4pPr>
      <a:lvl5pPr algn="l" rtl="0" eaLnBrk="0" fontAlgn="base" hangingPunct="0">
        <a:lnSpc>
          <a:spcPct val="109000"/>
        </a:lnSpc>
        <a:spcBef>
          <a:spcPct val="20000"/>
        </a:spcBef>
        <a:spcAft>
          <a:spcPct val="0"/>
        </a:spcAft>
        <a:buClr>
          <a:srgbClr val="000000"/>
        </a:buClr>
        <a:defRPr sz="2800">
          <a:solidFill>
            <a:srgbClr val="000000"/>
          </a:solidFill>
          <a:latin typeface="+mn-lt"/>
        </a:defRPr>
      </a:lvl5pPr>
      <a:lvl6pPr marL="457200" algn="l" rtl="0" fontAlgn="base">
        <a:lnSpc>
          <a:spcPct val="109000"/>
        </a:lnSpc>
        <a:spcBef>
          <a:spcPct val="20000"/>
        </a:spcBef>
        <a:spcAft>
          <a:spcPct val="0"/>
        </a:spcAft>
        <a:buClr>
          <a:srgbClr val="000000"/>
        </a:buClr>
        <a:defRPr sz="2800">
          <a:solidFill>
            <a:srgbClr val="000000"/>
          </a:solidFill>
          <a:latin typeface="+mn-lt"/>
        </a:defRPr>
      </a:lvl6pPr>
      <a:lvl7pPr marL="914400" algn="l" rtl="0" fontAlgn="base">
        <a:lnSpc>
          <a:spcPct val="109000"/>
        </a:lnSpc>
        <a:spcBef>
          <a:spcPct val="20000"/>
        </a:spcBef>
        <a:spcAft>
          <a:spcPct val="0"/>
        </a:spcAft>
        <a:buClr>
          <a:srgbClr val="000000"/>
        </a:buClr>
        <a:defRPr sz="2800">
          <a:solidFill>
            <a:srgbClr val="000000"/>
          </a:solidFill>
          <a:latin typeface="+mn-lt"/>
        </a:defRPr>
      </a:lvl7pPr>
      <a:lvl8pPr marL="1371600" algn="l" rtl="0" fontAlgn="base">
        <a:lnSpc>
          <a:spcPct val="109000"/>
        </a:lnSpc>
        <a:spcBef>
          <a:spcPct val="20000"/>
        </a:spcBef>
        <a:spcAft>
          <a:spcPct val="0"/>
        </a:spcAft>
        <a:buClr>
          <a:srgbClr val="000000"/>
        </a:buClr>
        <a:defRPr sz="2800">
          <a:solidFill>
            <a:srgbClr val="000000"/>
          </a:solidFill>
          <a:latin typeface="+mn-lt"/>
        </a:defRPr>
      </a:lvl8pPr>
      <a:lvl9pPr marL="1828800" algn="l" rtl="0" fontAlgn="base">
        <a:lnSpc>
          <a:spcPct val="109000"/>
        </a:lnSpc>
        <a:spcBef>
          <a:spcPct val="20000"/>
        </a:spcBef>
        <a:spcAft>
          <a:spcPct val="0"/>
        </a:spcAft>
        <a:buClr>
          <a:srgbClr val="000000"/>
        </a:buClr>
        <a:defRPr sz="2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Arithmetic" TargetMode="External"/><Relationship Id="rId7" Type="http://schemas.openxmlformats.org/officeDocument/2006/relationships/hyperlink" Target="http://en.wikipedia.org/wiki/Electrical_pow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n.wikipedia.org/wiki/Attenuator" TargetMode="External"/><Relationship Id="rId5" Type="http://schemas.openxmlformats.org/officeDocument/2006/relationships/hyperlink" Target="http://en.wikipedia.org/wiki/Electronic_circuit" TargetMode="External"/><Relationship Id="rId4" Type="http://schemas.openxmlformats.org/officeDocument/2006/relationships/hyperlink" Target="http://en.wikipedia.org/wiki/Perce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081A87D8-A30F-49AC-A2DE-20009FCB0C02}"/>
              </a:ext>
            </a:extLst>
          </p:cNvPr>
          <p:cNvSpPr txBox="1">
            <a:spLocks noGrp="1"/>
          </p:cNvSpPr>
          <p:nvPr>
            <p:ph type="title"/>
          </p:nvPr>
        </p:nvSpPr>
        <p:spPr>
          <a:xfrm>
            <a:off x="284163" y="949325"/>
            <a:ext cx="8656637" cy="654050"/>
          </a:xfrm>
        </p:spPr>
        <p:txBody>
          <a:bodyPr/>
          <a:lstStyle/>
          <a:p>
            <a:pPr algn="ctr"/>
            <a:r>
              <a:rPr lang="en-US" altLang="en-US"/>
              <a:t>CHAPTER 7</a:t>
            </a:r>
          </a:p>
        </p:txBody>
      </p:sp>
      <p:sp>
        <p:nvSpPr>
          <p:cNvPr id="3075" name="Content Placeholder 2">
            <a:extLst>
              <a:ext uri="{FF2B5EF4-FFF2-40B4-BE49-F238E27FC236}">
                <a16:creationId xmlns:a16="http://schemas.microsoft.com/office/drawing/2014/main" id="{113364DB-116C-4726-8348-D6759383FDF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TRANSMISSION LINES a.k.a. FEEDLINES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A75BE89-0940-40B7-93AA-68217C6F94D7}"/>
              </a:ext>
            </a:extLst>
          </p:cNvPr>
          <p:cNvSpPr txBox="1">
            <a:spLocks noGrp="1" noChangeArrowheads="1"/>
          </p:cNvSpPr>
          <p:nvPr>
            <p:ph type="ctrTitle"/>
          </p:nvPr>
        </p:nvSpPr>
        <p:spPr>
          <a:xfrm>
            <a:off x="482600" y="190500"/>
            <a:ext cx="8501063" cy="457200"/>
          </a:xfrm>
        </p:spPr>
        <p:txBody>
          <a:bodyPr/>
          <a:lstStyle/>
          <a:p>
            <a:pPr indent="0" defTabSz="381000" eaLnBrk="1" hangingPunct="1">
              <a:lnSpc>
                <a:spcPct val="100000"/>
              </a:lnSpc>
            </a:pPr>
            <a:r>
              <a:rPr lang="en-US" altLang="en-US" sz="3000">
                <a:latin typeface="Arial Bold" panose="020B0704020202020204" pitchFamily="34" charset="0"/>
              </a:rPr>
              <a:t>Feed Line Questions                                         </a:t>
            </a:r>
            <a:r>
              <a:rPr lang="en-US" altLang="en-US" sz="1000">
                <a:latin typeface="Arial Bold" panose="020B0704020202020204" pitchFamily="34" charset="0"/>
              </a:rPr>
              <a:t>Con’t</a:t>
            </a:r>
          </a:p>
        </p:txBody>
      </p:sp>
      <p:sp>
        <p:nvSpPr>
          <p:cNvPr id="12291" name="Freeform 4">
            <a:extLst>
              <a:ext uri="{FF2B5EF4-FFF2-40B4-BE49-F238E27FC236}">
                <a16:creationId xmlns:a16="http://schemas.microsoft.com/office/drawing/2014/main" id="{8A4101A0-A92B-404C-99ED-82E9EDAA47CF}"/>
              </a:ext>
            </a:extLst>
          </p:cNvPr>
          <p:cNvSpPr>
            <a:spLocks noChangeArrowheads="1"/>
          </p:cNvSpPr>
          <p:nvPr/>
        </p:nvSpPr>
        <p:spPr bwMode="auto">
          <a:xfrm>
            <a:off x="482600" y="738188"/>
            <a:ext cx="8501063" cy="68262"/>
          </a:xfrm>
          <a:custGeom>
            <a:avLst/>
            <a:gdLst>
              <a:gd name="T0" fmla="*/ 0 w 5355"/>
              <a:gd name="T1" fmla="*/ 2147483646 h 43"/>
              <a:gd name="T2" fmla="*/ 2147483646 w 5355"/>
              <a:gd name="T3" fmla="*/ 2147483646 h 43"/>
              <a:gd name="T4" fmla="*/ 2147483646 w 5355"/>
              <a:gd name="T5" fmla="*/ 0 h 43"/>
              <a:gd name="T6" fmla="*/ 2147483646 w 5355"/>
              <a:gd name="T7" fmla="*/ 2147483646 h 43"/>
              <a:gd name="T8" fmla="*/ 2147483646 w 5355"/>
              <a:gd name="T9" fmla="*/ 2147483646 h 43"/>
              <a:gd name="T10" fmla="*/ 2147483646 w 5355"/>
              <a:gd name="T11" fmla="*/ 2147483646 h 43"/>
              <a:gd name="T12" fmla="*/ 0 w 5355"/>
              <a:gd name="T13" fmla="*/ 2147483646 h 43"/>
              <a:gd name="T14" fmla="*/ 0 60000 65536"/>
              <a:gd name="T15" fmla="*/ 0 60000 65536"/>
              <a:gd name="T16" fmla="*/ 0 60000 65536"/>
              <a:gd name="T17" fmla="*/ 0 60000 65536"/>
              <a:gd name="T18" fmla="*/ 0 60000 65536"/>
              <a:gd name="T19" fmla="*/ 0 60000 65536"/>
              <a:gd name="T20" fmla="*/ 0 60000 65536"/>
              <a:gd name="T21" fmla="*/ 0 w 5355"/>
              <a:gd name="T22" fmla="*/ 0 h 43"/>
              <a:gd name="T23" fmla="*/ 5355 w 535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55" h="43">
                <a:moveTo>
                  <a:pt x="0" y="43"/>
                </a:moveTo>
                <a:lnTo>
                  <a:pt x="5355" y="43"/>
                </a:lnTo>
                <a:lnTo>
                  <a:pt x="5355" y="0"/>
                </a:lnTo>
                <a:lnTo>
                  <a:pt x="5340" y="15"/>
                </a:lnTo>
                <a:lnTo>
                  <a:pt x="5340" y="28"/>
                </a:lnTo>
                <a:lnTo>
                  <a:pt x="14" y="28"/>
                </a:lnTo>
                <a:lnTo>
                  <a:pt x="0" y="4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Rectangle 6">
            <a:extLst>
              <a:ext uri="{FF2B5EF4-FFF2-40B4-BE49-F238E27FC236}">
                <a16:creationId xmlns:a16="http://schemas.microsoft.com/office/drawing/2014/main" id="{6BD45DF6-F576-4421-A738-D26798E1FCB0}"/>
              </a:ext>
            </a:extLst>
          </p:cNvPr>
          <p:cNvSpPr>
            <a:spLocks noGrp="1" noChangeArrowheads="1"/>
          </p:cNvSpPr>
          <p:nvPr>
            <p:ph type="subTitle" idx="1"/>
          </p:nvPr>
        </p:nvSpPr>
        <p:spPr bwMode="auto">
          <a:xfrm>
            <a:off x="250825" y="836613"/>
            <a:ext cx="8626475" cy="554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The characteristic impedance of a  parallel wire transmission line does </a:t>
            </a:r>
            <a:r>
              <a:rPr lang="en-US" altLang="en-US" sz="2400" u="sng"/>
              <a:t>not</a:t>
            </a:r>
            <a:r>
              <a:rPr lang="en-US" altLang="en-US" sz="2400"/>
              <a:t>  depend on the </a:t>
            </a:r>
            <a:r>
              <a:rPr lang="en-US" altLang="en-US" sz="2400" b="1"/>
              <a:t>velocity of energy on the line</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What factors determine the characteristic  impedance of a parallel-conductor  antenna feed line? </a:t>
            </a:r>
            <a:r>
              <a:rPr lang="en-US" altLang="en-US" sz="2400" b="1"/>
              <a:t>The distance between the centres of the  conductors and the radius of the  conductors</a:t>
            </a:r>
            <a:r>
              <a:rPr lang="en-US" altLang="en-US" sz="2400"/>
              <a:t> </a:t>
            </a:r>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Any length of transmission line may be  made to appear as an infinitely long line  by: </a:t>
            </a:r>
            <a:r>
              <a:rPr lang="en-US" altLang="en-US" sz="2400" b="1"/>
              <a:t>Terminating the line in its characteristic  impedance </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The characteristic impedance of a 20  metre piece of transmission line is </a:t>
            </a:r>
            <a:r>
              <a:rPr lang="en-US" altLang="en-US" sz="2400" b="1"/>
              <a:t>52 ohms</a:t>
            </a:r>
            <a:r>
              <a:rPr lang="en-US" altLang="en-US" sz="2400"/>
              <a:t> </a:t>
            </a:r>
          </a:p>
        </p:txBody>
      </p:sp>
      <p:sp>
        <p:nvSpPr>
          <p:cNvPr id="12293" name="Rectangle 7">
            <a:extLst>
              <a:ext uri="{FF2B5EF4-FFF2-40B4-BE49-F238E27FC236}">
                <a16:creationId xmlns:a16="http://schemas.microsoft.com/office/drawing/2014/main" id="{8CCA6F1A-1090-404A-9BA5-B8630EC0B279}"/>
              </a:ext>
            </a:extLst>
          </p:cNvPr>
          <p:cNvSpPr>
            <a:spLocks noChangeArrowheads="1"/>
          </p:cNvSpPr>
          <p:nvPr/>
        </p:nvSpPr>
        <p:spPr bwMode="auto">
          <a:xfrm>
            <a:off x="246063" y="765175"/>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2294" name="Rectangle 8">
            <a:extLst>
              <a:ext uri="{FF2B5EF4-FFF2-40B4-BE49-F238E27FC236}">
                <a16:creationId xmlns:a16="http://schemas.microsoft.com/office/drawing/2014/main" id="{63595085-45CF-4684-A913-5E3A277CD5EE}"/>
              </a:ext>
            </a:extLst>
          </p:cNvPr>
          <p:cNvSpPr>
            <a:spLocks noChangeArrowheads="1"/>
          </p:cNvSpPr>
          <p:nvPr/>
        </p:nvSpPr>
        <p:spPr bwMode="auto">
          <a:xfrm>
            <a:off x="246063" y="765175"/>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F08B79F-D094-43E5-8D25-FEC88E19139B}"/>
              </a:ext>
            </a:extLst>
          </p:cNvPr>
          <p:cNvSpPr txBox="1">
            <a:spLocks noGrp="1" noChangeArrowheads="1"/>
          </p:cNvSpPr>
          <p:nvPr>
            <p:ph type="ctrTitle"/>
          </p:nvPr>
        </p:nvSpPr>
        <p:spPr>
          <a:xfrm>
            <a:off x="490538" y="333375"/>
            <a:ext cx="8653462" cy="473075"/>
          </a:xfrm>
        </p:spPr>
        <p:txBody>
          <a:bodyPr/>
          <a:lstStyle/>
          <a:p>
            <a:pPr indent="0" defTabSz="381000" eaLnBrk="1" hangingPunct="1">
              <a:lnSpc>
                <a:spcPct val="100000"/>
              </a:lnSpc>
            </a:pPr>
            <a:r>
              <a:rPr lang="en-US" altLang="en-US" sz="3100"/>
              <a:t>Feed Line Questions                                     </a:t>
            </a:r>
            <a:r>
              <a:rPr lang="en-US" altLang="en-US" sz="1000">
                <a:latin typeface="Arial Bold" panose="020B0704020202020204" pitchFamily="34" charset="0"/>
              </a:rPr>
              <a:t>Con’t</a:t>
            </a:r>
          </a:p>
        </p:txBody>
      </p:sp>
      <p:sp>
        <p:nvSpPr>
          <p:cNvPr id="13315" name="Rectangle 6">
            <a:extLst>
              <a:ext uri="{FF2B5EF4-FFF2-40B4-BE49-F238E27FC236}">
                <a16:creationId xmlns:a16="http://schemas.microsoft.com/office/drawing/2014/main" id="{6BB4C855-05C9-4A3E-B17D-96B9D55D8E11}"/>
              </a:ext>
            </a:extLst>
          </p:cNvPr>
          <p:cNvSpPr>
            <a:spLocks noGrp="1" noChangeArrowheads="1"/>
          </p:cNvSpPr>
          <p:nvPr>
            <p:ph type="subTitle" idx="1"/>
          </p:nvPr>
        </p:nvSpPr>
        <p:spPr bwMode="auto">
          <a:xfrm>
            <a:off x="244475" y="1557338"/>
            <a:ext cx="865505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The impedance of a coaxial line: </a:t>
            </a:r>
          </a:p>
          <a:p>
            <a:pPr algn="l" defTabSz="381000" eaLnBrk="1" hangingPunct="1">
              <a:lnSpc>
                <a:spcPct val="100000"/>
              </a:lnSpc>
              <a:buClrTx/>
            </a:pPr>
            <a:r>
              <a:rPr lang="en-US" altLang="en-US" sz="2400" b="1"/>
              <a:t>can be the same for different diameter  line</a:t>
            </a:r>
          </a:p>
        </p:txBody>
      </p:sp>
      <p:sp>
        <p:nvSpPr>
          <p:cNvPr id="13316" name="Rectangle 7">
            <a:extLst>
              <a:ext uri="{FF2B5EF4-FFF2-40B4-BE49-F238E27FC236}">
                <a16:creationId xmlns:a16="http://schemas.microsoft.com/office/drawing/2014/main" id="{22FD1920-296B-47A3-99DD-194E0C55B88D}"/>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3317" name="Rectangle 8">
            <a:extLst>
              <a:ext uri="{FF2B5EF4-FFF2-40B4-BE49-F238E27FC236}">
                <a16:creationId xmlns:a16="http://schemas.microsoft.com/office/drawing/2014/main" id="{53F29D5C-BBB7-4478-847D-C9A5F3DD7981}"/>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7EED296-0357-4E13-BB34-717274AF4E93}"/>
              </a:ext>
            </a:extLst>
          </p:cNvPr>
          <p:cNvSpPr txBox="1">
            <a:spLocks noGrp="1" noChangeArrowheads="1"/>
          </p:cNvSpPr>
          <p:nvPr>
            <p:ph type="ctrTitle"/>
          </p:nvPr>
        </p:nvSpPr>
        <p:spPr>
          <a:xfrm>
            <a:off x="250825" y="0"/>
            <a:ext cx="7975600" cy="457200"/>
          </a:xfrm>
        </p:spPr>
        <p:txBody>
          <a:bodyPr/>
          <a:lstStyle/>
          <a:p>
            <a:pPr indent="0" defTabSz="381000" eaLnBrk="1" hangingPunct="1">
              <a:lnSpc>
                <a:spcPct val="100000"/>
              </a:lnSpc>
            </a:pPr>
            <a:r>
              <a:rPr lang="en-US" altLang="en-US" sz="3000">
                <a:latin typeface="Arial Bold" panose="020B0704020202020204" pitchFamily="34" charset="0"/>
              </a:rPr>
              <a:t>Balanced &amp; Unbalanced Feed Lines</a:t>
            </a:r>
            <a:endParaRPr lang="en-US" altLang="en-US" sz="1000">
              <a:latin typeface="Arial Bold" panose="020B0704020202020204" pitchFamily="34" charset="0"/>
            </a:endParaRPr>
          </a:p>
        </p:txBody>
      </p:sp>
      <p:sp>
        <p:nvSpPr>
          <p:cNvPr id="14339" name="Rectangle 6">
            <a:extLst>
              <a:ext uri="{FF2B5EF4-FFF2-40B4-BE49-F238E27FC236}">
                <a16:creationId xmlns:a16="http://schemas.microsoft.com/office/drawing/2014/main" id="{C0D0CD52-CED3-40B9-9144-C059A79E5F16}"/>
              </a:ext>
            </a:extLst>
          </p:cNvPr>
          <p:cNvSpPr>
            <a:spLocks noGrp="1" noChangeArrowheads="1"/>
          </p:cNvSpPr>
          <p:nvPr>
            <p:ph type="subTitle" idx="1"/>
          </p:nvPr>
        </p:nvSpPr>
        <p:spPr bwMode="auto">
          <a:xfrm>
            <a:off x="231775" y="908050"/>
            <a:ext cx="8912225" cy="3714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000"/>
              <a:t>A balanced transmission line:  </a:t>
            </a:r>
            <a:r>
              <a:rPr lang="en-US" altLang="en-US" sz="2000" b="1"/>
              <a:t>is made of two parallel wires</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is parallel-conductor feed line?   Two wires side-by-side held apart by  insulating rods</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kind of antenna feed line is made  of two conductors held apart by  insulated rods? </a:t>
            </a:r>
            <a:r>
              <a:rPr lang="en-US" altLang="en-US" sz="2000" b="1"/>
              <a:t>Open-conductor ladder line</a:t>
            </a:r>
            <a:r>
              <a:rPr lang="en-US" altLang="en-US" sz="2000"/>
              <a:t>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kind of antenna feed line can be  constructed using two conductors which  are maintained a uniform distance apart  using insulated spreaders?  </a:t>
            </a:r>
            <a:r>
              <a:rPr lang="en-US" altLang="en-US" sz="2000" b="1"/>
              <a:t>600 ohm open-wire</a:t>
            </a:r>
          </a:p>
        </p:txBody>
      </p:sp>
      <p:pic>
        <p:nvPicPr>
          <p:cNvPr id="14340" name="Picture 7">
            <a:extLst>
              <a:ext uri="{FF2B5EF4-FFF2-40B4-BE49-F238E27FC236}">
                <a16:creationId xmlns:a16="http://schemas.microsoft.com/office/drawing/2014/main" id="{673CC81F-7192-4165-BC35-B5E2A49A0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508500"/>
            <a:ext cx="22923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a:extLst>
              <a:ext uri="{FF2B5EF4-FFF2-40B4-BE49-F238E27FC236}">
                <a16:creationId xmlns:a16="http://schemas.microsoft.com/office/drawing/2014/main" id="{7143C051-CB0F-4E2E-9B50-E9DBEFA1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437063"/>
            <a:ext cx="21097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2">
            <a:extLst>
              <a:ext uri="{FF2B5EF4-FFF2-40B4-BE49-F238E27FC236}">
                <a16:creationId xmlns:a16="http://schemas.microsoft.com/office/drawing/2014/main" id="{7BA36282-38F9-45AB-AAE0-50BAF4AA2262}"/>
              </a:ext>
            </a:extLst>
          </p:cNvPr>
          <p:cNvSpPr>
            <a:spLocks noChangeArrowheads="1"/>
          </p:cNvSpPr>
          <p:nvPr/>
        </p:nvSpPr>
        <p:spPr bwMode="auto">
          <a:xfrm>
            <a:off x="246063" y="620713"/>
            <a:ext cx="8650287" cy="115887"/>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4343" name="Rectangle 13">
            <a:extLst>
              <a:ext uri="{FF2B5EF4-FFF2-40B4-BE49-F238E27FC236}">
                <a16:creationId xmlns:a16="http://schemas.microsoft.com/office/drawing/2014/main" id="{9FB96ECE-18BF-494C-9437-45D8A27B9DD0}"/>
              </a:ext>
            </a:extLst>
          </p:cNvPr>
          <p:cNvSpPr>
            <a:spLocks noChangeArrowheads="1"/>
          </p:cNvSpPr>
          <p:nvPr/>
        </p:nvSpPr>
        <p:spPr bwMode="auto">
          <a:xfrm>
            <a:off x="246063" y="620713"/>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53AAC31-3568-4B8E-9186-AB157F3E4554}"/>
              </a:ext>
            </a:extLst>
          </p:cNvPr>
          <p:cNvSpPr txBox="1">
            <a:spLocks noGrp="1" noChangeArrowheads="1"/>
          </p:cNvSpPr>
          <p:nvPr>
            <p:ph type="ctrTitle"/>
          </p:nvPr>
        </p:nvSpPr>
        <p:spPr>
          <a:xfrm>
            <a:off x="323850" y="404813"/>
            <a:ext cx="8501063" cy="457200"/>
          </a:xfrm>
        </p:spPr>
        <p:txBody>
          <a:bodyPr/>
          <a:lstStyle/>
          <a:p>
            <a:pPr indent="0" defTabSz="381000" eaLnBrk="1" hangingPunct="1">
              <a:lnSpc>
                <a:spcPct val="100000"/>
              </a:lnSpc>
            </a:pPr>
            <a:r>
              <a:rPr lang="en-US" altLang="en-US" sz="3000">
                <a:latin typeface="Arial Bold" panose="020B0704020202020204" pitchFamily="34" charset="0"/>
              </a:rPr>
              <a:t>Balanced &amp; Unbalanced Feed Lines - 2</a:t>
            </a:r>
          </a:p>
        </p:txBody>
      </p:sp>
      <p:sp>
        <p:nvSpPr>
          <p:cNvPr id="15363" name="Rectangle 3">
            <a:extLst>
              <a:ext uri="{FF2B5EF4-FFF2-40B4-BE49-F238E27FC236}">
                <a16:creationId xmlns:a16="http://schemas.microsoft.com/office/drawing/2014/main" id="{62C7F15A-5105-4D5C-9700-C5CAF0831E24}"/>
              </a:ext>
            </a:extLst>
          </p:cNvPr>
          <p:cNvSpPr>
            <a:spLocks noChangeArrowheads="1"/>
          </p:cNvSpPr>
          <p:nvPr/>
        </p:nvSpPr>
        <p:spPr bwMode="auto">
          <a:xfrm>
            <a:off x="346075" y="931863"/>
            <a:ext cx="8455025" cy="222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5364" name="Freeform 4">
            <a:extLst>
              <a:ext uri="{FF2B5EF4-FFF2-40B4-BE49-F238E27FC236}">
                <a16:creationId xmlns:a16="http://schemas.microsoft.com/office/drawing/2014/main" id="{6FB4F7EF-E699-4CD6-B0FD-2948B2B62C61}"/>
              </a:ext>
            </a:extLst>
          </p:cNvPr>
          <p:cNvSpPr>
            <a:spLocks noChangeArrowheads="1"/>
          </p:cNvSpPr>
          <p:nvPr/>
        </p:nvSpPr>
        <p:spPr bwMode="auto">
          <a:xfrm>
            <a:off x="323850" y="908050"/>
            <a:ext cx="8501063" cy="69850"/>
          </a:xfrm>
          <a:custGeom>
            <a:avLst/>
            <a:gdLst>
              <a:gd name="T0" fmla="*/ 0 w 5355"/>
              <a:gd name="T1" fmla="*/ 2147483646 h 44"/>
              <a:gd name="T2" fmla="*/ 2147483646 w 5355"/>
              <a:gd name="T3" fmla="*/ 2147483646 h 44"/>
              <a:gd name="T4" fmla="*/ 2147483646 w 5355"/>
              <a:gd name="T5" fmla="*/ 0 h 44"/>
              <a:gd name="T6" fmla="*/ 2147483646 w 5355"/>
              <a:gd name="T7" fmla="*/ 2147483646 h 44"/>
              <a:gd name="T8" fmla="*/ 2147483646 w 5355"/>
              <a:gd name="T9" fmla="*/ 2147483646 h 44"/>
              <a:gd name="T10" fmla="*/ 2147483646 w 5355"/>
              <a:gd name="T11" fmla="*/ 2147483646 h 44"/>
              <a:gd name="T12" fmla="*/ 0 w 5355"/>
              <a:gd name="T13" fmla="*/ 2147483646 h 44"/>
              <a:gd name="T14" fmla="*/ 0 60000 65536"/>
              <a:gd name="T15" fmla="*/ 0 60000 65536"/>
              <a:gd name="T16" fmla="*/ 0 60000 65536"/>
              <a:gd name="T17" fmla="*/ 0 60000 65536"/>
              <a:gd name="T18" fmla="*/ 0 60000 65536"/>
              <a:gd name="T19" fmla="*/ 0 60000 65536"/>
              <a:gd name="T20" fmla="*/ 0 60000 65536"/>
              <a:gd name="T21" fmla="*/ 0 w 5355"/>
              <a:gd name="T22" fmla="*/ 0 h 44"/>
              <a:gd name="T23" fmla="*/ 5355 w 535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55" h="44">
                <a:moveTo>
                  <a:pt x="0" y="44"/>
                </a:moveTo>
                <a:lnTo>
                  <a:pt x="5355" y="44"/>
                </a:lnTo>
                <a:lnTo>
                  <a:pt x="5355" y="0"/>
                </a:lnTo>
                <a:lnTo>
                  <a:pt x="5340" y="15"/>
                </a:lnTo>
                <a:lnTo>
                  <a:pt x="5340" y="29"/>
                </a:lnTo>
                <a:lnTo>
                  <a:pt x="14" y="29"/>
                </a:lnTo>
                <a:lnTo>
                  <a:pt x="0" y="4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 name="Freeform 5">
            <a:extLst>
              <a:ext uri="{FF2B5EF4-FFF2-40B4-BE49-F238E27FC236}">
                <a16:creationId xmlns:a16="http://schemas.microsoft.com/office/drawing/2014/main" id="{B5D6A499-EB0A-49B1-A35D-100E1FCF696B}"/>
              </a:ext>
            </a:extLst>
          </p:cNvPr>
          <p:cNvSpPr>
            <a:spLocks noChangeArrowheads="1"/>
          </p:cNvSpPr>
          <p:nvPr/>
        </p:nvSpPr>
        <p:spPr bwMode="auto">
          <a:xfrm>
            <a:off x="323850" y="908050"/>
            <a:ext cx="8501063" cy="69850"/>
          </a:xfrm>
          <a:custGeom>
            <a:avLst/>
            <a:gdLst>
              <a:gd name="T0" fmla="*/ 0 w 5355"/>
              <a:gd name="T1" fmla="*/ 2147483646 h 44"/>
              <a:gd name="T2" fmla="*/ 0 w 5355"/>
              <a:gd name="T3" fmla="*/ 0 h 44"/>
              <a:gd name="T4" fmla="*/ 2147483646 w 5355"/>
              <a:gd name="T5" fmla="*/ 0 h 44"/>
              <a:gd name="T6" fmla="*/ 2147483646 w 5355"/>
              <a:gd name="T7" fmla="*/ 2147483646 h 44"/>
              <a:gd name="T8" fmla="*/ 2147483646 w 5355"/>
              <a:gd name="T9" fmla="*/ 2147483646 h 44"/>
              <a:gd name="T10" fmla="*/ 2147483646 w 5355"/>
              <a:gd name="T11" fmla="*/ 2147483646 h 44"/>
              <a:gd name="T12" fmla="*/ 0 w 5355"/>
              <a:gd name="T13" fmla="*/ 2147483646 h 44"/>
              <a:gd name="T14" fmla="*/ 0 60000 65536"/>
              <a:gd name="T15" fmla="*/ 0 60000 65536"/>
              <a:gd name="T16" fmla="*/ 0 60000 65536"/>
              <a:gd name="T17" fmla="*/ 0 60000 65536"/>
              <a:gd name="T18" fmla="*/ 0 60000 65536"/>
              <a:gd name="T19" fmla="*/ 0 60000 65536"/>
              <a:gd name="T20" fmla="*/ 0 60000 65536"/>
              <a:gd name="T21" fmla="*/ 0 w 5355"/>
              <a:gd name="T22" fmla="*/ 0 h 44"/>
              <a:gd name="T23" fmla="*/ 5355 w 535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55" h="44">
                <a:moveTo>
                  <a:pt x="0" y="44"/>
                </a:moveTo>
                <a:lnTo>
                  <a:pt x="0" y="0"/>
                </a:lnTo>
                <a:lnTo>
                  <a:pt x="5355" y="0"/>
                </a:lnTo>
                <a:lnTo>
                  <a:pt x="5340" y="15"/>
                </a:lnTo>
                <a:lnTo>
                  <a:pt x="14" y="15"/>
                </a:lnTo>
                <a:lnTo>
                  <a:pt x="14" y="29"/>
                </a:lnTo>
                <a:lnTo>
                  <a:pt x="0" y="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6" name="Rectangle 6">
            <a:extLst>
              <a:ext uri="{FF2B5EF4-FFF2-40B4-BE49-F238E27FC236}">
                <a16:creationId xmlns:a16="http://schemas.microsoft.com/office/drawing/2014/main" id="{50121420-DEE8-41AD-BA16-E94B42FCEB4D}"/>
              </a:ext>
            </a:extLst>
          </p:cNvPr>
          <p:cNvSpPr>
            <a:spLocks noGrp="1" noChangeArrowheads="1"/>
          </p:cNvSpPr>
          <p:nvPr>
            <p:ph type="subTitle" idx="1"/>
          </p:nvPr>
        </p:nvSpPr>
        <p:spPr bwMode="auto">
          <a:xfrm>
            <a:off x="323850" y="1125538"/>
            <a:ext cx="8497888" cy="443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1800"/>
              <a:t>What is an unbalanced line? </a:t>
            </a:r>
            <a:r>
              <a:rPr lang="en-US" altLang="en-US" sz="1800" b="1"/>
              <a:t>Feed line with one conductor connected  to ground </a:t>
            </a:r>
            <a:endParaRPr lang="en-US" altLang="en-US" sz="1800"/>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What is a coaxial cable? </a:t>
            </a:r>
            <a:r>
              <a:rPr lang="en-US" altLang="en-US" sz="1800" b="1"/>
              <a:t>A center wire inside an insulating  material which is covered by a metal  sleeve or shield</a:t>
            </a:r>
            <a:r>
              <a:rPr lang="en-US" altLang="en-US" sz="1800"/>
              <a:t> </a:t>
            </a:r>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A flexible coaxial line contains:   </a:t>
            </a:r>
            <a:r>
              <a:rPr lang="en-US" altLang="en-US" sz="1800" b="1"/>
              <a:t>Braid and insulation around a central  conductor</a:t>
            </a:r>
            <a:r>
              <a:rPr lang="en-US" altLang="en-US" sz="1800"/>
              <a:t> </a:t>
            </a:r>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What device can be installed to feed a  balanced antenna with an unbalanced  feed line? </a:t>
            </a:r>
            <a:r>
              <a:rPr lang="en-US" altLang="en-US" sz="1800" b="1"/>
              <a:t>A balun </a:t>
            </a:r>
            <a:r>
              <a:rPr lang="en-US" altLang="en-US" sz="1800"/>
              <a:t> </a:t>
            </a:r>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What does the term "balun" mean?  </a:t>
            </a:r>
            <a:r>
              <a:rPr lang="en-US" altLang="en-US" sz="1800" b="1"/>
              <a:t>Balanced to unbalanced</a:t>
            </a:r>
            <a:endParaRPr lang="en-US" altLang="en-US" sz="1800"/>
          </a:p>
          <a:p>
            <a:pPr algn="l" defTabSz="381000" eaLnBrk="1" hangingPunct="1">
              <a:lnSpc>
                <a:spcPct val="100000"/>
              </a:lnSpc>
              <a:buClrTx/>
            </a:pPr>
            <a:endParaRPr lang="en-US" altLang="en-US" sz="1900"/>
          </a:p>
          <a:p>
            <a:pPr algn="l" defTabSz="381000" eaLnBrk="1" hangingPunct="1">
              <a:lnSpc>
                <a:spcPct val="100000"/>
              </a:lnSpc>
              <a:buClrTx/>
            </a:pPr>
            <a:endParaRPr lang="en-US" altLang="en-US" sz="1900"/>
          </a:p>
        </p:txBody>
      </p:sp>
      <p:pic>
        <p:nvPicPr>
          <p:cNvPr id="15367" name="Picture 7">
            <a:extLst>
              <a:ext uri="{FF2B5EF4-FFF2-40B4-BE49-F238E27FC236}">
                <a16:creationId xmlns:a16="http://schemas.microsoft.com/office/drawing/2014/main" id="{0C7C6B4D-08F3-4038-91D3-34ACA45EE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5157788"/>
            <a:ext cx="14430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a:extLst>
              <a:ext uri="{FF2B5EF4-FFF2-40B4-BE49-F238E27FC236}">
                <a16:creationId xmlns:a16="http://schemas.microsoft.com/office/drawing/2014/main" id="{49B532BA-4A19-40A0-855D-B34B2DC69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5084763"/>
            <a:ext cx="29019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a:extLst>
              <a:ext uri="{FF2B5EF4-FFF2-40B4-BE49-F238E27FC236}">
                <a16:creationId xmlns:a16="http://schemas.microsoft.com/office/drawing/2014/main" id="{0298E924-6EC4-4960-AD44-42388CD56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5157788"/>
            <a:ext cx="14398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a:extLst>
              <a:ext uri="{FF2B5EF4-FFF2-40B4-BE49-F238E27FC236}">
                <a16:creationId xmlns:a16="http://schemas.microsoft.com/office/drawing/2014/main" id="{C446F875-F618-4708-8253-DF388413F0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5084763"/>
            <a:ext cx="21002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1">
            <a:extLst>
              <a:ext uri="{FF2B5EF4-FFF2-40B4-BE49-F238E27FC236}">
                <a16:creationId xmlns:a16="http://schemas.microsoft.com/office/drawing/2014/main" id="{B71D98C9-4A38-4E7C-8078-1B20B3B612D2}"/>
              </a:ext>
            </a:extLst>
          </p:cNvPr>
          <p:cNvSpPr>
            <a:spLocks noChangeArrowheads="1"/>
          </p:cNvSpPr>
          <p:nvPr/>
        </p:nvSpPr>
        <p:spPr bwMode="auto">
          <a:xfrm>
            <a:off x="246063" y="908050"/>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5372" name="Rectangle 12">
            <a:extLst>
              <a:ext uri="{FF2B5EF4-FFF2-40B4-BE49-F238E27FC236}">
                <a16:creationId xmlns:a16="http://schemas.microsoft.com/office/drawing/2014/main" id="{55F71950-3EB0-4D87-A823-B0C37AA091AB}"/>
              </a:ext>
            </a:extLst>
          </p:cNvPr>
          <p:cNvSpPr>
            <a:spLocks noChangeArrowheads="1"/>
          </p:cNvSpPr>
          <p:nvPr/>
        </p:nvSpPr>
        <p:spPr bwMode="auto">
          <a:xfrm>
            <a:off x="246063" y="908050"/>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914259-1488-43B0-9D0A-330EBA61CABC}"/>
              </a:ext>
            </a:extLst>
          </p:cNvPr>
          <p:cNvSpPr txBox="1">
            <a:spLocks noGrp="1" noChangeArrowheads="1"/>
          </p:cNvSpPr>
          <p:nvPr>
            <p:ph type="ctrTitle"/>
          </p:nvPr>
        </p:nvSpPr>
        <p:spPr>
          <a:xfrm>
            <a:off x="627063" y="117475"/>
            <a:ext cx="8501062" cy="617538"/>
          </a:xfrm>
        </p:spPr>
        <p:txBody>
          <a:bodyPr/>
          <a:lstStyle/>
          <a:p>
            <a:pPr indent="0" defTabSz="381000" eaLnBrk="1" hangingPunct="1">
              <a:lnSpc>
                <a:spcPct val="100000"/>
              </a:lnSpc>
            </a:pPr>
            <a:r>
              <a:rPr lang="en-US" altLang="en-US" sz="3000">
                <a:latin typeface="Arial Bold" panose="020B0704020202020204" pitchFamily="34" charset="0"/>
              </a:rPr>
              <a:t>Balanced &amp; Unbalanced Feed Lines - 3</a:t>
            </a:r>
          </a:p>
        </p:txBody>
      </p:sp>
      <p:sp>
        <p:nvSpPr>
          <p:cNvPr id="16387" name="Rectangle 6">
            <a:extLst>
              <a:ext uri="{FF2B5EF4-FFF2-40B4-BE49-F238E27FC236}">
                <a16:creationId xmlns:a16="http://schemas.microsoft.com/office/drawing/2014/main" id="{4F44C77D-B19C-49FD-84F1-0C15168DE269}"/>
              </a:ext>
            </a:extLst>
          </p:cNvPr>
          <p:cNvSpPr>
            <a:spLocks noGrp="1" noChangeArrowheads="1"/>
          </p:cNvSpPr>
          <p:nvPr>
            <p:ph type="subTitle" idx="1"/>
          </p:nvPr>
        </p:nvSpPr>
        <p:spPr bwMode="auto">
          <a:xfrm>
            <a:off x="395288" y="908050"/>
            <a:ext cx="8140700" cy="199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Where would you install a balun to feed  a dipole antenna with 50-ohm coaxial  cable? </a:t>
            </a:r>
            <a:r>
              <a:rPr lang="en-US" altLang="en-US" sz="2400" b="1"/>
              <a:t>Between the coaxial cable and the  antenna</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A 75 ohm transmission line could be  matched to the 300 ohm feed point of an  antenna: </a:t>
            </a:r>
            <a:r>
              <a:rPr lang="en-US" altLang="en-US" sz="2400" b="1"/>
              <a:t>by using a 4 to 1 balun</a:t>
            </a:r>
          </a:p>
        </p:txBody>
      </p:sp>
      <p:pic>
        <p:nvPicPr>
          <p:cNvPr id="16388" name="Picture 7">
            <a:extLst>
              <a:ext uri="{FF2B5EF4-FFF2-40B4-BE49-F238E27FC236}">
                <a16:creationId xmlns:a16="http://schemas.microsoft.com/office/drawing/2014/main" id="{D8026EBD-52A7-424F-8F2F-50C9771D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5" y="3883025"/>
            <a:ext cx="354965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a:extLst>
              <a:ext uri="{FF2B5EF4-FFF2-40B4-BE49-F238E27FC236}">
                <a16:creationId xmlns:a16="http://schemas.microsoft.com/office/drawing/2014/main" id="{01936368-3981-4732-94BD-67BE99B5A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63950"/>
            <a:ext cx="28956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9">
            <a:extLst>
              <a:ext uri="{FF2B5EF4-FFF2-40B4-BE49-F238E27FC236}">
                <a16:creationId xmlns:a16="http://schemas.microsoft.com/office/drawing/2014/main" id="{50FD7083-361A-48CB-9307-6992BBDCF660}"/>
              </a:ext>
            </a:extLst>
          </p:cNvPr>
          <p:cNvSpPr>
            <a:spLocks noChangeArrowheads="1"/>
          </p:cNvSpPr>
          <p:nvPr/>
        </p:nvSpPr>
        <p:spPr bwMode="auto">
          <a:xfrm>
            <a:off x="246063" y="692150"/>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6391" name="Rectangle 10">
            <a:extLst>
              <a:ext uri="{FF2B5EF4-FFF2-40B4-BE49-F238E27FC236}">
                <a16:creationId xmlns:a16="http://schemas.microsoft.com/office/drawing/2014/main" id="{6ED52745-9143-4B0D-95FD-0B9AAEFE1A50}"/>
              </a:ext>
            </a:extLst>
          </p:cNvPr>
          <p:cNvSpPr>
            <a:spLocks noChangeArrowheads="1"/>
          </p:cNvSpPr>
          <p:nvPr/>
        </p:nvSpPr>
        <p:spPr bwMode="auto">
          <a:xfrm>
            <a:off x="246063" y="692150"/>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751EE9-807E-4166-8D4D-CC665243C1DD}"/>
              </a:ext>
            </a:extLst>
          </p:cNvPr>
          <p:cNvSpPr txBox="1">
            <a:spLocks noGrp="1" noChangeArrowheads="1"/>
          </p:cNvSpPr>
          <p:nvPr>
            <p:ph type="ctrTitle"/>
          </p:nvPr>
        </p:nvSpPr>
        <p:spPr>
          <a:xfrm>
            <a:off x="320675" y="188913"/>
            <a:ext cx="8501063" cy="457200"/>
          </a:xfrm>
        </p:spPr>
        <p:txBody>
          <a:bodyPr/>
          <a:lstStyle/>
          <a:p>
            <a:pPr indent="0" defTabSz="381000" eaLnBrk="1" hangingPunct="1">
              <a:lnSpc>
                <a:spcPct val="100000"/>
              </a:lnSpc>
            </a:pPr>
            <a:r>
              <a:rPr lang="en-US" altLang="en-US" sz="3000">
                <a:latin typeface="Arial Bold" panose="020B0704020202020204" pitchFamily="34" charset="0"/>
              </a:rPr>
              <a:t>Popular Antenna Feed Lines                    </a:t>
            </a:r>
            <a:r>
              <a:rPr lang="en-US" altLang="en-US" sz="1000">
                <a:latin typeface="Arial Bold" panose="020B0704020202020204" pitchFamily="34" charset="0"/>
              </a:rPr>
              <a:t>Page 46</a:t>
            </a:r>
          </a:p>
        </p:txBody>
      </p:sp>
      <p:sp>
        <p:nvSpPr>
          <p:cNvPr id="17411" name="Rectangle 6">
            <a:extLst>
              <a:ext uri="{FF2B5EF4-FFF2-40B4-BE49-F238E27FC236}">
                <a16:creationId xmlns:a16="http://schemas.microsoft.com/office/drawing/2014/main" id="{C378FA1A-27B3-4547-91F3-53FC9DC56832}"/>
              </a:ext>
            </a:extLst>
          </p:cNvPr>
          <p:cNvSpPr>
            <a:spLocks noGrp="1" noChangeArrowheads="1"/>
          </p:cNvSpPr>
          <p:nvPr>
            <p:ph type="subTitle" idx="1"/>
          </p:nvPr>
        </p:nvSpPr>
        <p:spPr bwMode="auto">
          <a:xfrm>
            <a:off x="287338" y="922338"/>
            <a:ext cx="8569325" cy="5821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90000"/>
              </a:lnSpc>
              <a:buClrTx/>
            </a:pPr>
            <a:r>
              <a:rPr lang="en-US" altLang="en-US" sz="2000"/>
              <a:t>Why does coaxial cable make a good  antenna feed line? </a:t>
            </a:r>
            <a:r>
              <a:rPr lang="en-US" altLang="en-US" sz="2000" b="1"/>
              <a:t>It is weatherproof, and its impedance is higher than that of most amateur antennas</a:t>
            </a:r>
            <a:endParaRPr lang="en-US" altLang="en-US" sz="2000"/>
          </a:p>
          <a:p>
            <a:pPr algn="l" defTabSz="381000" eaLnBrk="1" hangingPunct="1">
              <a:lnSpc>
                <a:spcPct val="90000"/>
              </a:lnSpc>
              <a:buClrTx/>
            </a:pPr>
            <a:endParaRPr lang="en-US" altLang="en-US" sz="2000"/>
          </a:p>
          <a:p>
            <a:pPr algn="l" defTabSz="381000" eaLnBrk="1" hangingPunct="1">
              <a:lnSpc>
                <a:spcPct val="90000"/>
              </a:lnSpc>
              <a:buClrTx/>
            </a:pPr>
            <a:r>
              <a:rPr lang="en-US" altLang="en-US" sz="2000"/>
              <a:t>What is the best antenna feed line to use, if it must be put near grounded metal  objects?  </a:t>
            </a:r>
            <a:r>
              <a:rPr lang="en-US" altLang="en-US" sz="2000" b="1"/>
              <a:t>Coaxial cable</a:t>
            </a:r>
            <a:endParaRPr lang="en-US" altLang="en-US" sz="2000"/>
          </a:p>
          <a:p>
            <a:pPr algn="l" defTabSz="381000" eaLnBrk="1" hangingPunct="1">
              <a:lnSpc>
                <a:spcPct val="90000"/>
              </a:lnSpc>
              <a:buClrTx/>
            </a:pPr>
            <a:endParaRPr lang="en-US" altLang="en-US" sz="2000"/>
          </a:p>
          <a:p>
            <a:pPr algn="l" defTabSz="381000" eaLnBrk="1" hangingPunct="1">
              <a:lnSpc>
                <a:spcPct val="90000"/>
              </a:lnSpc>
              <a:buClrTx/>
            </a:pPr>
            <a:r>
              <a:rPr lang="en-US" altLang="en-US" sz="2000"/>
              <a:t>What commonly available antenna feed  line can be buried directly in the ground  for some distance without adverse  effects? </a:t>
            </a:r>
            <a:r>
              <a:rPr lang="en-US" altLang="en-US" sz="2000" b="1"/>
              <a:t>Coaxial cable</a:t>
            </a:r>
            <a:endParaRPr lang="en-US" altLang="en-US" sz="2000"/>
          </a:p>
          <a:p>
            <a:pPr algn="l" defTabSz="381000" eaLnBrk="1" hangingPunct="1">
              <a:lnSpc>
                <a:spcPct val="90000"/>
              </a:lnSpc>
              <a:buClrTx/>
            </a:pPr>
            <a:endParaRPr lang="en-US" altLang="en-US" sz="2000"/>
          </a:p>
          <a:p>
            <a:pPr algn="l" defTabSz="381000" eaLnBrk="1" hangingPunct="1">
              <a:lnSpc>
                <a:spcPct val="90000"/>
              </a:lnSpc>
              <a:buClrTx/>
            </a:pPr>
            <a:r>
              <a:rPr lang="en-US" altLang="en-US" sz="2000"/>
              <a:t>If you install a 6 metre Yagi antenna on  a tower 50 metres from your transmitter,  which of the following feed lines is best?  </a:t>
            </a:r>
            <a:r>
              <a:rPr lang="en-US" altLang="en-US" sz="2000" b="1"/>
              <a:t>RG-213</a:t>
            </a:r>
            <a:endParaRPr lang="en-US" altLang="en-US" sz="2000"/>
          </a:p>
          <a:p>
            <a:pPr algn="l" defTabSz="381000" eaLnBrk="1" hangingPunct="1">
              <a:lnSpc>
                <a:spcPct val="90000"/>
              </a:lnSpc>
              <a:buClrTx/>
            </a:pPr>
            <a:endParaRPr lang="en-US" altLang="en-US" sz="2000"/>
          </a:p>
          <a:p>
            <a:pPr algn="l" defTabSz="381000" eaLnBrk="1" hangingPunct="1">
              <a:lnSpc>
                <a:spcPct val="90000"/>
              </a:lnSpc>
              <a:buClrTx/>
            </a:pPr>
            <a:r>
              <a:rPr lang="en-US" altLang="en-US" sz="2000"/>
              <a:t>What are some reasons not to use  parallel-conductor feed line? </a:t>
            </a:r>
            <a:r>
              <a:rPr lang="en-US" altLang="en-US" sz="2000" b="1"/>
              <a:t>It does not work well when tied down to  metal objects, and you must use an  impedance-matching device with your  transceiver</a:t>
            </a:r>
            <a:endParaRPr lang="en-US" altLang="en-US" sz="2000"/>
          </a:p>
          <a:p>
            <a:pPr algn="l" defTabSz="381000" eaLnBrk="1" hangingPunct="1">
              <a:lnSpc>
                <a:spcPct val="90000"/>
              </a:lnSpc>
              <a:buClrTx/>
            </a:pPr>
            <a:endParaRPr lang="en-US" altLang="en-US" sz="2000"/>
          </a:p>
          <a:p>
            <a:pPr algn="l" defTabSz="381000" eaLnBrk="1" hangingPunct="1">
              <a:lnSpc>
                <a:spcPct val="90000"/>
              </a:lnSpc>
              <a:buClrTx/>
            </a:pPr>
            <a:r>
              <a:rPr lang="en-US" altLang="en-US" sz="2000"/>
              <a:t>TV twin-lead feed line can be used for a  feed line in an amateur station. The  impedance of this line is approximately: </a:t>
            </a:r>
            <a:r>
              <a:rPr lang="en-US" altLang="en-US" sz="2000" b="1"/>
              <a:t>300 ohms</a:t>
            </a:r>
          </a:p>
        </p:txBody>
      </p:sp>
      <p:sp>
        <p:nvSpPr>
          <p:cNvPr id="17412" name="Rectangle 7">
            <a:extLst>
              <a:ext uri="{FF2B5EF4-FFF2-40B4-BE49-F238E27FC236}">
                <a16:creationId xmlns:a16="http://schemas.microsoft.com/office/drawing/2014/main" id="{3E454433-1F7D-4248-9EED-6ED1FBC9CBDC}"/>
              </a:ext>
            </a:extLst>
          </p:cNvPr>
          <p:cNvSpPr>
            <a:spLocks noChangeArrowheads="1"/>
          </p:cNvSpPr>
          <p:nvPr/>
        </p:nvSpPr>
        <p:spPr bwMode="auto">
          <a:xfrm>
            <a:off x="246063" y="620713"/>
            <a:ext cx="8650287" cy="115887"/>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7413" name="Rectangle 8">
            <a:extLst>
              <a:ext uri="{FF2B5EF4-FFF2-40B4-BE49-F238E27FC236}">
                <a16:creationId xmlns:a16="http://schemas.microsoft.com/office/drawing/2014/main" id="{B0DCFA48-69A4-42B2-A39A-0833D52E963E}"/>
              </a:ext>
            </a:extLst>
          </p:cNvPr>
          <p:cNvSpPr>
            <a:spLocks noChangeArrowheads="1"/>
          </p:cNvSpPr>
          <p:nvPr/>
        </p:nvSpPr>
        <p:spPr bwMode="auto">
          <a:xfrm>
            <a:off x="246063" y="620713"/>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CCC7AAA-5F01-4DF2-80DE-8454F6A2BAAD}"/>
              </a:ext>
            </a:extLst>
          </p:cNvPr>
          <p:cNvSpPr txBox="1">
            <a:spLocks noGrp="1" noChangeArrowheads="1"/>
          </p:cNvSpPr>
          <p:nvPr>
            <p:ph type="ctrTitle"/>
          </p:nvPr>
        </p:nvSpPr>
        <p:spPr>
          <a:xfrm>
            <a:off x="320675" y="0"/>
            <a:ext cx="8501063" cy="457200"/>
          </a:xfrm>
        </p:spPr>
        <p:txBody>
          <a:bodyPr/>
          <a:lstStyle/>
          <a:p>
            <a:pPr indent="0" defTabSz="381000" eaLnBrk="1" hangingPunct="1">
              <a:lnSpc>
                <a:spcPct val="100000"/>
              </a:lnSpc>
            </a:pPr>
            <a:r>
              <a:rPr lang="en-US" altLang="en-US" sz="3000">
                <a:latin typeface="Arial Bold" panose="020B0704020202020204" pitchFamily="34" charset="0"/>
              </a:rPr>
              <a:t>Connectors </a:t>
            </a:r>
          </a:p>
        </p:txBody>
      </p:sp>
      <p:sp>
        <p:nvSpPr>
          <p:cNvPr id="18435" name="Rectangle 6">
            <a:extLst>
              <a:ext uri="{FF2B5EF4-FFF2-40B4-BE49-F238E27FC236}">
                <a16:creationId xmlns:a16="http://schemas.microsoft.com/office/drawing/2014/main" id="{7D40F1A4-EADC-43F7-84AF-C0A8C560C0D2}"/>
              </a:ext>
            </a:extLst>
          </p:cNvPr>
          <p:cNvSpPr>
            <a:spLocks noGrp="1" noChangeArrowheads="1"/>
          </p:cNvSpPr>
          <p:nvPr>
            <p:ph type="subTitle" idx="1"/>
          </p:nvPr>
        </p:nvSpPr>
        <p:spPr bwMode="auto">
          <a:xfrm>
            <a:off x="323850" y="765175"/>
            <a:ext cx="8569325"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000"/>
              <a:t>What common connector usually joins  RG-213 coaxial cable to an HF  transceiver? A </a:t>
            </a:r>
            <a:r>
              <a:rPr lang="en-US" altLang="en-US" sz="2000" b="1"/>
              <a:t>PL-259</a:t>
            </a:r>
            <a:r>
              <a:rPr lang="en-US" altLang="en-US" sz="2000"/>
              <a:t> connector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common connector usually joins a  hand-held transceiver to its antenna?  A </a:t>
            </a:r>
            <a:r>
              <a:rPr lang="en-US" altLang="en-US" sz="2000" b="1"/>
              <a:t>BNC</a:t>
            </a:r>
            <a:r>
              <a:rPr lang="en-US" altLang="en-US" sz="2000"/>
              <a:t> connector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Which of these common connectors has  the lowest loss at UHF? A </a:t>
            </a:r>
            <a:r>
              <a:rPr lang="en-US" altLang="en-US" sz="2000" b="1"/>
              <a:t>type-N</a:t>
            </a:r>
            <a:r>
              <a:rPr lang="en-US" altLang="en-US" sz="2000"/>
              <a:t> connector</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Why should you regularly clean, tighten  and re-solder all antenna connectors?  </a:t>
            </a:r>
            <a:r>
              <a:rPr lang="en-US" altLang="en-US" sz="2000" b="1"/>
              <a:t>To help keep their resistance at a  minimum  </a:t>
            </a:r>
            <a:endParaRPr lang="en-US" altLang="en-US" sz="2000"/>
          </a:p>
          <a:p>
            <a:pPr algn="l" defTabSz="381000" eaLnBrk="1" hangingPunct="1">
              <a:lnSpc>
                <a:spcPct val="100000"/>
              </a:lnSpc>
              <a:buClrTx/>
            </a:pPr>
            <a:r>
              <a:rPr lang="en-US" altLang="en-US" sz="2000"/>
              <a:t> </a:t>
            </a:r>
          </a:p>
        </p:txBody>
      </p:sp>
      <p:pic>
        <p:nvPicPr>
          <p:cNvPr id="18436" name="Picture 7">
            <a:extLst>
              <a:ext uri="{FF2B5EF4-FFF2-40B4-BE49-F238E27FC236}">
                <a16:creationId xmlns:a16="http://schemas.microsoft.com/office/drawing/2014/main" id="{E81FB1EB-15BD-44F1-835F-3BD5CAB13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4652963"/>
            <a:ext cx="1879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a:extLst>
              <a:ext uri="{FF2B5EF4-FFF2-40B4-BE49-F238E27FC236}">
                <a16:creationId xmlns:a16="http://schemas.microsoft.com/office/drawing/2014/main" id="{CB370F05-9149-4095-9D99-4ABCD4134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652963"/>
            <a:ext cx="21256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a:extLst>
              <a:ext uri="{FF2B5EF4-FFF2-40B4-BE49-F238E27FC236}">
                <a16:creationId xmlns:a16="http://schemas.microsoft.com/office/drawing/2014/main" id="{E0410019-CFF7-459B-BBF5-AA53EF0CA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4652963"/>
            <a:ext cx="187483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0">
            <a:extLst>
              <a:ext uri="{FF2B5EF4-FFF2-40B4-BE49-F238E27FC236}">
                <a16:creationId xmlns:a16="http://schemas.microsoft.com/office/drawing/2014/main" id="{C9FB73F5-665B-47C7-9482-6148FDE02A66}"/>
              </a:ext>
            </a:extLst>
          </p:cNvPr>
          <p:cNvSpPr>
            <a:spLocks noChangeArrowheads="1"/>
          </p:cNvSpPr>
          <p:nvPr/>
        </p:nvSpPr>
        <p:spPr bwMode="auto">
          <a:xfrm>
            <a:off x="246063" y="549275"/>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8440" name="Rectangle 11">
            <a:extLst>
              <a:ext uri="{FF2B5EF4-FFF2-40B4-BE49-F238E27FC236}">
                <a16:creationId xmlns:a16="http://schemas.microsoft.com/office/drawing/2014/main" id="{62B3EAFB-3BA7-4E6D-A464-3246291042A3}"/>
              </a:ext>
            </a:extLst>
          </p:cNvPr>
          <p:cNvSpPr>
            <a:spLocks noChangeArrowheads="1"/>
          </p:cNvSpPr>
          <p:nvPr/>
        </p:nvSpPr>
        <p:spPr bwMode="auto">
          <a:xfrm>
            <a:off x="246063" y="549275"/>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60979A3-1609-4E3E-976F-5C5E771BBAE5}"/>
              </a:ext>
            </a:extLst>
          </p:cNvPr>
          <p:cNvSpPr txBox="1">
            <a:spLocks noGrp="1" noChangeArrowheads="1"/>
          </p:cNvSpPr>
          <p:nvPr>
            <p:ph type="ctrTitle"/>
          </p:nvPr>
        </p:nvSpPr>
        <p:spPr>
          <a:xfrm>
            <a:off x="323850" y="404813"/>
            <a:ext cx="8501063" cy="457200"/>
          </a:xfrm>
        </p:spPr>
        <p:txBody>
          <a:bodyPr/>
          <a:lstStyle/>
          <a:p>
            <a:pPr indent="0" defTabSz="381000" eaLnBrk="1" hangingPunct="1">
              <a:lnSpc>
                <a:spcPct val="100000"/>
              </a:lnSpc>
            </a:pPr>
            <a:r>
              <a:rPr lang="en-US" altLang="en-US" sz="3000">
                <a:latin typeface="Arial Bold" panose="020B0704020202020204" pitchFamily="34" charset="0"/>
              </a:rPr>
              <a:t>Line Losses                                                </a:t>
            </a:r>
            <a:r>
              <a:rPr lang="en-US" altLang="en-US" sz="1000">
                <a:latin typeface="Arial Bold" panose="020B0704020202020204" pitchFamily="34" charset="0"/>
              </a:rPr>
              <a:t>Page 47</a:t>
            </a:r>
          </a:p>
        </p:txBody>
      </p:sp>
      <p:sp>
        <p:nvSpPr>
          <p:cNvPr id="19459" name="Rectangle 6">
            <a:extLst>
              <a:ext uri="{FF2B5EF4-FFF2-40B4-BE49-F238E27FC236}">
                <a16:creationId xmlns:a16="http://schemas.microsoft.com/office/drawing/2014/main" id="{7D3C72B1-831E-4BCF-B576-9A6B7BB8422A}"/>
              </a:ext>
            </a:extLst>
          </p:cNvPr>
          <p:cNvSpPr>
            <a:spLocks noGrp="1" noChangeArrowheads="1"/>
          </p:cNvSpPr>
          <p:nvPr>
            <p:ph type="subTitle" idx="1"/>
          </p:nvPr>
        </p:nvSpPr>
        <p:spPr bwMode="auto">
          <a:xfrm>
            <a:off x="323850" y="1268413"/>
            <a:ext cx="8353425" cy="5170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000"/>
              <a:t>Why should you use only good quality  coaxial cable and connectors for a UHF  antenna system?  </a:t>
            </a:r>
            <a:r>
              <a:rPr lang="en-US" altLang="en-US" sz="2000" b="1"/>
              <a:t>To keep RF loss low </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In what values are RF feed line losses  expressed? </a:t>
            </a:r>
          </a:p>
          <a:p>
            <a:pPr algn="l" defTabSz="381000" eaLnBrk="1" hangingPunct="1">
              <a:lnSpc>
                <a:spcPct val="100000"/>
              </a:lnSpc>
              <a:buClrTx/>
            </a:pPr>
            <a:r>
              <a:rPr lang="en-US" altLang="en-US" sz="2000" b="1"/>
              <a:t> dB per unit length</a:t>
            </a:r>
            <a:r>
              <a:rPr lang="en-US" altLang="en-US" sz="2000"/>
              <a:t>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Losses occurring on a transmission line  between transmitter and antenna results  in: </a:t>
            </a:r>
            <a:r>
              <a:rPr lang="en-US" altLang="en-US" sz="2000" b="1"/>
              <a:t>less RF power being radiated </a:t>
            </a:r>
            <a:r>
              <a:rPr lang="en-US" altLang="en-US" sz="2000"/>
              <a:t>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If the length of coaxial feed line is  increased from 20 metres (65.6 ft.) to 40  metres (131.2 ft.), how would this affect  the line loss? </a:t>
            </a:r>
            <a:r>
              <a:rPr lang="en-US" altLang="en-US" sz="2000" b="1"/>
              <a:t>It would be increased by 100%</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are some reasons to use parallel conductor feed line? </a:t>
            </a:r>
            <a:r>
              <a:rPr lang="en-US" altLang="en-US" sz="2000" b="1"/>
              <a:t>It will operate with a high SWR, and has  less loss than coaxial cable</a:t>
            </a:r>
            <a:endParaRPr lang="en-US" altLang="en-US" sz="2000"/>
          </a:p>
        </p:txBody>
      </p:sp>
      <p:sp>
        <p:nvSpPr>
          <p:cNvPr id="19460" name="Rectangle 7">
            <a:extLst>
              <a:ext uri="{FF2B5EF4-FFF2-40B4-BE49-F238E27FC236}">
                <a16:creationId xmlns:a16="http://schemas.microsoft.com/office/drawing/2014/main" id="{562CB205-8E7D-41AE-8128-49C640C0E367}"/>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9461" name="Rectangle 8">
            <a:extLst>
              <a:ext uri="{FF2B5EF4-FFF2-40B4-BE49-F238E27FC236}">
                <a16:creationId xmlns:a16="http://schemas.microsoft.com/office/drawing/2014/main" id="{B5A3DAB4-E871-4939-8B63-ED4DF56A43E0}"/>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83DA4DD-1033-438F-8574-617D925FECD3}"/>
              </a:ext>
            </a:extLst>
          </p:cNvPr>
          <p:cNvSpPr txBox="1">
            <a:spLocks noGrp="1" noChangeArrowheads="1"/>
          </p:cNvSpPr>
          <p:nvPr>
            <p:ph type="ctrTitle"/>
          </p:nvPr>
        </p:nvSpPr>
        <p:spPr>
          <a:xfrm>
            <a:off x="627063" y="117475"/>
            <a:ext cx="8501062" cy="461963"/>
          </a:xfrm>
        </p:spPr>
        <p:txBody>
          <a:bodyPr/>
          <a:lstStyle/>
          <a:p>
            <a:pPr indent="0" defTabSz="381000" eaLnBrk="1" hangingPunct="1">
              <a:lnSpc>
                <a:spcPct val="100000"/>
              </a:lnSpc>
            </a:pPr>
            <a:r>
              <a:rPr lang="en-US" altLang="en-US" sz="3000">
                <a:latin typeface="Arial Bold" panose="020B0704020202020204" pitchFamily="34" charset="0"/>
              </a:rPr>
              <a:t>Line Losses                                                 </a:t>
            </a:r>
            <a:r>
              <a:rPr lang="en-US" altLang="en-US" sz="1000">
                <a:latin typeface="Arial Bold" panose="020B0704020202020204" pitchFamily="34" charset="0"/>
              </a:rPr>
              <a:t>Con’t</a:t>
            </a:r>
          </a:p>
        </p:txBody>
      </p:sp>
      <p:sp>
        <p:nvSpPr>
          <p:cNvPr id="20483" name="Rectangle 6">
            <a:extLst>
              <a:ext uri="{FF2B5EF4-FFF2-40B4-BE49-F238E27FC236}">
                <a16:creationId xmlns:a16="http://schemas.microsoft.com/office/drawing/2014/main" id="{1A97968A-CC85-4D32-890F-485DB957B936}"/>
              </a:ext>
            </a:extLst>
          </p:cNvPr>
          <p:cNvSpPr>
            <a:spLocks noGrp="1" noChangeArrowheads="1"/>
          </p:cNvSpPr>
          <p:nvPr>
            <p:ph type="subTitle" idx="1"/>
          </p:nvPr>
        </p:nvSpPr>
        <p:spPr bwMode="auto">
          <a:xfrm>
            <a:off x="258763" y="1268413"/>
            <a:ext cx="8626475" cy="4819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If your transmitter and antenna are 15 metres apart, but are connected by 65 metres of RG-58 coaxial cable, what  should be done to reduce feed line loss? </a:t>
            </a:r>
            <a:r>
              <a:rPr lang="en-US" altLang="en-US" sz="2400" b="1"/>
              <a:t>Shorten the excess cable </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The lowest loss feed line on HF is:  </a:t>
            </a:r>
            <a:r>
              <a:rPr lang="en-US" altLang="en-US" sz="2400" b="1"/>
              <a:t>300 ohm twin- lead</a:t>
            </a:r>
            <a:r>
              <a:rPr lang="en-US" altLang="en-US" sz="2400"/>
              <a:t>  </a:t>
            </a:r>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As the length of a feed line is changed,  what happens to signal loss? </a:t>
            </a:r>
            <a:r>
              <a:rPr lang="en-US" altLang="en-US" sz="2400" b="1"/>
              <a:t>Signal loss increases as length increases </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As the frequency of a signal is changed, what happens to signal loss in a feed line? </a:t>
            </a:r>
            <a:r>
              <a:rPr lang="en-US" altLang="en-US" sz="2400" b="1"/>
              <a:t>Signal loss increases with increasing  frequency</a:t>
            </a:r>
          </a:p>
        </p:txBody>
      </p:sp>
      <p:sp>
        <p:nvSpPr>
          <p:cNvPr id="20484" name="Rectangle 7">
            <a:extLst>
              <a:ext uri="{FF2B5EF4-FFF2-40B4-BE49-F238E27FC236}">
                <a16:creationId xmlns:a16="http://schemas.microsoft.com/office/drawing/2014/main" id="{B052F8F6-E1E9-40E5-9FF1-7F4A44BADC76}"/>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0485" name="Rectangle 8">
            <a:extLst>
              <a:ext uri="{FF2B5EF4-FFF2-40B4-BE49-F238E27FC236}">
                <a16:creationId xmlns:a16="http://schemas.microsoft.com/office/drawing/2014/main" id="{071F0023-AB23-45A2-91E1-AB86772DB0CB}"/>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E641099-0B5F-4105-B627-FAB56868F4B9}"/>
              </a:ext>
            </a:extLst>
          </p:cNvPr>
          <p:cNvSpPr txBox="1">
            <a:spLocks noGrp="1" noChangeArrowheads="1"/>
          </p:cNvSpPr>
          <p:nvPr>
            <p:ph type="ctrTitle"/>
          </p:nvPr>
        </p:nvSpPr>
        <p:spPr>
          <a:xfrm>
            <a:off x="320675" y="188913"/>
            <a:ext cx="8501063" cy="457200"/>
          </a:xfrm>
        </p:spPr>
        <p:txBody>
          <a:bodyPr/>
          <a:lstStyle/>
          <a:p>
            <a:pPr indent="0" defTabSz="381000" eaLnBrk="1" hangingPunct="1">
              <a:lnSpc>
                <a:spcPct val="100000"/>
              </a:lnSpc>
            </a:pPr>
            <a:r>
              <a:rPr lang="en-US" altLang="en-US" sz="3000">
                <a:latin typeface="Arial Bold" panose="020B0704020202020204" pitchFamily="34" charset="0"/>
              </a:rPr>
              <a:t>Standing Waves                                         </a:t>
            </a:r>
            <a:r>
              <a:rPr lang="en-US" altLang="en-US" sz="1000">
                <a:latin typeface="Arial Bold" panose="020B0704020202020204" pitchFamily="34" charset="0"/>
              </a:rPr>
              <a:t>Page 47</a:t>
            </a:r>
          </a:p>
        </p:txBody>
      </p:sp>
      <p:sp>
        <p:nvSpPr>
          <p:cNvPr id="21507" name="Rectangle 6">
            <a:extLst>
              <a:ext uri="{FF2B5EF4-FFF2-40B4-BE49-F238E27FC236}">
                <a16:creationId xmlns:a16="http://schemas.microsoft.com/office/drawing/2014/main" id="{A557B1A4-E3FF-4026-88C0-BD0FC7DE2B83}"/>
              </a:ext>
            </a:extLst>
          </p:cNvPr>
          <p:cNvSpPr>
            <a:spLocks noGrp="1" noChangeArrowheads="1"/>
          </p:cNvSpPr>
          <p:nvPr>
            <p:ph type="subTitle" idx="1"/>
          </p:nvPr>
        </p:nvSpPr>
        <p:spPr bwMode="auto">
          <a:xfrm>
            <a:off x="250825" y="1125538"/>
            <a:ext cx="8642350" cy="552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1600"/>
              <a:t>If the characteristic impedance of the feedline does not match the antenna  input impedance then: </a:t>
            </a:r>
            <a:r>
              <a:rPr lang="en-US" altLang="en-US" sz="1600" b="1"/>
              <a:t>standing waves are produced in the  feedline</a:t>
            </a:r>
            <a:endParaRPr lang="en-US" altLang="en-US" sz="1600"/>
          </a:p>
          <a:p>
            <a:pPr algn="l" defTabSz="381000" eaLnBrk="1" hangingPunct="1">
              <a:lnSpc>
                <a:spcPct val="100000"/>
              </a:lnSpc>
              <a:buClrTx/>
            </a:pPr>
            <a:endParaRPr lang="en-US" altLang="en-US" sz="1600"/>
          </a:p>
          <a:p>
            <a:pPr algn="l" defTabSz="381000" eaLnBrk="1" hangingPunct="1">
              <a:lnSpc>
                <a:spcPct val="100000"/>
              </a:lnSpc>
              <a:buClrTx/>
            </a:pPr>
            <a:r>
              <a:rPr lang="en-US" altLang="en-US" sz="1600"/>
              <a:t>The result of the presence of standing  waves on a transmission line is:  </a:t>
            </a:r>
            <a:r>
              <a:rPr lang="en-US" altLang="en-US" sz="1600" b="1"/>
              <a:t>reduced transfer of RF energy to the  antenna </a:t>
            </a:r>
            <a:endParaRPr lang="en-US" altLang="en-US" sz="1600"/>
          </a:p>
          <a:p>
            <a:pPr algn="l" defTabSz="381000" eaLnBrk="1" hangingPunct="1">
              <a:lnSpc>
                <a:spcPct val="100000"/>
              </a:lnSpc>
              <a:buClrTx/>
            </a:pPr>
            <a:endParaRPr lang="en-US" altLang="en-US" sz="1600"/>
          </a:p>
          <a:p>
            <a:pPr algn="l" defTabSz="381000" eaLnBrk="1" hangingPunct="1">
              <a:lnSpc>
                <a:spcPct val="100000"/>
              </a:lnSpc>
              <a:buClrTx/>
            </a:pPr>
            <a:r>
              <a:rPr lang="en-US" altLang="en-US" sz="1600"/>
              <a:t>What does the standing wave ration means? </a:t>
            </a:r>
            <a:r>
              <a:rPr lang="en-US" altLang="en-US" sz="1600" b="1"/>
              <a:t>ratio of maximum to minimum voltages on a feed line</a:t>
            </a:r>
          </a:p>
          <a:p>
            <a:pPr algn="l" defTabSz="381000" eaLnBrk="1" hangingPunct="1">
              <a:lnSpc>
                <a:spcPct val="100000"/>
              </a:lnSpc>
              <a:buClrTx/>
            </a:pPr>
            <a:endParaRPr lang="en-US" altLang="en-US" sz="1600" b="1"/>
          </a:p>
          <a:p>
            <a:pPr algn="l" defTabSz="381000" eaLnBrk="1" hangingPunct="1">
              <a:lnSpc>
                <a:spcPct val="100000"/>
              </a:lnSpc>
              <a:buClrTx/>
            </a:pPr>
            <a:r>
              <a:rPr lang="en-US" altLang="en-US" sz="1600"/>
              <a:t>What does an SWR reading of 1:1  mean?</a:t>
            </a:r>
            <a:r>
              <a:rPr lang="en-US" altLang="en-US" sz="1600" b="1"/>
              <a:t> </a:t>
            </a:r>
          </a:p>
          <a:p>
            <a:pPr algn="l" defTabSz="381000" eaLnBrk="1" hangingPunct="1">
              <a:lnSpc>
                <a:spcPct val="100000"/>
              </a:lnSpc>
              <a:buClrTx/>
            </a:pPr>
            <a:r>
              <a:rPr lang="en-US" altLang="en-US" sz="1600" b="1"/>
              <a:t>The best impedance match has been attained</a:t>
            </a:r>
            <a:endParaRPr lang="en-US" altLang="en-US" sz="1600"/>
          </a:p>
          <a:p>
            <a:pPr algn="l" defTabSz="381000" eaLnBrk="1" hangingPunct="1">
              <a:lnSpc>
                <a:spcPct val="100000"/>
              </a:lnSpc>
              <a:buClrTx/>
            </a:pPr>
            <a:endParaRPr lang="en-US" altLang="en-US" sz="1600"/>
          </a:p>
          <a:p>
            <a:pPr algn="l" defTabSz="381000" eaLnBrk="1" hangingPunct="1">
              <a:lnSpc>
                <a:spcPct val="100000"/>
              </a:lnSpc>
              <a:buClrTx/>
            </a:pPr>
            <a:r>
              <a:rPr lang="en-US" altLang="en-US" sz="1600"/>
              <a:t>What does an SWR reading of less than 1.5:1 mean? </a:t>
            </a:r>
            <a:r>
              <a:rPr lang="en-US" altLang="en-US" sz="1600" b="1"/>
              <a:t>A fairly good impedance match</a:t>
            </a:r>
            <a:endParaRPr lang="en-US" altLang="en-US" sz="1600"/>
          </a:p>
          <a:p>
            <a:pPr algn="l" defTabSz="381000" eaLnBrk="1" hangingPunct="1">
              <a:lnSpc>
                <a:spcPct val="100000"/>
              </a:lnSpc>
              <a:buClrTx/>
            </a:pPr>
            <a:endParaRPr lang="en-US" altLang="en-US" sz="1600"/>
          </a:p>
          <a:p>
            <a:pPr algn="l" defTabSz="381000" eaLnBrk="1" hangingPunct="1">
              <a:lnSpc>
                <a:spcPct val="100000"/>
              </a:lnSpc>
              <a:buClrTx/>
            </a:pPr>
            <a:r>
              <a:rPr lang="en-US" altLang="en-US" sz="1600" b="1"/>
              <a:t>A resonant antenna having a feed point  impedance of 200 ohms is connected to  a feed line and transmitter which have an  impedance of 50 ohms. What will the  standing wave ratio of this system be?</a:t>
            </a:r>
            <a:r>
              <a:rPr lang="en-US" altLang="en-US" sz="1600"/>
              <a:t>  </a:t>
            </a:r>
            <a:r>
              <a:rPr lang="en-US" altLang="en-US" sz="1600" b="1"/>
              <a:t>4:1</a:t>
            </a:r>
            <a:endParaRPr lang="en-US" altLang="en-US" sz="1600"/>
          </a:p>
          <a:p>
            <a:pPr algn="l" defTabSz="381000" eaLnBrk="1" hangingPunct="1">
              <a:lnSpc>
                <a:spcPct val="100000"/>
              </a:lnSpc>
              <a:buClrTx/>
            </a:pPr>
            <a:endParaRPr lang="en-US" altLang="en-US" sz="1600"/>
          </a:p>
          <a:p>
            <a:pPr algn="l" defTabSz="381000" eaLnBrk="1" hangingPunct="1">
              <a:lnSpc>
                <a:spcPct val="100000"/>
              </a:lnSpc>
              <a:buClrTx/>
            </a:pPr>
            <a:r>
              <a:rPr lang="en-US" altLang="en-US" sz="1600"/>
              <a:t>What kind of SWR reading may mean  poor electrical contact between parts of  an antenna system?   </a:t>
            </a:r>
            <a:r>
              <a:rPr lang="en-US" altLang="en-US" sz="1600" b="1"/>
              <a:t>A jumpy reading</a:t>
            </a:r>
          </a:p>
        </p:txBody>
      </p:sp>
      <p:sp>
        <p:nvSpPr>
          <p:cNvPr id="21508" name="Rectangle 7">
            <a:extLst>
              <a:ext uri="{FF2B5EF4-FFF2-40B4-BE49-F238E27FC236}">
                <a16:creationId xmlns:a16="http://schemas.microsoft.com/office/drawing/2014/main" id="{9C728F5C-CAB2-4C64-B3E1-C8C9DA8DD986}"/>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1509" name="Rectangle 8">
            <a:extLst>
              <a:ext uri="{FF2B5EF4-FFF2-40B4-BE49-F238E27FC236}">
                <a16:creationId xmlns:a16="http://schemas.microsoft.com/office/drawing/2014/main" id="{23EEAFE2-B44B-47FF-9CD8-8277AF79F40C}"/>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00A97C3-281B-48C0-8B3E-3892BE033BDD}"/>
              </a:ext>
            </a:extLst>
          </p:cNvPr>
          <p:cNvSpPr txBox="1">
            <a:spLocks noGrp="1" noChangeArrowheads="1"/>
          </p:cNvSpPr>
          <p:nvPr>
            <p:ph type="title"/>
          </p:nvPr>
        </p:nvSpPr>
        <p:spPr>
          <a:xfrm>
            <a:off x="309563" y="333375"/>
            <a:ext cx="8523287" cy="654050"/>
          </a:xfrm>
        </p:spPr>
        <p:txBody>
          <a:bodyPr/>
          <a:lstStyle/>
          <a:p>
            <a:pPr eaLnBrk="1" hangingPunct="1"/>
            <a:r>
              <a:rPr lang="en-CA" altLang="en-US"/>
              <a:t>Perfect Feedline  (ya, really)</a:t>
            </a:r>
            <a:endParaRPr lang="en-US" altLang="en-US"/>
          </a:p>
        </p:txBody>
      </p:sp>
      <p:sp>
        <p:nvSpPr>
          <p:cNvPr id="4099" name="Rectangle 3">
            <a:extLst>
              <a:ext uri="{FF2B5EF4-FFF2-40B4-BE49-F238E27FC236}">
                <a16:creationId xmlns:a16="http://schemas.microsoft.com/office/drawing/2014/main" id="{B6FBE9D8-6D9C-4BBC-8585-419502EEE630}"/>
              </a:ext>
            </a:extLst>
          </p:cNvPr>
          <p:cNvSpPr>
            <a:spLocks noGrp="1" noChangeArrowheads="1"/>
          </p:cNvSpPr>
          <p:nvPr>
            <p:ph type="body" idx="1"/>
          </p:nvPr>
        </p:nvSpPr>
        <p:spPr bwMode="auto">
          <a:xfrm>
            <a:off x="179388" y="1196975"/>
            <a:ext cx="8713787" cy="518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9000"/>
              </a:lnSpc>
            </a:pPr>
            <a:r>
              <a:rPr lang="en-CA" altLang="en-US" b="1" i="1"/>
              <a:t>A perfect feedline will have:</a:t>
            </a:r>
          </a:p>
          <a:p>
            <a:pPr marL="533400" indent="-533400" eaLnBrk="1" hangingPunct="1">
              <a:lnSpc>
                <a:spcPct val="99000"/>
              </a:lnSpc>
            </a:pPr>
            <a:endParaRPr lang="en-CA" altLang="en-US" b="1" i="1"/>
          </a:p>
          <a:p>
            <a:pPr marL="533400" indent="-533400" eaLnBrk="1" hangingPunct="1">
              <a:lnSpc>
                <a:spcPct val="99000"/>
              </a:lnSpc>
              <a:buFontTx/>
              <a:buChar char="–"/>
            </a:pPr>
            <a:r>
              <a:rPr lang="en-CA" altLang="en-US"/>
              <a:t>No radiation from the feedline itself</a:t>
            </a:r>
          </a:p>
          <a:p>
            <a:pPr marL="533400" indent="-533400" eaLnBrk="1" hangingPunct="1">
              <a:lnSpc>
                <a:spcPct val="99000"/>
              </a:lnSpc>
            </a:pPr>
            <a:endParaRPr lang="en-CA" altLang="en-US"/>
          </a:p>
          <a:p>
            <a:pPr marL="533400" indent="-533400" eaLnBrk="1" hangingPunct="1">
              <a:lnSpc>
                <a:spcPct val="99000"/>
              </a:lnSpc>
              <a:buFontTx/>
              <a:buChar char="–"/>
            </a:pPr>
            <a:r>
              <a:rPr lang="en-CA" altLang="en-US"/>
              <a:t>No loss of signal while passing along the line </a:t>
            </a:r>
          </a:p>
          <a:p>
            <a:pPr marL="533400" indent="-533400" eaLnBrk="1" hangingPunct="1">
              <a:lnSpc>
                <a:spcPct val="99000"/>
              </a:lnSpc>
              <a:buFontTx/>
              <a:buChar char="–"/>
            </a:pPr>
            <a:endParaRPr lang="en-CA" altLang="en-US"/>
          </a:p>
          <a:p>
            <a:pPr marL="533400" indent="-533400" eaLnBrk="1" hangingPunct="1">
              <a:lnSpc>
                <a:spcPct val="99000"/>
              </a:lnSpc>
              <a:buFontTx/>
              <a:buChar char="–"/>
            </a:pPr>
            <a:r>
              <a:rPr lang="en-CA" altLang="en-US"/>
              <a:t>Constant electrical characteristics throughout Such a feedline will pass 100% of the RF energy through it.</a:t>
            </a:r>
          </a:p>
          <a:p>
            <a:pPr marL="533400" indent="-533400" eaLnBrk="1" hangingPunct="1">
              <a:lnSpc>
                <a:spcPct val="99000"/>
              </a:lnSpc>
            </a:pPr>
            <a:endParaRPr lang="en-CA" altLang="en-US"/>
          </a:p>
          <a:p>
            <a:pPr marL="533400" indent="-533400" eaLnBrk="1" hangingPunct="1">
              <a:lnSpc>
                <a:spcPct val="99000"/>
              </a:lnSpc>
            </a:pPr>
            <a:r>
              <a:rPr lang="en-CA" altLang="en-US" b="1" i="1"/>
              <a:t>NOTE: This situation does not ever exist! (yet)!!</a:t>
            </a:r>
          </a:p>
        </p:txBody>
      </p:sp>
      <p:sp>
        <p:nvSpPr>
          <p:cNvPr id="4100" name="Rectangle 5">
            <a:extLst>
              <a:ext uri="{FF2B5EF4-FFF2-40B4-BE49-F238E27FC236}">
                <a16:creationId xmlns:a16="http://schemas.microsoft.com/office/drawing/2014/main" id="{FFC1AC75-28EF-4850-91CB-231233C3C2C6}"/>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4101" name="Rectangle 6">
            <a:extLst>
              <a:ext uri="{FF2B5EF4-FFF2-40B4-BE49-F238E27FC236}">
                <a16:creationId xmlns:a16="http://schemas.microsoft.com/office/drawing/2014/main" id="{118D4EE3-9D7B-4B9C-98C2-14542EDB3C37}"/>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B41DAC5-BA32-44E3-B742-5D95FD97AF7C}"/>
              </a:ext>
            </a:extLst>
          </p:cNvPr>
          <p:cNvSpPr txBox="1">
            <a:spLocks noGrp="1" noChangeArrowheads="1"/>
          </p:cNvSpPr>
          <p:nvPr>
            <p:ph type="ctrTitle"/>
          </p:nvPr>
        </p:nvSpPr>
        <p:spPr>
          <a:xfrm>
            <a:off x="320675" y="188913"/>
            <a:ext cx="8501063" cy="457200"/>
          </a:xfrm>
        </p:spPr>
        <p:txBody>
          <a:bodyPr/>
          <a:lstStyle/>
          <a:p>
            <a:pPr indent="0" defTabSz="381000" eaLnBrk="1" hangingPunct="1">
              <a:lnSpc>
                <a:spcPct val="100000"/>
              </a:lnSpc>
            </a:pPr>
            <a:r>
              <a:rPr lang="en-US" altLang="en-US" sz="3000">
                <a:latin typeface="Arial Bold" panose="020B0704020202020204" pitchFamily="34" charset="0"/>
              </a:rPr>
              <a:t>Standing Waves                                                 </a:t>
            </a:r>
            <a:r>
              <a:rPr lang="en-US" altLang="en-US" sz="1000">
                <a:latin typeface="Arial Bold" panose="020B0704020202020204" pitchFamily="34" charset="0"/>
              </a:rPr>
              <a:t>Con’t</a:t>
            </a:r>
          </a:p>
        </p:txBody>
      </p:sp>
      <p:sp>
        <p:nvSpPr>
          <p:cNvPr id="22531" name="Rectangle 6">
            <a:extLst>
              <a:ext uri="{FF2B5EF4-FFF2-40B4-BE49-F238E27FC236}">
                <a16:creationId xmlns:a16="http://schemas.microsoft.com/office/drawing/2014/main" id="{E8FAE99F-5BD7-45ED-8317-45F2AED41561}"/>
              </a:ext>
            </a:extLst>
          </p:cNvPr>
          <p:cNvSpPr>
            <a:spLocks noGrp="1" noChangeArrowheads="1"/>
          </p:cNvSpPr>
          <p:nvPr>
            <p:ph type="subTitle" idx="1"/>
          </p:nvPr>
        </p:nvSpPr>
        <p:spPr bwMode="auto">
          <a:xfrm>
            <a:off x="179388" y="1773238"/>
            <a:ext cx="8640762"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000"/>
              <a:t>What does a very high SWR mean? </a:t>
            </a:r>
            <a:r>
              <a:rPr lang="en-US" altLang="en-US" sz="2000" b="1"/>
              <a:t>The antenna is the wrong length, or there  may be an open or shorted connection somewhere in the feed line</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If your antenna feed line gets hot when  you are transmitting, what might this mean? </a:t>
            </a:r>
            <a:r>
              <a:rPr lang="en-US" altLang="en-US" sz="2000" b="1"/>
              <a:t>The SWR may be too high, or the feed  line loss may be high</a:t>
            </a:r>
            <a:r>
              <a:rPr lang="en-US" altLang="en-US" sz="2000"/>
              <a:t> </a:t>
            </a:r>
          </a:p>
          <a:p>
            <a:pPr algn="l" defTabSz="381000" eaLnBrk="1" hangingPunct="1">
              <a:lnSpc>
                <a:spcPct val="100000"/>
              </a:lnSpc>
              <a:buClrTx/>
            </a:pPr>
            <a:r>
              <a:rPr lang="en-US" altLang="en-US" sz="2000"/>
              <a:t> </a:t>
            </a:r>
          </a:p>
          <a:p>
            <a:pPr algn="l" defTabSz="381000" eaLnBrk="1" hangingPunct="1">
              <a:lnSpc>
                <a:spcPct val="100000"/>
              </a:lnSpc>
              <a:buClrTx/>
            </a:pPr>
            <a:r>
              <a:rPr lang="en-US" altLang="en-US" sz="2000"/>
              <a:t>The type of feed line best suited to operating at a high standing wave ratio  is: </a:t>
            </a:r>
            <a:r>
              <a:rPr lang="en-US" altLang="en-US" sz="2000" b="1"/>
              <a:t>600 ohm open-wire</a:t>
            </a:r>
            <a:r>
              <a:rPr lang="en-US" altLang="en-US" sz="2000"/>
              <a:t> </a:t>
            </a:r>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SWR meter measures the degree of match between transmission line and  antenna by: </a:t>
            </a:r>
            <a:r>
              <a:rPr lang="en-US" altLang="en-US" sz="2000" b="1"/>
              <a:t>comparing forward and reflected voltage</a:t>
            </a:r>
            <a:r>
              <a:rPr lang="en-US" altLang="en-US" sz="2400" b="1"/>
              <a:t> </a:t>
            </a:r>
          </a:p>
        </p:txBody>
      </p:sp>
      <p:sp>
        <p:nvSpPr>
          <p:cNvPr id="22532" name="Rectangle 7">
            <a:extLst>
              <a:ext uri="{FF2B5EF4-FFF2-40B4-BE49-F238E27FC236}">
                <a16:creationId xmlns:a16="http://schemas.microsoft.com/office/drawing/2014/main" id="{5F3E7511-A8C3-470E-B82C-21FDB11B5FDB}"/>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2533" name="Rectangle 8">
            <a:extLst>
              <a:ext uri="{FF2B5EF4-FFF2-40B4-BE49-F238E27FC236}">
                <a16:creationId xmlns:a16="http://schemas.microsoft.com/office/drawing/2014/main" id="{BD01205B-5451-4435-9359-67A315E6E3F2}"/>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BB88E8C-5064-4D9C-BCF8-A7251DB5C2C3}"/>
              </a:ext>
            </a:extLst>
          </p:cNvPr>
          <p:cNvSpPr txBox="1">
            <a:spLocks noGrp="1" noChangeArrowheads="1"/>
          </p:cNvSpPr>
          <p:nvPr>
            <p:ph type="ctrTitle"/>
          </p:nvPr>
        </p:nvSpPr>
        <p:spPr>
          <a:xfrm>
            <a:off x="320675" y="333375"/>
            <a:ext cx="8501063" cy="457200"/>
          </a:xfrm>
        </p:spPr>
        <p:txBody>
          <a:bodyPr/>
          <a:lstStyle/>
          <a:p>
            <a:pPr indent="0" defTabSz="381000" eaLnBrk="1" hangingPunct="1">
              <a:lnSpc>
                <a:spcPct val="100000"/>
              </a:lnSpc>
            </a:pPr>
            <a:r>
              <a:rPr lang="en-US" altLang="en-US" sz="3000">
                <a:latin typeface="Arial Bold" panose="020B0704020202020204" pitchFamily="34" charset="0"/>
              </a:rPr>
              <a:t>Impedance Matching                                 </a:t>
            </a:r>
            <a:r>
              <a:rPr lang="en-US" altLang="en-US" sz="1000">
                <a:latin typeface="Arial Bold" panose="020B0704020202020204" pitchFamily="34" charset="0"/>
              </a:rPr>
              <a:t>Page 48</a:t>
            </a:r>
          </a:p>
        </p:txBody>
      </p:sp>
      <p:sp>
        <p:nvSpPr>
          <p:cNvPr id="23555" name="Rectangle 6">
            <a:extLst>
              <a:ext uri="{FF2B5EF4-FFF2-40B4-BE49-F238E27FC236}">
                <a16:creationId xmlns:a16="http://schemas.microsoft.com/office/drawing/2014/main" id="{18483075-0D02-48D7-B9E3-5AD0FA423994}"/>
              </a:ext>
            </a:extLst>
          </p:cNvPr>
          <p:cNvSpPr>
            <a:spLocks noGrp="1" noChangeArrowheads="1"/>
          </p:cNvSpPr>
          <p:nvPr>
            <p:ph type="subTitle" idx="1"/>
          </p:nvPr>
        </p:nvSpPr>
        <p:spPr bwMode="auto">
          <a:xfrm>
            <a:off x="395288" y="1196975"/>
            <a:ext cx="8353425" cy="554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000"/>
              <a:t>What device might allow use of an  antenna on a band it was not designed  for? </a:t>
            </a:r>
            <a:r>
              <a:rPr lang="en-US" altLang="en-US" sz="2000" b="1"/>
              <a:t>An antenna tuner</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does an antenna matching unit do? </a:t>
            </a:r>
            <a:r>
              <a:rPr lang="en-US" altLang="en-US" sz="2000" b="1"/>
              <a:t>It matches a transceiver to a mismatched  antenna system</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What would you use to connect a coaxial  cable of 50 ohms impedance to an antenna of 35 ohms impedance? </a:t>
            </a:r>
            <a:r>
              <a:rPr lang="en-US" altLang="en-US" sz="2000" b="1"/>
              <a:t>An impedance-matching device</a:t>
            </a:r>
            <a:endParaRPr lang="en-US" altLang="en-US" sz="2000"/>
          </a:p>
          <a:p>
            <a:pPr algn="l" defTabSz="381000" eaLnBrk="1" hangingPunct="1">
              <a:lnSpc>
                <a:spcPct val="100000"/>
              </a:lnSpc>
              <a:buClrTx/>
            </a:pPr>
            <a:endParaRPr lang="en-US" altLang="en-US" sz="2000"/>
          </a:p>
          <a:p>
            <a:pPr algn="l" defTabSz="381000" eaLnBrk="1" hangingPunct="1">
              <a:lnSpc>
                <a:spcPct val="100000"/>
              </a:lnSpc>
              <a:buClrTx/>
            </a:pPr>
            <a:r>
              <a:rPr lang="en-US" altLang="en-US" sz="2000"/>
              <a:t>When will a power source deliver maximum output to the load? </a:t>
            </a:r>
            <a:r>
              <a:rPr lang="en-US" altLang="en-US" sz="2000" b="1"/>
              <a:t>When the impedance of the load is equal to the impedance of the source</a:t>
            </a:r>
            <a:r>
              <a:rPr lang="en-US" altLang="en-US" sz="2000"/>
              <a:t> </a:t>
            </a:r>
          </a:p>
        </p:txBody>
      </p:sp>
      <p:pic>
        <p:nvPicPr>
          <p:cNvPr id="23556" name="Picture 7">
            <a:extLst>
              <a:ext uri="{FF2B5EF4-FFF2-40B4-BE49-F238E27FC236}">
                <a16:creationId xmlns:a16="http://schemas.microsoft.com/office/drawing/2014/main" id="{4BA03503-1376-4EF2-8D3B-5D56F170B7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060575"/>
            <a:ext cx="266541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937BC8E4-D465-4696-9151-A024DEC76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26638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a:extLst>
              <a:ext uri="{FF2B5EF4-FFF2-40B4-BE49-F238E27FC236}">
                <a16:creationId xmlns:a16="http://schemas.microsoft.com/office/drawing/2014/main" id="{6F1EA87C-B650-44F6-BD64-A97A26A08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989138"/>
            <a:ext cx="30257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0">
            <a:extLst>
              <a:ext uri="{FF2B5EF4-FFF2-40B4-BE49-F238E27FC236}">
                <a16:creationId xmlns:a16="http://schemas.microsoft.com/office/drawing/2014/main" id="{36E915B0-E47F-4B3C-8BD8-F2398EBB24B2}"/>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3560" name="Rectangle 11">
            <a:extLst>
              <a:ext uri="{FF2B5EF4-FFF2-40B4-BE49-F238E27FC236}">
                <a16:creationId xmlns:a16="http://schemas.microsoft.com/office/drawing/2014/main" id="{7BBA6658-A7C6-4BA4-B70F-D829EADFDF8E}"/>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921052A-FB06-495D-8F4C-221D4055A60F}"/>
              </a:ext>
            </a:extLst>
          </p:cNvPr>
          <p:cNvSpPr txBox="1">
            <a:spLocks noGrp="1" noChangeArrowheads="1"/>
          </p:cNvSpPr>
          <p:nvPr>
            <p:ph type="ctrTitle"/>
          </p:nvPr>
        </p:nvSpPr>
        <p:spPr>
          <a:xfrm>
            <a:off x="320675" y="333375"/>
            <a:ext cx="8501063" cy="457200"/>
          </a:xfrm>
        </p:spPr>
        <p:txBody>
          <a:bodyPr/>
          <a:lstStyle/>
          <a:p>
            <a:pPr indent="0" defTabSz="381000" eaLnBrk="1" hangingPunct="1">
              <a:lnSpc>
                <a:spcPct val="100000"/>
              </a:lnSpc>
            </a:pPr>
            <a:r>
              <a:rPr lang="en-US" altLang="en-US" sz="3000">
                <a:latin typeface="Arial Bold" panose="020B0704020202020204" pitchFamily="34" charset="0"/>
              </a:rPr>
              <a:t>Impedance Matching                                 </a:t>
            </a:r>
            <a:r>
              <a:rPr lang="en-US" altLang="en-US" sz="1000">
                <a:latin typeface="Arial Bold" panose="020B0704020202020204" pitchFamily="34" charset="0"/>
              </a:rPr>
              <a:t>Page 48</a:t>
            </a:r>
          </a:p>
        </p:txBody>
      </p:sp>
      <p:sp>
        <p:nvSpPr>
          <p:cNvPr id="24579" name="Rectangle 6">
            <a:extLst>
              <a:ext uri="{FF2B5EF4-FFF2-40B4-BE49-F238E27FC236}">
                <a16:creationId xmlns:a16="http://schemas.microsoft.com/office/drawing/2014/main" id="{DB17AAE3-1B51-4761-9C6B-5A376E9833F4}"/>
              </a:ext>
            </a:extLst>
          </p:cNvPr>
          <p:cNvSpPr>
            <a:spLocks noGrp="1" noChangeArrowheads="1"/>
          </p:cNvSpPr>
          <p:nvPr>
            <p:ph type="subTitle" idx="1"/>
          </p:nvPr>
        </p:nvSpPr>
        <p:spPr bwMode="auto">
          <a:xfrm>
            <a:off x="179388" y="1557338"/>
            <a:ext cx="8496300" cy="483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1800"/>
              <a:t>What happens when the impedance of an electrical load is equal to the internal impedance of the power source? </a:t>
            </a:r>
            <a:r>
              <a:rPr lang="en-US" altLang="en-US" sz="1800" b="1"/>
              <a:t>The source delivers maximum power to  the load</a:t>
            </a:r>
            <a:r>
              <a:rPr lang="en-US" altLang="en-US" sz="1800"/>
              <a:t> </a:t>
            </a:r>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Why is impedance matching important? </a:t>
            </a:r>
            <a:r>
              <a:rPr lang="en-US" altLang="en-US" sz="1800" b="1"/>
              <a:t>So the source can deliver maximum  power to the load</a:t>
            </a:r>
            <a:r>
              <a:rPr lang="en-US" altLang="en-US" sz="1800"/>
              <a:t> </a:t>
            </a:r>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To obtain efficient power transmission from a transmitter to an antenna requires: </a:t>
            </a:r>
            <a:r>
              <a:rPr lang="en-US" altLang="en-US" sz="1800" b="1"/>
              <a:t>matching of impedances</a:t>
            </a:r>
            <a:endParaRPr lang="en-US" altLang="en-US" sz="1800"/>
          </a:p>
          <a:p>
            <a:pPr algn="l" defTabSz="381000" eaLnBrk="1" hangingPunct="1">
              <a:lnSpc>
                <a:spcPct val="100000"/>
              </a:lnSpc>
              <a:buClrTx/>
            </a:pPr>
            <a:endParaRPr lang="en-US" altLang="en-US" sz="1800"/>
          </a:p>
          <a:p>
            <a:pPr algn="l" defTabSz="381000" eaLnBrk="1" hangingPunct="1">
              <a:lnSpc>
                <a:spcPct val="100000"/>
              </a:lnSpc>
              <a:buClrTx/>
            </a:pPr>
            <a:r>
              <a:rPr lang="en-US" altLang="en-US" sz="1800"/>
              <a:t>If an antenna is correctly matched to a transmitter, the length of transmission line:  </a:t>
            </a:r>
            <a:r>
              <a:rPr lang="en-US" altLang="en-US" sz="1800" b="1"/>
              <a:t>will have no effect on the matching </a:t>
            </a:r>
          </a:p>
          <a:p>
            <a:pPr algn="l" defTabSz="381000" eaLnBrk="1" hangingPunct="1">
              <a:lnSpc>
                <a:spcPct val="100000"/>
              </a:lnSpc>
              <a:buClrTx/>
            </a:pPr>
            <a:endParaRPr lang="en-US" altLang="en-US" sz="1800" b="1"/>
          </a:p>
          <a:p>
            <a:pPr algn="l" defTabSz="381000" eaLnBrk="1" hangingPunct="1">
              <a:lnSpc>
                <a:spcPct val="100000"/>
              </a:lnSpc>
              <a:buClrTx/>
            </a:pPr>
            <a:r>
              <a:rPr lang="en-US" altLang="en-US" sz="1800"/>
              <a:t>If the centre impedance of a folded  dipole is approximately 300 ohms, and  you are using RG8U (50 ohms) coaxial lines, what is the ratio required to have the line and the antenna matched?  </a:t>
            </a:r>
            <a:r>
              <a:rPr lang="en-US" altLang="en-US" sz="1800" b="1"/>
              <a:t>6:1</a:t>
            </a:r>
            <a:r>
              <a:rPr lang="en-US" altLang="en-US" sz="1800"/>
              <a:t> </a:t>
            </a:r>
          </a:p>
        </p:txBody>
      </p:sp>
      <p:sp>
        <p:nvSpPr>
          <p:cNvPr id="24580" name="Rectangle 7">
            <a:extLst>
              <a:ext uri="{FF2B5EF4-FFF2-40B4-BE49-F238E27FC236}">
                <a16:creationId xmlns:a16="http://schemas.microsoft.com/office/drawing/2014/main" id="{995795FA-6379-44A9-AE5C-0B2A40AC2700}"/>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4581" name="Rectangle 8">
            <a:extLst>
              <a:ext uri="{FF2B5EF4-FFF2-40B4-BE49-F238E27FC236}">
                <a16:creationId xmlns:a16="http://schemas.microsoft.com/office/drawing/2014/main" id="{CDF5126D-43E9-45BB-A0CD-70B43AB2E70D}"/>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1E5F2A8C-194A-4F9E-81C6-5E0908724784}"/>
              </a:ext>
            </a:extLst>
          </p:cNvPr>
          <p:cNvSpPr>
            <a:spLocks noGrp="1" noChangeArrowheads="1"/>
          </p:cNvSpPr>
          <p:nvPr>
            <p:ph type="body" idx="1"/>
          </p:nvPr>
        </p:nvSpPr>
        <p:spPr bwMode="auto">
          <a:xfrm>
            <a:off x="457200" y="1125538"/>
            <a:ext cx="8229600"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lnSpc>
                <a:spcPct val="89000"/>
              </a:lnSpc>
            </a:pPr>
            <a:r>
              <a:rPr lang="en-US" altLang="en-US" sz="1200"/>
              <a:t>DEFINITIONS</a:t>
            </a:r>
            <a:endParaRPr lang="en-US" altLang="en-US" sz="1200" b="1" i="1"/>
          </a:p>
          <a:p>
            <a:pPr indent="0" eaLnBrk="1" hangingPunct="1">
              <a:lnSpc>
                <a:spcPct val="89000"/>
              </a:lnSpc>
            </a:pPr>
            <a:endParaRPr lang="en-US" altLang="en-US" sz="1200" b="1" i="1"/>
          </a:p>
          <a:p>
            <a:pPr indent="0" eaLnBrk="1" hangingPunct="1">
              <a:lnSpc>
                <a:spcPct val="89000"/>
              </a:lnSpc>
            </a:pPr>
            <a:r>
              <a:rPr lang="en-US" altLang="en-US" sz="1200" b="1" i="1"/>
              <a:t>Impedance, denoted Z</a:t>
            </a:r>
            <a:r>
              <a:rPr lang="en-US" altLang="en-US" sz="1200"/>
              <a:t>, is an expression of the opposition that an electronic component, circuit, or system offers to alternating and/or direct electric current. Impedance is a vector (two-dimensional)quantity consisting of two independent scalar (one-dimensional) phenomena: resistance and reactance.</a:t>
            </a:r>
          </a:p>
          <a:p>
            <a:pPr indent="0" eaLnBrk="1" hangingPunct="1">
              <a:lnSpc>
                <a:spcPct val="89000"/>
              </a:lnSpc>
            </a:pPr>
            <a:endParaRPr lang="en-US" altLang="en-US" sz="1200"/>
          </a:p>
          <a:p>
            <a:pPr indent="0" eaLnBrk="1" hangingPunct="1">
              <a:lnSpc>
                <a:spcPct val="89000"/>
              </a:lnSpc>
            </a:pPr>
            <a:r>
              <a:rPr lang="en-US" altLang="en-US" sz="1200" b="1" i="1"/>
              <a:t>Resistance, denoted R</a:t>
            </a:r>
            <a:r>
              <a:rPr lang="en-US" altLang="en-US" sz="1200"/>
              <a:t>, is a measure of the extent to which a substance opposes the movement of electrons among its atoms. The more easily the atoms give up and/or accept electrons, the lower the resistance, which is expressed in positive real number ohms. Resistance is observed with alternating current (AC) and also with direct current (DC). Examples of materials with low resistance, known as electrical conductors, include copper, silver, and gold. High-resistance substances are called insulators or dielectrics, and include materials such as polyethylene, mica, and glass. A material with an intermediate levels of resistance is classified as a semiconductor. Examples are silicon, germanium, and gallium arsenide.</a:t>
            </a:r>
          </a:p>
          <a:p>
            <a:pPr indent="0" eaLnBrk="1" hangingPunct="1">
              <a:lnSpc>
                <a:spcPct val="89000"/>
              </a:lnSpc>
            </a:pPr>
            <a:endParaRPr lang="en-US" altLang="en-US" sz="1200"/>
          </a:p>
          <a:p>
            <a:pPr indent="0" eaLnBrk="1" hangingPunct="1">
              <a:lnSpc>
                <a:spcPct val="89000"/>
              </a:lnSpc>
            </a:pPr>
            <a:r>
              <a:rPr lang="en-US" altLang="en-US" sz="1200" b="1" i="1"/>
              <a:t>Reactance, denoted X</a:t>
            </a:r>
            <a:r>
              <a:rPr lang="en-US" altLang="en-US" sz="1200"/>
              <a:t>, is an expression of the extent to which an electronic component, circuit, or system stores and releases energy as the current and voltage fluctuate with each AC cycle. Reactance is expressed in imaginary number of ohms. It is observed for AC, but not for DC. When AC passes through a component that contains reactance, energy might be stored and released in the form of a magnetic field, in which case the reactance is inductive (denoted +jXL); or energy might be stored and released in the form of an electric field, in which case the reactance is capacitive (denoted -jXC). Reactance is conventionally multiplied by the positive square root of -1, which is the unit imaginary number called the j operator, to express Z as a complex number of the form R + jXL (when the net reactance is inductive) or R - jXC (when the net reactance is capacitive).</a:t>
            </a:r>
          </a:p>
          <a:p>
            <a:pPr indent="0" eaLnBrk="1" hangingPunct="1">
              <a:lnSpc>
                <a:spcPct val="89000"/>
              </a:lnSpc>
            </a:pPr>
            <a:endParaRPr lang="en-US" altLang="en-US" sz="1200"/>
          </a:p>
          <a:p>
            <a:pPr indent="0" eaLnBrk="1" hangingPunct="1">
              <a:lnSpc>
                <a:spcPct val="89000"/>
              </a:lnSpc>
            </a:pPr>
            <a:r>
              <a:rPr lang="en-US" altLang="en-US" sz="1200"/>
              <a:t>The illustration shows a coordinate plane modified to denote complex-number impedances. Resistance appears on the horizontal axis, moving toward the right.(The left-hand half of this coordinate plane is not normally used because negative resistances are not encountered in common practice.)Inductive reactance appears on the positive imaginary axis, moving upward. Capacitive reactance is depicted on the negative imaginary axis, moving downward. As an example, a complex impedance consisting of 4 ohms of resistance and +j5 ohms of inductive reactance is denoted as a vector from the origin to the point on the plane corresponding to 4 + j5.</a:t>
            </a:r>
          </a:p>
        </p:txBody>
      </p:sp>
      <p:sp>
        <p:nvSpPr>
          <p:cNvPr id="25603" name="Rectangle 4">
            <a:extLst>
              <a:ext uri="{FF2B5EF4-FFF2-40B4-BE49-F238E27FC236}">
                <a16:creationId xmlns:a16="http://schemas.microsoft.com/office/drawing/2014/main" id="{62C34632-65CF-47DC-A9D4-87791748A9DC}"/>
              </a:ext>
            </a:extLst>
          </p:cNvPr>
          <p:cNvSpPr>
            <a:spLocks noChangeArrowheads="1"/>
          </p:cNvSpPr>
          <p:nvPr/>
        </p:nvSpPr>
        <p:spPr bwMode="auto">
          <a:xfrm>
            <a:off x="514350" y="188913"/>
            <a:ext cx="8629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Times New Roman" panose="02020603050405020304" pitchFamily="18" charset="0"/>
              </a:defRPr>
            </a:lvl1pPr>
            <a:lvl2pPr marL="742950" indent="-285750" defTabSz="381000">
              <a:defRPr>
                <a:solidFill>
                  <a:schemeClr val="tx1"/>
                </a:solidFill>
                <a:latin typeface="Times New Roman" panose="02020603050405020304" pitchFamily="18" charset="0"/>
              </a:defRPr>
            </a:lvl2pPr>
            <a:lvl3pPr marL="1143000" indent="-228600" defTabSz="381000">
              <a:defRPr>
                <a:solidFill>
                  <a:schemeClr val="tx1"/>
                </a:solidFill>
                <a:latin typeface="Times New Roman" panose="02020603050405020304" pitchFamily="18" charset="0"/>
              </a:defRPr>
            </a:lvl3pPr>
            <a:lvl4pPr marL="1600200" indent="-228600" defTabSz="381000">
              <a:defRPr>
                <a:solidFill>
                  <a:schemeClr val="tx1"/>
                </a:solidFill>
                <a:latin typeface="Times New Roman" panose="02020603050405020304" pitchFamily="18" charset="0"/>
              </a:defRPr>
            </a:lvl4pPr>
            <a:lvl5pPr marL="2057400" indent="-228600" defTabSz="381000">
              <a:defRPr>
                <a:solidFill>
                  <a:schemeClr val="tx1"/>
                </a:solidFill>
                <a:latin typeface="Times New Roman" panose="02020603050405020304" pitchFamily="18" charset="0"/>
              </a:defRPr>
            </a:lvl5pPr>
            <a:lvl6pPr marL="2514600" indent="-228600" defTabSz="381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381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381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3810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buClr>
                <a:srgbClr val="000000"/>
              </a:buClr>
            </a:pPr>
            <a:r>
              <a:rPr lang="en-CA" altLang="en-US" sz="3200" b="1">
                <a:solidFill>
                  <a:srgbClr val="000000"/>
                </a:solidFill>
                <a:latin typeface="Arial  BOLD"/>
              </a:rPr>
              <a:t>Impedance </a:t>
            </a:r>
            <a:r>
              <a:rPr lang="en-CA" altLang="en-US" sz="1600" b="1">
                <a:solidFill>
                  <a:srgbClr val="000000"/>
                </a:solidFill>
                <a:latin typeface="Arial  BOLD"/>
              </a:rPr>
              <a:t> ( A reading for interest only.  This will NOT appear on the exam!)</a:t>
            </a:r>
            <a:endParaRPr lang="en-US" altLang="en-US" sz="1600" b="1">
              <a:solidFill>
                <a:srgbClr val="000000"/>
              </a:solidFill>
              <a:latin typeface="Arial  BOLD"/>
            </a:endParaRPr>
          </a:p>
        </p:txBody>
      </p:sp>
      <p:sp>
        <p:nvSpPr>
          <p:cNvPr id="25604" name="Rectangle 8">
            <a:extLst>
              <a:ext uri="{FF2B5EF4-FFF2-40B4-BE49-F238E27FC236}">
                <a16:creationId xmlns:a16="http://schemas.microsoft.com/office/drawing/2014/main" id="{44AFFA36-E38F-4C80-B620-9A144C44B399}"/>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5605" name="Rectangle 9">
            <a:extLst>
              <a:ext uri="{FF2B5EF4-FFF2-40B4-BE49-F238E27FC236}">
                <a16:creationId xmlns:a16="http://schemas.microsoft.com/office/drawing/2014/main" id="{BCAD0C64-0A7B-4A1B-AE78-B5C8D31B1598}"/>
              </a:ext>
            </a:extLst>
          </p:cNvPr>
          <p:cNvSpPr>
            <a:spLocks noChangeArrowheads="1"/>
          </p:cNvSpPr>
          <p:nvPr/>
        </p:nvSpPr>
        <p:spPr bwMode="auto">
          <a:xfrm>
            <a:off x="246063" y="981075"/>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ED88A37B-9EE4-4ACD-B103-E01AA120F65B}"/>
              </a:ext>
            </a:extLst>
          </p:cNvPr>
          <p:cNvSpPr>
            <a:spLocks noGrp="1" noChangeArrowheads="1"/>
          </p:cNvSpPr>
          <p:nvPr>
            <p:ph type="body" idx="1"/>
          </p:nvPr>
        </p:nvSpPr>
        <p:spPr bwMode="auto">
          <a:xfrm>
            <a:off x="250825" y="908050"/>
            <a:ext cx="8280400" cy="5724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r>
              <a:rPr lang="en-US" altLang="en-US" sz="1400"/>
              <a:t>In series circuits, resistances and reactances add together independently. Suppose a resistance of 100.00 ohms is connected in a series circuit with an inductance of 10.000 </a:t>
            </a:r>
            <a:r>
              <a:rPr lang="el-GR" altLang="en-US" sz="1400"/>
              <a:t>μ</a:t>
            </a:r>
            <a:r>
              <a:rPr lang="en-US" altLang="en-US" sz="1400"/>
              <a:t>H. At 4.0000 MHz, the complex impedance is:</a:t>
            </a:r>
          </a:p>
          <a:p>
            <a:pPr indent="0" eaLnBrk="1" hangingPunct="1"/>
            <a:endParaRPr lang="en-US" altLang="en-US" sz="1400"/>
          </a:p>
          <a:p>
            <a:pPr indent="0" eaLnBrk="1" hangingPunct="1"/>
            <a:r>
              <a:rPr lang="en-US" altLang="en-US" sz="1200" b="1"/>
              <a:t>ZRL = R + jXL = 100.00 + j251.33</a:t>
            </a:r>
          </a:p>
          <a:p>
            <a:pPr indent="0" eaLnBrk="1" hangingPunct="1"/>
            <a:endParaRPr lang="en-US" altLang="en-US" sz="1200" b="1"/>
          </a:p>
          <a:p>
            <a:pPr indent="0" eaLnBrk="1" hangingPunct="1"/>
            <a:r>
              <a:rPr lang="en-US" altLang="en-US" sz="1200" b="1"/>
              <a:t>If a capacitor of 0.0010000 </a:t>
            </a:r>
            <a:r>
              <a:rPr lang="el-GR" altLang="en-US" sz="1200" b="1"/>
              <a:t>μ</a:t>
            </a:r>
            <a:r>
              <a:rPr lang="en-US" altLang="en-US" sz="1200" b="1"/>
              <a:t>F is put in place of the inductor, the resulting complex impedance at 4.0000 MHz is:</a:t>
            </a:r>
          </a:p>
          <a:p>
            <a:pPr indent="0" eaLnBrk="1" hangingPunct="1"/>
            <a:endParaRPr lang="en-US" altLang="en-US" sz="1200" b="1"/>
          </a:p>
          <a:p>
            <a:pPr indent="0" eaLnBrk="1" hangingPunct="1"/>
            <a:r>
              <a:rPr lang="en-US" altLang="en-US" sz="1200" b="1"/>
              <a:t>ZRC = R - jXC = 100.00 - j39.789</a:t>
            </a:r>
          </a:p>
          <a:p>
            <a:pPr indent="0" eaLnBrk="1" hangingPunct="1"/>
            <a:endParaRPr lang="en-US" altLang="en-US" sz="1200" b="1"/>
          </a:p>
          <a:p>
            <a:pPr indent="0" eaLnBrk="1" hangingPunct="1"/>
            <a:r>
              <a:rPr lang="en-US" altLang="en-US" sz="1200" b="1"/>
              <a:t>If all three components are connected in series, then the reactances add, yielding a complex impedance of:</a:t>
            </a:r>
          </a:p>
          <a:p>
            <a:pPr indent="0" eaLnBrk="1" hangingPunct="1"/>
            <a:endParaRPr lang="en-US" altLang="en-US" sz="1200" b="1"/>
          </a:p>
          <a:p>
            <a:pPr indent="0" eaLnBrk="1" hangingPunct="1"/>
            <a:r>
              <a:rPr lang="en-US" altLang="en-US" sz="1200" b="1"/>
              <a:t>ZRLC = 100 + j251.33 - j39.789 = 100 + j211.5</a:t>
            </a:r>
          </a:p>
          <a:p>
            <a:pPr indent="0" eaLnBrk="1" hangingPunct="1"/>
            <a:endParaRPr lang="en-US" altLang="en-US" sz="1200" b="1"/>
          </a:p>
          <a:p>
            <a:pPr indent="0" eaLnBrk="1" hangingPunct="1"/>
            <a:r>
              <a:rPr lang="en-US" altLang="en-US" sz="1400"/>
              <a:t>This is the equivalent of a 100-ohm resistor in series with an inductor having +j211.5 ohms of reactance. At 4.0000 MHz, this reactance is presented by an inductance of 8.415 </a:t>
            </a:r>
            <a:r>
              <a:rPr lang="el-GR" altLang="en-US" sz="1400"/>
              <a:t>μ</a:t>
            </a:r>
            <a:r>
              <a:rPr lang="en-US" altLang="en-US" sz="1400"/>
              <a:t>H, as determined by plugging the numbers into the formula for inductive reactance and working backwards.(See the definition of for this formula, and for the corresponding formula for capacitive reactance.)</a:t>
            </a:r>
          </a:p>
          <a:p>
            <a:pPr indent="0" eaLnBrk="1" hangingPunct="1"/>
            <a:endParaRPr lang="en-US" altLang="en-US" sz="1400"/>
          </a:p>
          <a:p>
            <a:pPr indent="0" eaLnBrk="1" hangingPunct="1"/>
            <a:r>
              <a:rPr lang="en-US" altLang="en-US" sz="1400"/>
              <a:t>Parallel RLC circuits are more complicated to analyze than are series circuits. To calculate the effects of capacitive and inductive reactance in parallel, the quantities are converted to inductive susceptance and capacitive susceptance. Susceptance is the reciprocal of reactance. Susceptance combines with conductance, which is the reciprocal of resistance, to form complex admittance, which is the reciprocal of complex impedance</a:t>
            </a:r>
            <a:r>
              <a:rPr lang="en-US" altLang="en-US" sz="1200"/>
              <a:t>.</a:t>
            </a:r>
            <a:endParaRPr lang="en-CA" altLang="en-US" sz="1200"/>
          </a:p>
        </p:txBody>
      </p:sp>
      <p:sp>
        <p:nvSpPr>
          <p:cNvPr id="26627" name="Rectangle 7">
            <a:extLst>
              <a:ext uri="{FF2B5EF4-FFF2-40B4-BE49-F238E27FC236}">
                <a16:creationId xmlns:a16="http://schemas.microsoft.com/office/drawing/2014/main" id="{C696CBDB-0F88-45B2-827D-597AD0C3ACB6}"/>
              </a:ext>
            </a:extLst>
          </p:cNvPr>
          <p:cNvSpPr>
            <a:spLocks noChangeArrowheads="1"/>
          </p:cNvSpPr>
          <p:nvPr/>
        </p:nvSpPr>
        <p:spPr bwMode="auto">
          <a:xfrm>
            <a:off x="539750" y="15875"/>
            <a:ext cx="23034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CA" altLang="en-US" sz="3200" b="1">
                <a:solidFill>
                  <a:srgbClr val="000000"/>
                </a:solidFill>
              </a:rPr>
              <a:t>Impedance</a:t>
            </a:r>
          </a:p>
        </p:txBody>
      </p:sp>
      <p:sp>
        <p:nvSpPr>
          <p:cNvPr id="26628" name="Rectangle 8">
            <a:extLst>
              <a:ext uri="{FF2B5EF4-FFF2-40B4-BE49-F238E27FC236}">
                <a16:creationId xmlns:a16="http://schemas.microsoft.com/office/drawing/2014/main" id="{F1E56CC1-0DA3-4F8E-B710-1A895392AEA3}"/>
              </a:ext>
            </a:extLst>
          </p:cNvPr>
          <p:cNvSpPr>
            <a:spLocks noChangeArrowheads="1"/>
          </p:cNvSpPr>
          <p:nvPr/>
        </p:nvSpPr>
        <p:spPr bwMode="auto">
          <a:xfrm>
            <a:off x="246063" y="692150"/>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6629" name="Rectangle 9">
            <a:extLst>
              <a:ext uri="{FF2B5EF4-FFF2-40B4-BE49-F238E27FC236}">
                <a16:creationId xmlns:a16="http://schemas.microsoft.com/office/drawing/2014/main" id="{2E05DF83-844B-48F1-9981-4FFAB608EAE3}"/>
              </a:ext>
            </a:extLst>
          </p:cNvPr>
          <p:cNvSpPr>
            <a:spLocks noChangeArrowheads="1"/>
          </p:cNvSpPr>
          <p:nvPr/>
        </p:nvSpPr>
        <p:spPr bwMode="auto">
          <a:xfrm>
            <a:off x="246063" y="692150"/>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0DB91E9B-A204-4530-9D1A-973E7EE07013}"/>
              </a:ext>
            </a:extLst>
          </p:cNvPr>
          <p:cNvSpPr txBox="1">
            <a:spLocks noGrp="1" noChangeArrowheads="1"/>
          </p:cNvSpPr>
          <p:nvPr>
            <p:ph type="title"/>
          </p:nvPr>
        </p:nvSpPr>
        <p:spPr>
          <a:xfrm>
            <a:off x="309563" y="260350"/>
            <a:ext cx="8523287" cy="531813"/>
          </a:xfrm>
        </p:spPr>
        <p:txBody>
          <a:bodyPr/>
          <a:lstStyle/>
          <a:p>
            <a:pPr eaLnBrk="1" hangingPunct="1"/>
            <a:r>
              <a:rPr lang="en-CA" altLang="en-US"/>
              <a:t>Appendix </a:t>
            </a:r>
            <a:endParaRPr lang="en-US" altLang="en-US"/>
          </a:p>
        </p:txBody>
      </p:sp>
      <p:sp>
        <p:nvSpPr>
          <p:cNvPr id="27651" name="Rectangle 3">
            <a:extLst>
              <a:ext uri="{FF2B5EF4-FFF2-40B4-BE49-F238E27FC236}">
                <a16:creationId xmlns:a16="http://schemas.microsoft.com/office/drawing/2014/main" id="{A4C32EAC-005B-4CCA-8AB9-23523C9A2881}"/>
              </a:ext>
            </a:extLst>
          </p:cNvPr>
          <p:cNvSpPr>
            <a:spLocks noGrp="1" noChangeArrowheads="1"/>
          </p:cNvSpPr>
          <p:nvPr>
            <p:ph type="body" idx="1"/>
          </p:nvPr>
        </p:nvSpPr>
        <p:spPr bwMode="auto">
          <a:xfrm>
            <a:off x="457200" y="1268413"/>
            <a:ext cx="822960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lnSpc>
                <a:spcPct val="89000"/>
              </a:lnSpc>
            </a:pPr>
            <a:r>
              <a:rPr lang="en-US" altLang="en-US" sz="2000" b="1"/>
              <a:t>Impedance matching</a:t>
            </a:r>
            <a:r>
              <a:rPr lang="en-US" altLang="en-US" sz="2400" b="1"/>
              <a:t> </a:t>
            </a:r>
          </a:p>
          <a:p>
            <a:pPr indent="0" eaLnBrk="1" hangingPunct="1">
              <a:lnSpc>
                <a:spcPct val="89000"/>
              </a:lnSpc>
            </a:pPr>
            <a:r>
              <a:rPr lang="en-US" altLang="en-US" sz="1200"/>
              <a:t> </a:t>
            </a:r>
            <a:br>
              <a:rPr lang="en-US" altLang="en-US" sz="1200"/>
            </a:br>
            <a:r>
              <a:rPr lang="en-US" altLang="en-US" sz="1600"/>
              <a:t>Levers do it.</a:t>
            </a:r>
            <a:br>
              <a:rPr lang="en-US" altLang="en-US" sz="1600"/>
            </a:br>
            <a:r>
              <a:rPr lang="en-US" altLang="en-US" sz="1600"/>
              <a:t>Pulleys do it.</a:t>
            </a:r>
            <a:br>
              <a:rPr lang="en-US" altLang="en-US" sz="1600"/>
            </a:br>
            <a:r>
              <a:rPr lang="en-US" altLang="en-US" sz="1600"/>
              <a:t>Ramps, transformers, gears, megaphones, and wheelbarrows do it.</a:t>
            </a:r>
            <a:br>
              <a:rPr lang="en-US" altLang="en-US" sz="1600"/>
            </a:br>
            <a:r>
              <a:rPr lang="en-US" altLang="en-US" sz="1600"/>
              <a:t>Even screws do it.</a:t>
            </a:r>
            <a:br>
              <a:rPr lang="en-US" altLang="en-US" sz="1600"/>
            </a:br>
            <a:br>
              <a:rPr lang="en-US" altLang="en-US" sz="1600"/>
            </a:br>
            <a:r>
              <a:rPr lang="en-US" altLang="en-US" sz="1600"/>
              <a:t>Match impedance, that is.</a:t>
            </a:r>
            <a:br>
              <a:rPr lang="en-US" altLang="en-US" sz="1600"/>
            </a:br>
            <a:br>
              <a:rPr lang="en-US" altLang="en-US" sz="1600"/>
            </a:br>
            <a:r>
              <a:rPr lang="en-US" altLang="en-US" sz="1600" b="1" i="1"/>
              <a:t>Impedance is the opposition to the flow of energy.</a:t>
            </a:r>
            <a:br>
              <a:rPr lang="en-US" altLang="en-US" sz="1600" b="1" i="1"/>
            </a:br>
            <a:br>
              <a:rPr lang="en-US" altLang="en-US" sz="1600"/>
            </a:br>
            <a:r>
              <a:rPr lang="en-US" altLang="en-US" sz="1600"/>
              <a:t>If you try to lift your refrigerator, you will experience an opposition to the flow of energy. The refrigerator will just sit there, and you will get tired. The ability of your muscles to lift the weight is not matched to the weight.</a:t>
            </a:r>
            <a:br>
              <a:rPr lang="en-US" altLang="en-US" sz="1600"/>
            </a:br>
            <a:br>
              <a:rPr lang="en-US" altLang="en-US" sz="1600"/>
            </a:br>
            <a:r>
              <a:rPr lang="en-US" altLang="en-US" sz="1600"/>
              <a:t>There are a number of ways you can lift a 500 pound refrigerator by matching the impedance of your muscles to the impedance of the load. You could push the load up a ramp. You could use a lever, or a block and tackle, or a hydraulic jack, or a screw jack. Each of these devices allows you to trade lifting the 500 pound load for lifting a smaller load, say 50 pounds. You generally trade off time, pushing 50 pounds for ten seconds instead of 500 pounds in one second. The same amount of energy is expended, but at a much lower power level.</a:t>
            </a:r>
          </a:p>
        </p:txBody>
      </p:sp>
      <p:sp>
        <p:nvSpPr>
          <p:cNvPr id="27652" name="Rectangle 5">
            <a:extLst>
              <a:ext uri="{FF2B5EF4-FFF2-40B4-BE49-F238E27FC236}">
                <a16:creationId xmlns:a16="http://schemas.microsoft.com/office/drawing/2014/main" id="{5F4E9E46-5617-4606-AE9A-767C829483E9}"/>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7653" name="Rectangle 6">
            <a:extLst>
              <a:ext uri="{FF2B5EF4-FFF2-40B4-BE49-F238E27FC236}">
                <a16:creationId xmlns:a16="http://schemas.microsoft.com/office/drawing/2014/main" id="{64584489-D25A-448A-A146-54E13350276D}"/>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E5FE218C-3782-42FF-858F-70AFBCCE99F9}"/>
              </a:ext>
            </a:extLst>
          </p:cNvPr>
          <p:cNvSpPr>
            <a:spLocks noGrp="1" noChangeArrowheads="1"/>
          </p:cNvSpPr>
          <p:nvPr>
            <p:ph type="body" idx="1"/>
          </p:nvPr>
        </p:nvSpPr>
        <p:spPr bwMode="auto">
          <a:xfrm>
            <a:off x="457200" y="1196975"/>
            <a:ext cx="8229600"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lnSpc>
                <a:spcPct val="89000"/>
              </a:lnSpc>
            </a:pPr>
            <a:r>
              <a:rPr lang="en-US" altLang="en-US" sz="1400"/>
              <a:t>When impedances are mismatched, energy put into the system is reflected back. If you jump on a see-saw with a refrigerator on the other end, you will bounce back off as if you were on a diving board. But if you move the fulcrum closer to the refrigerator, you can jump onto the see-saw, and your end will move down, lifting the heavy load at the other end.  You can line up a row of billiard balls, and hit the row with the cue ball, and the last ball in the row will shoot off down the table. But if one of the balls is made of steel, the cue ball will simply bounce off of it, and most of the energy will be reflected.</a:t>
            </a:r>
            <a:br>
              <a:rPr lang="en-US" altLang="en-US" sz="1400"/>
            </a:br>
            <a:br>
              <a:rPr lang="en-US" altLang="en-US" sz="1400"/>
            </a:br>
            <a:r>
              <a:rPr lang="en-US" altLang="en-US" sz="1400"/>
              <a:t>We can match the impedances to get the steel ball to move. We put a row of balls in front of it, each one made of a slightly lighter weight material than the last, until the ball nearest us is almost the same mass as the cue ball. Now the speeding cue ball will stop dead when it hits the row of balls, and the steel ball will slowly move off down the table, having absorbed all of the energy.</a:t>
            </a:r>
            <a:br>
              <a:rPr lang="en-US" altLang="en-US" sz="1400"/>
            </a:br>
            <a:br>
              <a:rPr lang="en-US" altLang="en-US" sz="1400"/>
            </a:br>
            <a:r>
              <a:rPr lang="en-US" altLang="en-US" sz="1400"/>
              <a:t>When you shout to a friend who is underwater in a swimming pool, the sound from your voice bounces off the water, and very little sound energy gets to your friend's ears. But take a traffic cone and put the narrow end of it into the water and shout into the large end. Now your friend can hear you, because the low pressure sound waves over a large area are converted into high pressure waves over a small area, and the water moves from the high power sound. Here we are not trading time. Instead, we are trading a large area for a smaller one.</a:t>
            </a:r>
            <a:br>
              <a:rPr lang="en-US" altLang="en-US" sz="1400"/>
            </a:br>
            <a:br>
              <a:rPr lang="en-US" altLang="en-US" sz="1400"/>
            </a:br>
            <a:r>
              <a:rPr lang="en-US" altLang="en-US" sz="1400"/>
              <a:t>An electrical transformer also matches impedance. It takes high voltage, low current energy, and matches it to a load the needs low voltage, high current. It also works the other way around. Without the transformer, most of the energy is reflected back to the source, and little work gets done.</a:t>
            </a:r>
            <a:br>
              <a:rPr lang="en-US" altLang="en-US" sz="1400"/>
            </a:br>
            <a:br>
              <a:rPr lang="en-US" altLang="en-US" sz="1400"/>
            </a:br>
            <a:r>
              <a:rPr lang="en-US" altLang="en-US" sz="1400"/>
              <a:t>A water nozzle is an impedance matcher. So is cupping your hand behind your ear. A telescope is an impedance matcher. So is a magnifying glass, or a winding mountain road, or the gears on your bicycle. Now that you are aware of impedance matchers, you will start to see them everywhere.</a:t>
            </a:r>
          </a:p>
          <a:p>
            <a:pPr indent="0" eaLnBrk="1" hangingPunct="1">
              <a:lnSpc>
                <a:spcPct val="89000"/>
              </a:lnSpc>
            </a:pPr>
            <a:endParaRPr lang="en-US" altLang="en-US" sz="1400"/>
          </a:p>
        </p:txBody>
      </p:sp>
      <p:sp>
        <p:nvSpPr>
          <p:cNvPr id="28675" name="Rectangle 4">
            <a:extLst>
              <a:ext uri="{FF2B5EF4-FFF2-40B4-BE49-F238E27FC236}">
                <a16:creationId xmlns:a16="http://schemas.microsoft.com/office/drawing/2014/main" id="{22BD1FB7-6A09-4257-A1F5-EA4695676367}"/>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8676" name="Rectangle 5">
            <a:extLst>
              <a:ext uri="{FF2B5EF4-FFF2-40B4-BE49-F238E27FC236}">
                <a16:creationId xmlns:a16="http://schemas.microsoft.com/office/drawing/2014/main" id="{CBC5732E-31EA-4438-843A-3AE6AC7616F6}"/>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28677" name="Rectangle 6">
            <a:extLst>
              <a:ext uri="{FF2B5EF4-FFF2-40B4-BE49-F238E27FC236}">
                <a16:creationId xmlns:a16="http://schemas.microsoft.com/office/drawing/2014/main" id="{5A9D554B-4E8F-4AD9-88F9-7521B17B9E71}"/>
              </a:ext>
            </a:extLst>
          </p:cNvPr>
          <p:cNvSpPr>
            <a:spLocks noChangeArrowheads="1"/>
          </p:cNvSpPr>
          <p:nvPr/>
        </p:nvSpPr>
        <p:spPr bwMode="auto">
          <a:xfrm>
            <a:off x="468313" y="260350"/>
            <a:ext cx="388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CA" altLang="en-US" sz="3200" b="1">
                <a:solidFill>
                  <a:srgbClr val="000000"/>
                </a:solidFill>
              </a:rPr>
              <a:t>Appendix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43EB763-EBB2-43FA-A111-685099DD4042}"/>
              </a:ext>
            </a:extLst>
          </p:cNvPr>
          <p:cNvSpPr>
            <a:spLocks noGrp="1"/>
          </p:cNvSpPr>
          <p:nvPr>
            <p:ph type="title"/>
          </p:nvPr>
        </p:nvSpPr>
        <p:spPr/>
        <p:txBody>
          <a:bodyPr/>
          <a:lstStyle/>
          <a:p>
            <a:endParaRPr lang="en-CA" altLang="en-US"/>
          </a:p>
        </p:txBody>
      </p:sp>
      <p:sp>
        <p:nvSpPr>
          <p:cNvPr id="19459" name="Content Placeholder 2">
            <a:extLst>
              <a:ext uri="{FF2B5EF4-FFF2-40B4-BE49-F238E27FC236}">
                <a16:creationId xmlns:a16="http://schemas.microsoft.com/office/drawing/2014/main" id="{D8531264-FAAE-4E77-B074-3D2B0B2D033F}"/>
              </a:ext>
            </a:extLst>
          </p:cNvPr>
          <p:cNvSpPr>
            <a:spLocks noGrp="1"/>
          </p:cNvSpPr>
          <p:nvPr>
            <p:ph idx="1"/>
          </p:nvPr>
        </p:nvSpPr>
        <p:spPr/>
        <p:txBody>
          <a:bodyPr/>
          <a:lstStyle/>
          <a:p>
            <a:r>
              <a:rPr lang="en-CA" altLang="en-US" sz="5400" dirty="0"/>
              <a:t>Decibels:  Read Section A1.7 in your study guide</a:t>
            </a:r>
          </a:p>
        </p:txBody>
      </p:sp>
      <p:sp>
        <p:nvSpPr>
          <p:cNvPr id="19460" name="Slide Number Placeholder 3">
            <a:extLst>
              <a:ext uri="{FF2B5EF4-FFF2-40B4-BE49-F238E27FC236}">
                <a16:creationId xmlns:a16="http://schemas.microsoft.com/office/drawing/2014/main" id="{80ABDCCD-1A80-414A-95BB-8783F26654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5F7711-DDC6-4D42-93AA-0D3C1DF949D5}" type="slidenum">
              <a:rPr lang="en-US" altLang="en-US" sz="1400" smtClean="0"/>
              <a:pPr>
                <a:spcBef>
                  <a:spcPct val="0"/>
                </a:spcBef>
                <a:buFontTx/>
                <a:buNone/>
              </a:pPr>
              <a:t>27</a:t>
            </a:fld>
            <a:endParaRPr lang="en-US" altLang="en-US" sz="1400"/>
          </a:p>
        </p:txBody>
      </p:sp>
    </p:spTree>
    <p:extLst>
      <p:ext uri="{BB962C8B-B14F-4D97-AF65-F5344CB8AC3E}">
        <p14:creationId xmlns:p14="http://schemas.microsoft.com/office/powerpoint/2010/main" val="2089072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A4F6B9FB-2F3F-4444-89B7-F2FE66A5B1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2140EB-DE72-44CF-A0DC-EE5CD2D7669B}" type="slidenum">
              <a:rPr lang="en-US" altLang="en-US" sz="1400" smtClean="0"/>
              <a:pPr>
                <a:spcBef>
                  <a:spcPct val="0"/>
                </a:spcBef>
                <a:buFontTx/>
                <a:buNone/>
              </a:pPr>
              <a:t>28</a:t>
            </a:fld>
            <a:endParaRPr lang="en-US" altLang="en-US" sz="1400"/>
          </a:p>
        </p:txBody>
      </p:sp>
      <p:sp>
        <p:nvSpPr>
          <p:cNvPr id="20483" name="Rectangle 2">
            <a:extLst>
              <a:ext uri="{FF2B5EF4-FFF2-40B4-BE49-F238E27FC236}">
                <a16:creationId xmlns:a16="http://schemas.microsoft.com/office/drawing/2014/main" id="{D41DD30D-9855-472B-A5F8-D74E95AAE3FE}"/>
              </a:ext>
            </a:extLst>
          </p:cNvPr>
          <p:cNvSpPr>
            <a:spLocks noGrp="1" noChangeArrowheads="1"/>
          </p:cNvSpPr>
          <p:nvPr>
            <p:ph type="ctrTitle"/>
          </p:nvPr>
        </p:nvSpPr>
        <p:spPr>
          <a:xfrm>
            <a:off x="533400" y="304800"/>
            <a:ext cx="7772400" cy="654666"/>
          </a:xfrm>
        </p:spPr>
        <p:txBody>
          <a:bodyPr/>
          <a:lstStyle/>
          <a:p>
            <a:pPr algn="ctr" eaLnBrk="1" hangingPunct="1"/>
            <a:r>
              <a:rPr lang="en-US" altLang="en-US" dirty="0"/>
              <a:t>Decibels</a:t>
            </a:r>
            <a:endParaRPr lang="en-US" altLang="en-US" sz="1800" dirty="0"/>
          </a:p>
        </p:txBody>
      </p:sp>
      <p:sp>
        <p:nvSpPr>
          <p:cNvPr id="20484" name="Text Box 3">
            <a:extLst>
              <a:ext uri="{FF2B5EF4-FFF2-40B4-BE49-F238E27FC236}">
                <a16:creationId xmlns:a16="http://schemas.microsoft.com/office/drawing/2014/main" id="{4B69FE60-0A03-4228-8AE7-5BD9430F71D3}"/>
              </a:ext>
            </a:extLst>
          </p:cNvPr>
          <p:cNvSpPr txBox="1">
            <a:spLocks noChangeArrowheads="1"/>
          </p:cNvSpPr>
          <p:nvPr/>
        </p:nvSpPr>
        <p:spPr bwMode="auto">
          <a:xfrm>
            <a:off x="517525" y="2068513"/>
            <a:ext cx="77882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r>
              <a:rPr lang="en-US" altLang="en-US" sz="2000" dirty="0"/>
              <a:t>The decibel is used rather than </a:t>
            </a:r>
            <a:r>
              <a:rPr lang="en-US" altLang="en-US" sz="2000" dirty="0">
                <a:hlinkClick r:id="rId3" tooltip="Arithmetic"/>
              </a:rPr>
              <a:t>arithmetic</a:t>
            </a:r>
            <a:r>
              <a:rPr lang="en-US" altLang="en-US" sz="2000" dirty="0"/>
              <a:t> ratios or </a:t>
            </a:r>
            <a:r>
              <a:rPr lang="en-US" altLang="en-US" sz="2000" dirty="0">
                <a:hlinkClick r:id="rId4" tooltip="Percent"/>
              </a:rPr>
              <a:t>percentages</a:t>
            </a:r>
            <a:r>
              <a:rPr lang="en-US" altLang="en-US" sz="2000" dirty="0"/>
              <a:t> because when certain types of </a:t>
            </a:r>
            <a:r>
              <a:rPr lang="en-US" altLang="en-US" sz="2000" dirty="0">
                <a:hlinkClick r:id="rId5" tooltip="Electronic circuit"/>
              </a:rPr>
              <a:t>circuits</a:t>
            </a:r>
            <a:r>
              <a:rPr lang="en-US" altLang="en-US" sz="2000" dirty="0"/>
              <a:t>, such as amplifiers and </a:t>
            </a:r>
            <a:r>
              <a:rPr lang="en-US" altLang="en-US" sz="2000" dirty="0">
                <a:hlinkClick r:id="rId6" tooltip="Attenuator"/>
              </a:rPr>
              <a:t>attenuators</a:t>
            </a:r>
            <a:r>
              <a:rPr lang="en-US" altLang="en-US" sz="2000" dirty="0"/>
              <a:t>, are connected in series, expressions of power level in decibels may be added and subtracted</a:t>
            </a:r>
          </a:p>
          <a:p>
            <a:pPr lvl="1" eaLnBrk="1" hangingPunct="1">
              <a:spcBef>
                <a:spcPct val="50000"/>
              </a:spcBef>
              <a:buFontTx/>
              <a:buNone/>
            </a:pPr>
            <a:endParaRPr lang="en-US" altLang="en-US" sz="2000" dirty="0"/>
          </a:p>
          <a:p>
            <a:pPr lvl="1" eaLnBrk="1" hangingPunct="1">
              <a:spcBef>
                <a:spcPct val="0"/>
              </a:spcBef>
              <a:buFontTx/>
              <a:buNone/>
            </a:pPr>
            <a:r>
              <a:rPr lang="en-US" altLang="en-US" sz="2000" dirty="0"/>
              <a:t>In radio electronics and telecommunications, the decibel is used to describe the</a:t>
            </a:r>
            <a:r>
              <a:rPr lang="en-US" altLang="en-US" sz="2000" b="1" u="sng" dirty="0"/>
              <a:t> ratio </a:t>
            </a:r>
            <a:r>
              <a:rPr lang="en-US" altLang="en-US" sz="2000" dirty="0"/>
              <a:t>between two measurements of </a:t>
            </a:r>
            <a:r>
              <a:rPr lang="en-US" altLang="en-US" sz="2000" dirty="0">
                <a:hlinkClick r:id="rId7" tooltip="Electrical power"/>
              </a:rPr>
              <a:t>electrical power</a:t>
            </a:r>
            <a:endParaRPr lang="en-US" altLang="en-US" sz="2000" dirty="0"/>
          </a:p>
          <a:p>
            <a:pPr lvl="1" eaLnBrk="1" hangingPunct="1">
              <a:spcBef>
                <a:spcPct val="50000"/>
              </a:spcBef>
              <a:buFontTx/>
              <a:buNone/>
            </a:pPr>
            <a:endParaRPr lang="en-US" altLang="en-US" sz="2000" dirty="0"/>
          </a:p>
          <a:p>
            <a:pPr lvl="1" eaLnBrk="1" hangingPunct="1">
              <a:spcBef>
                <a:spcPct val="0"/>
              </a:spcBef>
              <a:buFontTx/>
              <a:buNone/>
            </a:pPr>
            <a:r>
              <a:rPr lang="en-US" altLang="en-US" sz="2000" dirty="0"/>
              <a:t>Decibels are used to account for the gains and losses of a signal from a transmitter to a receiver through some medium (free space, wave guides, coax, fiber optics, etc.) </a:t>
            </a:r>
          </a:p>
        </p:txBody>
      </p:sp>
    </p:spTree>
    <p:extLst>
      <p:ext uri="{BB962C8B-B14F-4D97-AF65-F5344CB8AC3E}">
        <p14:creationId xmlns:p14="http://schemas.microsoft.com/office/powerpoint/2010/main" val="92235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52DC8BC3-AEFE-4BFF-B426-F1FEAED20F5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9BE018-565F-4A3C-BE3F-F5A4E82D853B}" type="slidenum">
              <a:rPr lang="en-US" altLang="en-US" sz="1400" smtClean="0"/>
              <a:pPr>
                <a:spcBef>
                  <a:spcPct val="0"/>
                </a:spcBef>
                <a:buFontTx/>
                <a:buNone/>
              </a:pPr>
              <a:t>29</a:t>
            </a:fld>
            <a:endParaRPr lang="en-US" altLang="en-US" sz="1400"/>
          </a:p>
        </p:txBody>
      </p:sp>
      <p:sp>
        <p:nvSpPr>
          <p:cNvPr id="22531" name="Rectangle 2">
            <a:extLst>
              <a:ext uri="{FF2B5EF4-FFF2-40B4-BE49-F238E27FC236}">
                <a16:creationId xmlns:a16="http://schemas.microsoft.com/office/drawing/2014/main" id="{ABA7A75E-DF34-498F-B94C-5A7C5DDEAD63}"/>
              </a:ext>
            </a:extLst>
          </p:cNvPr>
          <p:cNvSpPr>
            <a:spLocks noGrp="1" noChangeArrowheads="1"/>
          </p:cNvSpPr>
          <p:nvPr>
            <p:ph type="ctrTitle"/>
          </p:nvPr>
        </p:nvSpPr>
        <p:spPr>
          <a:xfrm>
            <a:off x="533400" y="304800"/>
            <a:ext cx="7772400" cy="654666"/>
          </a:xfrm>
        </p:spPr>
        <p:txBody>
          <a:bodyPr/>
          <a:lstStyle/>
          <a:p>
            <a:pPr algn="ctr" eaLnBrk="1" hangingPunct="1"/>
            <a:r>
              <a:rPr lang="en-US" altLang="en-US" dirty="0"/>
              <a:t>Decibels</a:t>
            </a:r>
            <a:endParaRPr lang="en-US" altLang="en-US" sz="1800" dirty="0"/>
          </a:p>
        </p:txBody>
      </p:sp>
      <p:sp>
        <p:nvSpPr>
          <p:cNvPr id="22532" name="Text Box 3">
            <a:extLst>
              <a:ext uri="{FF2B5EF4-FFF2-40B4-BE49-F238E27FC236}">
                <a16:creationId xmlns:a16="http://schemas.microsoft.com/office/drawing/2014/main" id="{25995002-1A54-43E9-B62E-3646392BEFC3}"/>
              </a:ext>
            </a:extLst>
          </p:cNvPr>
          <p:cNvSpPr txBox="1">
            <a:spLocks noChangeArrowheads="1"/>
          </p:cNvSpPr>
          <p:nvPr/>
        </p:nvSpPr>
        <p:spPr bwMode="auto">
          <a:xfrm>
            <a:off x="517525" y="2068513"/>
            <a:ext cx="40544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Char char="-"/>
            </a:pPr>
            <a:r>
              <a:rPr lang="en-US" altLang="en-US" sz="2000" dirty="0"/>
              <a:t> A </a:t>
            </a:r>
            <a:r>
              <a:rPr lang="en-US" altLang="en-US" sz="2000" u="sng" dirty="0"/>
              <a:t>doubling of power results in a change of 3dB higher</a:t>
            </a:r>
          </a:p>
          <a:p>
            <a:pPr lvl="1" eaLnBrk="1" hangingPunct="1">
              <a:spcBef>
                <a:spcPct val="0"/>
              </a:spcBef>
              <a:buFontTx/>
              <a:buNone/>
            </a:pPr>
            <a:endParaRPr lang="en-US" altLang="en-US" sz="2000" dirty="0"/>
          </a:p>
          <a:p>
            <a:pPr lvl="1" eaLnBrk="1" hangingPunct="1">
              <a:spcBef>
                <a:spcPct val="0"/>
              </a:spcBef>
              <a:buFontTx/>
              <a:buChar char="-"/>
            </a:pPr>
            <a:r>
              <a:rPr lang="en-US" altLang="en-US" sz="2000" dirty="0"/>
              <a:t> Transmitter’s power can be reduced 3dB by reducing the power by half</a:t>
            </a:r>
          </a:p>
          <a:p>
            <a:pPr lvl="1" eaLnBrk="1" hangingPunct="1">
              <a:spcBef>
                <a:spcPct val="0"/>
              </a:spcBef>
              <a:buFontTx/>
              <a:buChar char="-"/>
            </a:pPr>
            <a:endParaRPr lang="en-US" altLang="en-US" sz="2000" dirty="0"/>
          </a:p>
          <a:p>
            <a:pPr lvl="1" eaLnBrk="1" hangingPunct="1">
              <a:spcBef>
                <a:spcPct val="0"/>
              </a:spcBef>
              <a:buFontTx/>
              <a:buChar char="-"/>
            </a:pPr>
            <a:r>
              <a:rPr lang="en-US" altLang="en-US" sz="2000" dirty="0"/>
              <a:t> Transmitter’s power can be increased by 6dB by quadrupling power</a:t>
            </a:r>
          </a:p>
        </p:txBody>
      </p:sp>
      <p:pic>
        <p:nvPicPr>
          <p:cNvPr id="22533" name="Picture 4">
            <a:extLst>
              <a:ext uri="{FF2B5EF4-FFF2-40B4-BE49-F238E27FC236}">
                <a16:creationId xmlns:a16="http://schemas.microsoft.com/office/drawing/2014/main" id="{6FCA42FD-B23F-4B5A-A87B-F08335F33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33600"/>
            <a:ext cx="3076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2151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1B318D75-28C3-4E62-9658-38FA812C2FE6}"/>
              </a:ext>
            </a:extLst>
          </p:cNvPr>
          <p:cNvSpPr txBox="1">
            <a:spLocks noGrp="1" noChangeArrowheads="1"/>
          </p:cNvSpPr>
          <p:nvPr>
            <p:ph type="title"/>
          </p:nvPr>
        </p:nvSpPr>
        <p:spPr>
          <a:xfrm>
            <a:off x="309563" y="260350"/>
            <a:ext cx="8523287" cy="531813"/>
          </a:xfrm>
        </p:spPr>
        <p:txBody>
          <a:bodyPr/>
          <a:lstStyle/>
          <a:p>
            <a:pPr eaLnBrk="1" hangingPunct="1"/>
            <a:r>
              <a:rPr lang="en-CA" altLang="en-US"/>
              <a:t>Feedline (transmission line)</a:t>
            </a:r>
            <a:endParaRPr lang="en-US" altLang="en-US"/>
          </a:p>
        </p:txBody>
      </p:sp>
      <p:sp>
        <p:nvSpPr>
          <p:cNvPr id="5123" name="Rectangle 3">
            <a:extLst>
              <a:ext uri="{FF2B5EF4-FFF2-40B4-BE49-F238E27FC236}">
                <a16:creationId xmlns:a16="http://schemas.microsoft.com/office/drawing/2014/main" id="{C4C21210-9094-48D8-82EF-3C61518A0B9F}"/>
              </a:ext>
            </a:extLst>
          </p:cNvPr>
          <p:cNvSpPr>
            <a:spLocks noGrp="1" noChangeArrowheads="1"/>
          </p:cNvSpPr>
          <p:nvPr>
            <p:ph type="body" idx="1"/>
          </p:nvPr>
        </p:nvSpPr>
        <p:spPr bwMode="auto">
          <a:xfrm>
            <a:off x="457200" y="1196975"/>
            <a:ext cx="8229600"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lnSpc>
                <a:spcPct val="99000"/>
              </a:lnSpc>
            </a:pPr>
            <a:r>
              <a:rPr lang="en-CA" altLang="en-US" sz="2000"/>
              <a:t>2 CONDUCTORS</a:t>
            </a:r>
          </a:p>
          <a:p>
            <a:pPr indent="0" eaLnBrk="1" hangingPunct="1">
              <a:lnSpc>
                <a:spcPct val="99000"/>
              </a:lnSpc>
            </a:pPr>
            <a:endParaRPr lang="en-CA" altLang="en-US" sz="2000"/>
          </a:p>
          <a:p>
            <a:pPr indent="0" eaLnBrk="1" hangingPunct="1">
              <a:lnSpc>
                <a:spcPct val="99000"/>
              </a:lnSpc>
              <a:buFontTx/>
              <a:buChar char="–"/>
            </a:pPr>
            <a:r>
              <a:rPr lang="en-CA" altLang="en-US" sz="2000"/>
              <a:t>Capacitance because of 2 parallel lines (plates) Inductance because of the length of the lines and their proximity to each other.</a:t>
            </a:r>
          </a:p>
          <a:p>
            <a:pPr indent="0" eaLnBrk="1" hangingPunct="1">
              <a:lnSpc>
                <a:spcPct val="99000"/>
              </a:lnSpc>
              <a:buFontTx/>
              <a:buChar char="–"/>
            </a:pPr>
            <a:endParaRPr lang="en-CA" altLang="en-US" sz="2000"/>
          </a:p>
          <a:p>
            <a:pPr indent="0" eaLnBrk="1" hangingPunct="1">
              <a:lnSpc>
                <a:spcPct val="99000"/>
              </a:lnSpc>
              <a:buFontTx/>
              <a:buChar char="–"/>
            </a:pPr>
            <a:r>
              <a:rPr lang="en-CA" altLang="en-US" sz="2000"/>
              <a:t>Resistance in the metal itself slowing the flow</a:t>
            </a:r>
          </a:p>
          <a:p>
            <a:pPr indent="0" eaLnBrk="1" hangingPunct="1">
              <a:lnSpc>
                <a:spcPct val="99000"/>
              </a:lnSpc>
              <a:buFontTx/>
              <a:buChar char="–"/>
            </a:pPr>
            <a:endParaRPr lang="en-CA" altLang="en-US" sz="2000"/>
          </a:p>
          <a:p>
            <a:pPr indent="0" eaLnBrk="1" hangingPunct="1">
              <a:lnSpc>
                <a:spcPct val="99000"/>
              </a:lnSpc>
              <a:buFontTx/>
              <a:buChar char="–"/>
            </a:pPr>
            <a:r>
              <a:rPr lang="en-CA" altLang="en-US" sz="2000"/>
              <a:t>Therefore a feedline is a circuit which has reactance to the passage of AC current and which varies inversely as the operating frequency which means the value stays approximately the same over any given length. This value is called the characteristic impedance of the circuit.   (</a:t>
            </a:r>
            <a:r>
              <a:rPr lang="en-CA" altLang="en-US" sz="2000">
                <a:solidFill>
                  <a:schemeClr val="tx1"/>
                </a:solidFill>
              </a:rPr>
              <a:t>Z</a:t>
            </a:r>
            <a:r>
              <a:rPr lang="en-CA" altLang="en-US" sz="2000" baseline="-25000">
                <a:solidFill>
                  <a:schemeClr val="tx1"/>
                </a:solidFill>
              </a:rPr>
              <a:t>o</a:t>
            </a:r>
            <a:r>
              <a:rPr lang="en-CA" altLang="en-US" sz="2000">
                <a:solidFill>
                  <a:schemeClr val="tx1"/>
                </a:solidFill>
              </a:rPr>
              <a:t>)</a:t>
            </a:r>
            <a:endParaRPr lang="en-CA" altLang="en-US" sz="2000"/>
          </a:p>
          <a:p>
            <a:pPr indent="0" eaLnBrk="1" hangingPunct="1">
              <a:lnSpc>
                <a:spcPct val="99000"/>
              </a:lnSpc>
              <a:buFontTx/>
              <a:buChar char="–"/>
            </a:pPr>
            <a:endParaRPr lang="en-CA" altLang="en-US" sz="2000"/>
          </a:p>
          <a:p>
            <a:pPr indent="0" eaLnBrk="1" hangingPunct="1">
              <a:lnSpc>
                <a:spcPct val="99000"/>
              </a:lnSpc>
              <a:buFontTx/>
              <a:buChar char="–"/>
            </a:pPr>
            <a:r>
              <a:rPr lang="en-CA" altLang="en-US" sz="2000"/>
              <a:t>At HF frequencies, the signal passes through the conductor while at frequencies above 10 MHz, the signal passes along the surface, or skin of the wire. This is known as ‘skin effect’ where the losses increase with the frequency</a:t>
            </a:r>
            <a:endParaRPr lang="en-US" altLang="en-US"/>
          </a:p>
        </p:txBody>
      </p:sp>
      <p:sp>
        <p:nvSpPr>
          <p:cNvPr id="5124" name="Rectangle 4">
            <a:extLst>
              <a:ext uri="{FF2B5EF4-FFF2-40B4-BE49-F238E27FC236}">
                <a16:creationId xmlns:a16="http://schemas.microsoft.com/office/drawing/2014/main" id="{70A8DEBF-8CCB-49AA-AB88-4A07E15E3AB2}"/>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5125" name="Rectangle 5">
            <a:extLst>
              <a:ext uri="{FF2B5EF4-FFF2-40B4-BE49-F238E27FC236}">
                <a16:creationId xmlns:a16="http://schemas.microsoft.com/office/drawing/2014/main" id="{54FC74AA-E529-4BD2-81D2-17F27DE4B378}"/>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8DC55C37-86F0-4468-8DAD-6FB9F90E9D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950A6B-C35D-4452-B693-F49C584F92CF}" type="slidenum">
              <a:rPr lang="en-US" altLang="en-US" sz="1400" smtClean="0"/>
              <a:pPr>
                <a:spcBef>
                  <a:spcPct val="0"/>
                </a:spcBef>
                <a:buFontTx/>
                <a:buNone/>
              </a:pPr>
              <a:t>30</a:t>
            </a:fld>
            <a:endParaRPr lang="en-US" altLang="en-US" sz="1400"/>
          </a:p>
        </p:txBody>
      </p:sp>
      <p:sp>
        <p:nvSpPr>
          <p:cNvPr id="24579" name="Rectangle 2">
            <a:extLst>
              <a:ext uri="{FF2B5EF4-FFF2-40B4-BE49-F238E27FC236}">
                <a16:creationId xmlns:a16="http://schemas.microsoft.com/office/drawing/2014/main" id="{E90ECFF1-76EE-4317-BC67-9F49C87E0E58}"/>
              </a:ext>
            </a:extLst>
          </p:cNvPr>
          <p:cNvSpPr>
            <a:spLocks noGrp="1" noChangeArrowheads="1"/>
          </p:cNvSpPr>
          <p:nvPr>
            <p:ph type="ctrTitle"/>
          </p:nvPr>
        </p:nvSpPr>
        <p:spPr>
          <a:xfrm>
            <a:off x="533400" y="304800"/>
            <a:ext cx="7772400" cy="1219200"/>
          </a:xfrm>
        </p:spPr>
        <p:txBody>
          <a:bodyPr/>
          <a:lstStyle/>
          <a:p>
            <a:pPr eaLnBrk="1" hangingPunct="1"/>
            <a:r>
              <a:rPr lang="en-US" altLang="en-US"/>
              <a:t>Decibels</a:t>
            </a:r>
            <a:endParaRPr lang="en-US" altLang="en-US" sz="1800"/>
          </a:p>
        </p:txBody>
      </p:sp>
      <p:sp>
        <p:nvSpPr>
          <p:cNvPr id="24580" name="Text Box 3">
            <a:extLst>
              <a:ext uri="{FF2B5EF4-FFF2-40B4-BE49-F238E27FC236}">
                <a16:creationId xmlns:a16="http://schemas.microsoft.com/office/drawing/2014/main" id="{CEC5A4A3-30EF-44AB-A5BB-5F24FD07D743}"/>
              </a:ext>
            </a:extLst>
          </p:cNvPr>
          <p:cNvSpPr txBox="1">
            <a:spLocks noChangeArrowheads="1"/>
          </p:cNvSpPr>
          <p:nvPr/>
        </p:nvSpPr>
        <p:spPr bwMode="auto">
          <a:xfrm>
            <a:off x="457200" y="1524000"/>
            <a:ext cx="46640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spcBef>
                <a:spcPct val="0"/>
              </a:spcBef>
              <a:buFontTx/>
              <a:buNone/>
            </a:pPr>
            <a:r>
              <a:rPr lang="en-US" altLang="en-US" sz="2000" dirty="0"/>
              <a:t>If a signal-strength report is “10dB over S9”, reducing transmitter power from 1500 watts to 150 watts should produce a report of “S9”</a:t>
            </a:r>
          </a:p>
          <a:p>
            <a:pPr marL="0" lvl="1" eaLnBrk="1" hangingPunct="1">
              <a:spcBef>
                <a:spcPct val="50000"/>
              </a:spcBef>
              <a:buFontTx/>
              <a:buNone/>
            </a:pPr>
            <a:endParaRPr lang="en-US" altLang="en-US" sz="2000" dirty="0"/>
          </a:p>
          <a:p>
            <a:pPr marL="0" lvl="1" eaLnBrk="1" hangingPunct="1">
              <a:spcBef>
                <a:spcPct val="0"/>
              </a:spcBef>
              <a:buFontTx/>
              <a:buNone/>
            </a:pPr>
            <a:r>
              <a:rPr lang="en-US" altLang="en-US" sz="2000" dirty="0"/>
              <a:t>If a signal-strength report is “20dB over S9”, reducing transmitter power from 1500 watts to 150 watts should produce a report of “S9 plus 10dB”</a:t>
            </a:r>
          </a:p>
          <a:p>
            <a:pPr marL="0" lvl="1" eaLnBrk="1" hangingPunct="1">
              <a:spcBef>
                <a:spcPct val="0"/>
              </a:spcBef>
              <a:buFontTx/>
              <a:buNone/>
            </a:pPr>
            <a:endParaRPr lang="en-US" altLang="en-US" sz="2000" dirty="0"/>
          </a:p>
          <a:p>
            <a:pPr marL="0" lvl="1" eaLnBrk="1" hangingPunct="1">
              <a:spcBef>
                <a:spcPct val="0"/>
              </a:spcBef>
              <a:buFontTx/>
              <a:buNone/>
            </a:pPr>
            <a:r>
              <a:rPr lang="en-US" altLang="en-US" sz="2000" dirty="0"/>
              <a:t>Other examples:</a:t>
            </a:r>
          </a:p>
        </p:txBody>
      </p:sp>
      <p:pic>
        <p:nvPicPr>
          <p:cNvPr id="24581" name="Picture 4">
            <a:extLst>
              <a:ext uri="{FF2B5EF4-FFF2-40B4-BE49-F238E27FC236}">
                <a16:creationId xmlns:a16="http://schemas.microsoft.com/office/drawing/2014/main" id="{79F7892F-D980-4F5B-AB60-F5E872541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0765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2" name="Text Box 5">
            <a:extLst>
              <a:ext uri="{FF2B5EF4-FFF2-40B4-BE49-F238E27FC236}">
                <a16:creationId xmlns:a16="http://schemas.microsoft.com/office/drawing/2014/main" id="{772CE34E-FBD9-413B-9285-23B66E617164}"/>
              </a:ext>
            </a:extLst>
          </p:cNvPr>
          <p:cNvSpPr txBox="1">
            <a:spLocks noChangeArrowheads="1"/>
          </p:cNvSpPr>
          <p:nvPr/>
        </p:nvSpPr>
        <p:spPr bwMode="auto">
          <a:xfrm>
            <a:off x="457200" y="5029200"/>
            <a:ext cx="80772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600" dirty="0"/>
          </a:p>
          <a:p>
            <a:pPr eaLnBrk="1" hangingPunct="1">
              <a:spcBef>
                <a:spcPct val="0"/>
              </a:spcBef>
              <a:buFontTx/>
              <a:buNone/>
            </a:pPr>
            <a:r>
              <a:rPr lang="en-US" altLang="en-US" sz="2000" dirty="0"/>
              <a:t>Power output increases from 1 watt to 2 watts </a:t>
            </a:r>
            <a:r>
              <a:rPr lang="en-US" altLang="en-US" sz="2000"/>
              <a:t>= 3.0 </a:t>
            </a:r>
            <a:r>
              <a:rPr lang="en-US" altLang="en-US" sz="2000" dirty="0"/>
              <a:t>dB received power increase</a:t>
            </a:r>
          </a:p>
          <a:p>
            <a:pPr eaLnBrk="1" hangingPunct="1">
              <a:spcBef>
                <a:spcPct val="0"/>
              </a:spcBef>
              <a:buFontTx/>
              <a:buNone/>
            </a:pPr>
            <a:endParaRPr lang="en-US" altLang="en-US" sz="2000" dirty="0"/>
          </a:p>
          <a:p>
            <a:pPr eaLnBrk="1" hangingPunct="1">
              <a:spcBef>
                <a:spcPct val="0"/>
              </a:spcBef>
              <a:buFontTx/>
              <a:buNone/>
            </a:pPr>
            <a:r>
              <a:rPr lang="en-US" altLang="en-US" sz="2000" dirty="0"/>
              <a:t>Power output increases from 5 watts to 50 watts = 10 dB received power increase</a:t>
            </a:r>
          </a:p>
        </p:txBody>
      </p:sp>
    </p:spTree>
    <p:extLst>
      <p:ext uri="{BB962C8B-B14F-4D97-AF65-F5344CB8AC3E}">
        <p14:creationId xmlns:p14="http://schemas.microsoft.com/office/powerpoint/2010/main" val="3947384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8462-E246-4631-9165-67B49B631B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9C6CB-637B-40B1-A2B7-AF53FB4E3B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935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3F80D4E5-F2D4-4560-9EC1-95CEAD1B2DCA}"/>
              </a:ext>
            </a:extLst>
          </p:cNvPr>
          <p:cNvSpPr txBox="1">
            <a:spLocks noGrp="1" noChangeArrowheads="1"/>
          </p:cNvSpPr>
          <p:nvPr>
            <p:ph type="title"/>
          </p:nvPr>
        </p:nvSpPr>
        <p:spPr>
          <a:xfrm>
            <a:off x="309563" y="188913"/>
            <a:ext cx="8523287" cy="531812"/>
          </a:xfrm>
        </p:spPr>
        <p:txBody>
          <a:bodyPr/>
          <a:lstStyle/>
          <a:p>
            <a:pPr eaLnBrk="1" hangingPunct="1"/>
            <a:r>
              <a:rPr lang="en-CA" altLang="en-US"/>
              <a:t>Balanced feedlines</a:t>
            </a:r>
            <a:endParaRPr lang="en-US" altLang="en-US"/>
          </a:p>
        </p:txBody>
      </p:sp>
      <p:sp>
        <p:nvSpPr>
          <p:cNvPr id="6147" name="Rectangle 3">
            <a:extLst>
              <a:ext uri="{FF2B5EF4-FFF2-40B4-BE49-F238E27FC236}">
                <a16:creationId xmlns:a16="http://schemas.microsoft.com/office/drawing/2014/main" id="{DBAB217E-6D51-4FE5-8B67-ED6E425BA815}"/>
              </a:ext>
            </a:extLst>
          </p:cNvPr>
          <p:cNvSpPr>
            <a:spLocks noGrp="1" noChangeArrowheads="1"/>
          </p:cNvSpPr>
          <p:nvPr>
            <p:ph type="body" idx="1"/>
          </p:nvPr>
        </p:nvSpPr>
        <p:spPr bwMode="auto">
          <a:xfrm>
            <a:off x="395288" y="1196975"/>
            <a:ext cx="8229600" cy="1871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r>
              <a:rPr lang="en-CA" altLang="en-US" sz="2400"/>
              <a:t>Open wire feedlines </a:t>
            </a:r>
          </a:p>
          <a:p>
            <a:pPr indent="0" eaLnBrk="1" hangingPunct="1"/>
            <a:endParaRPr lang="en-CA" altLang="en-US" sz="2400"/>
          </a:p>
          <a:p>
            <a:pPr indent="0" eaLnBrk="1" hangingPunct="1"/>
            <a:r>
              <a:rPr lang="en-CA" altLang="en-US" sz="2400"/>
              <a:t>Characteristic impedance of 200 – 600 </a:t>
            </a:r>
            <a:r>
              <a:rPr lang="el-GR" altLang="en-US" sz="2400">
                <a:cs typeface="Arial" panose="020B0604020202020204" pitchFamily="34" charset="0"/>
              </a:rPr>
              <a:t>Ω</a:t>
            </a:r>
            <a:r>
              <a:rPr lang="en-CA" altLang="en-US" sz="2400">
                <a:cs typeface="Arial" panose="020B0604020202020204" pitchFamily="34" charset="0"/>
              </a:rPr>
              <a:t> depending on the diameter of the wire and the distance between them.</a:t>
            </a:r>
            <a:endParaRPr lang="el-GR" altLang="en-US" sz="2400">
              <a:cs typeface="Arial" panose="020B0604020202020204" pitchFamily="34" charset="0"/>
            </a:endParaRPr>
          </a:p>
        </p:txBody>
      </p:sp>
      <p:sp>
        <p:nvSpPr>
          <p:cNvPr id="6148" name="Text Box 4">
            <a:extLst>
              <a:ext uri="{FF2B5EF4-FFF2-40B4-BE49-F238E27FC236}">
                <a16:creationId xmlns:a16="http://schemas.microsoft.com/office/drawing/2014/main" id="{0DF302AF-4A22-41D8-8941-C51468DBA404}"/>
              </a:ext>
            </a:extLst>
          </p:cNvPr>
          <p:cNvSpPr txBox="1">
            <a:spLocks noChangeArrowheads="1"/>
          </p:cNvSpPr>
          <p:nvPr/>
        </p:nvSpPr>
        <p:spPr bwMode="auto">
          <a:xfrm>
            <a:off x="2914650" y="4076700"/>
            <a:ext cx="3313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CA" altLang="en-US" sz="2000" b="1"/>
              <a:t>Z</a:t>
            </a:r>
            <a:r>
              <a:rPr lang="en-CA" altLang="en-US" sz="2000" b="1" baseline="-25000"/>
              <a:t>o</a:t>
            </a:r>
            <a:r>
              <a:rPr lang="en-CA" altLang="en-US" sz="2000" b="1"/>
              <a:t>= 276 log 2(S/D) S=Distance between and D=diameter</a:t>
            </a:r>
            <a:endParaRPr lang="en-US" altLang="en-US" sz="2000" b="1"/>
          </a:p>
        </p:txBody>
      </p:sp>
      <p:pic>
        <p:nvPicPr>
          <p:cNvPr id="6149" name="Picture 5">
            <a:extLst>
              <a:ext uri="{FF2B5EF4-FFF2-40B4-BE49-F238E27FC236}">
                <a16:creationId xmlns:a16="http://schemas.microsoft.com/office/drawing/2014/main" id="{1612372F-CB24-4F0B-8842-061CE51F9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3068638"/>
            <a:ext cx="26447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reeform 8">
            <a:extLst>
              <a:ext uri="{FF2B5EF4-FFF2-40B4-BE49-F238E27FC236}">
                <a16:creationId xmlns:a16="http://schemas.microsoft.com/office/drawing/2014/main" id="{2FFA31CF-B428-4EA0-BA27-FA440EEB41F4}"/>
              </a:ext>
            </a:extLst>
          </p:cNvPr>
          <p:cNvSpPr>
            <a:spLocks noChangeArrowheads="1"/>
          </p:cNvSpPr>
          <p:nvPr/>
        </p:nvSpPr>
        <p:spPr bwMode="auto">
          <a:xfrm>
            <a:off x="482600" y="666750"/>
            <a:ext cx="8489950" cy="69850"/>
          </a:xfrm>
          <a:custGeom>
            <a:avLst/>
            <a:gdLst>
              <a:gd name="T0" fmla="*/ 0 w 5348"/>
              <a:gd name="T1" fmla="*/ 2147483646 h 44"/>
              <a:gd name="T2" fmla="*/ 0 w 5348"/>
              <a:gd name="T3" fmla="*/ 0 h 44"/>
              <a:gd name="T4" fmla="*/ 2147483646 w 5348"/>
              <a:gd name="T5" fmla="*/ 0 h 44"/>
              <a:gd name="T6" fmla="*/ 2147483646 w 5348"/>
              <a:gd name="T7" fmla="*/ 2147483646 h 44"/>
              <a:gd name="T8" fmla="*/ 2147483646 w 5348"/>
              <a:gd name="T9" fmla="*/ 2147483646 h 44"/>
              <a:gd name="T10" fmla="*/ 2147483646 w 5348"/>
              <a:gd name="T11" fmla="*/ 2147483646 h 44"/>
              <a:gd name="T12" fmla="*/ 0 w 5348"/>
              <a:gd name="T13" fmla="*/ 2147483646 h 44"/>
              <a:gd name="T14" fmla="*/ 0 60000 65536"/>
              <a:gd name="T15" fmla="*/ 0 60000 65536"/>
              <a:gd name="T16" fmla="*/ 0 60000 65536"/>
              <a:gd name="T17" fmla="*/ 0 60000 65536"/>
              <a:gd name="T18" fmla="*/ 0 60000 65536"/>
              <a:gd name="T19" fmla="*/ 0 60000 65536"/>
              <a:gd name="T20" fmla="*/ 0 60000 65536"/>
              <a:gd name="T21" fmla="*/ 0 w 5348"/>
              <a:gd name="T22" fmla="*/ 0 h 44"/>
              <a:gd name="T23" fmla="*/ 5348 w 5348"/>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48" h="44">
                <a:moveTo>
                  <a:pt x="0" y="44"/>
                </a:moveTo>
                <a:lnTo>
                  <a:pt x="0" y="0"/>
                </a:lnTo>
                <a:lnTo>
                  <a:pt x="5348" y="0"/>
                </a:lnTo>
                <a:lnTo>
                  <a:pt x="5334" y="15"/>
                </a:lnTo>
                <a:lnTo>
                  <a:pt x="15" y="15"/>
                </a:lnTo>
                <a:lnTo>
                  <a:pt x="15" y="29"/>
                </a:lnTo>
                <a:lnTo>
                  <a:pt x="0" y="44"/>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151" name="Picture 9">
            <a:extLst>
              <a:ext uri="{FF2B5EF4-FFF2-40B4-BE49-F238E27FC236}">
                <a16:creationId xmlns:a16="http://schemas.microsoft.com/office/drawing/2014/main" id="{516D1003-560C-44B7-A0FD-5F2D5DBF1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68638"/>
            <a:ext cx="27797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0">
            <a:extLst>
              <a:ext uri="{FF2B5EF4-FFF2-40B4-BE49-F238E27FC236}">
                <a16:creationId xmlns:a16="http://schemas.microsoft.com/office/drawing/2014/main" id="{59B91313-C69A-4AF8-9FCA-871FE95689A9}"/>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6153" name="Rectangle 11">
            <a:extLst>
              <a:ext uri="{FF2B5EF4-FFF2-40B4-BE49-F238E27FC236}">
                <a16:creationId xmlns:a16="http://schemas.microsoft.com/office/drawing/2014/main" id="{71C76D1F-A197-4558-80BC-247EC9B8467C}"/>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5154C6DA-2BCD-48DB-B089-5CE517EF0124}"/>
              </a:ext>
            </a:extLst>
          </p:cNvPr>
          <p:cNvSpPr txBox="1">
            <a:spLocks noGrp="1" noChangeArrowheads="1"/>
          </p:cNvSpPr>
          <p:nvPr>
            <p:ph type="title"/>
          </p:nvPr>
        </p:nvSpPr>
        <p:spPr>
          <a:xfrm>
            <a:off x="309563" y="260350"/>
            <a:ext cx="8523287" cy="531813"/>
          </a:xfrm>
        </p:spPr>
        <p:txBody>
          <a:bodyPr/>
          <a:lstStyle/>
          <a:p>
            <a:pPr eaLnBrk="1" hangingPunct="1"/>
            <a:r>
              <a:rPr lang="en-CA" altLang="en-US"/>
              <a:t>Unbalanced feedlines</a:t>
            </a:r>
            <a:endParaRPr lang="en-US" altLang="en-US"/>
          </a:p>
        </p:txBody>
      </p:sp>
      <p:sp>
        <p:nvSpPr>
          <p:cNvPr id="7171" name="Rectangle 3">
            <a:extLst>
              <a:ext uri="{FF2B5EF4-FFF2-40B4-BE49-F238E27FC236}">
                <a16:creationId xmlns:a16="http://schemas.microsoft.com/office/drawing/2014/main" id="{32608A9A-0124-4967-B776-AB160451E050}"/>
              </a:ext>
            </a:extLst>
          </p:cNvPr>
          <p:cNvSpPr>
            <a:spLocks noGrp="1" noChangeArrowheads="1"/>
          </p:cNvSpPr>
          <p:nvPr>
            <p:ph type="body" idx="1"/>
          </p:nvPr>
        </p:nvSpPr>
        <p:spPr bwMode="auto">
          <a:xfrm>
            <a:off x="179388" y="1412875"/>
            <a:ext cx="5329237"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eaLnBrk="1" hangingPunct="1"/>
            <a:r>
              <a:rPr lang="en-CA" altLang="en-US"/>
              <a:t>One side to ground</a:t>
            </a:r>
          </a:p>
          <a:p>
            <a:pPr indent="0" eaLnBrk="1" hangingPunct="1"/>
            <a:r>
              <a:rPr lang="en-CA" altLang="en-US"/>
              <a:t>Other side carries </a:t>
            </a:r>
          </a:p>
          <a:p>
            <a:pPr indent="0" eaLnBrk="1" hangingPunct="1"/>
            <a:r>
              <a:rPr lang="en-CA" altLang="en-US"/>
              <a:t>RF to antenna</a:t>
            </a:r>
          </a:p>
          <a:p>
            <a:pPr indent="0" eaLnBrk="1" hangingPunct="1"/>
            <a:r>
              <a:rPr lang="en-CA" altLang="en-US"/>
              <a:t>Coaxial cable is waterproof</a:t>
            </a:r>
          </a:p>
          <a:p>
            <a:pPr indent="0" eaLnBrk="1" hangingPunct="1"/>
            <a:endParaRPr lang="en-CA" altLang="en-US"/>
          </a:p>
          <a:p>
            <a:pPr indent="0" eaLnBrk="1" hangingPunct="1"/>
            <a:r>
              <a:rPr lang="en-CA" altLang="en-US"/>
              <a:t>Hardline or Heliax is best for VHF/UHF and up (Heliax uses copper not braid for the shield) </a:t>
            </a:r>
          </a:p>
          <a:p>
            <a:pPr indent="0" eaLnBrk="1" hangingPunct="1"/>
            <a:r>
              <a:rPr lang="en-CA" altLang="en-US"/>
              <a:t>– hard to bend - </a:t>
            </a:r>
            <a:endParaRPr lang="en-US" altLang="en-US"/>
          </a:p>
        </p:txBody>
      </p:sp>
      <p:sp>
        <p:nvSpPr>
          <p:cNvPr id="7172" name="Rectangle 4">
            <a:extLst>
              <a:ext uri="{FF2B5EF4-FFF2-40B4-BE49-F238E27FC236}">
                <a16:creationId xmlns:a16="http://schemas.microsoft.com/office/drawing/2014/main" id="{E2364860-9E02-47BE-B859-F94DEBFA73E5}"/>
              </a:ext>
            </a:extLst>
          </p:cNvPr>
          <p:cNvSpPr>
            <a:spLocks noChangeArrowheads="1"/>
          </p:cNvSpPr>
          <p:nvPr/>
        </p:nvSpPr>
        <p:spPr bwMode="auto">
          <a:xfrm>
            <a:off x="247650" y="1052513"/>
            <a:ext cx="8443913" cy="222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pic>
        <p:nvPicPr>
          <p:cNvPr id="7173" name="Picture 7">
            <a:extLst>
              <a:ext uri="{FF2B5EF4-FFF2-40B4-BE49-F238E27FC236}">
                <a16:creationId xmlns:a16="http://schemas.microsoft.com/office/drawing/2014/main" id="{BD6A0E55-9E46-4452-A080-31656645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341438"/>
            <a:ext cx="381476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0">
            <a:extLst>
              <a:ext uri="{FF2B5EF4-FFF2-40B4-BE49-F238E27FC236}">
                <a16:creationId xmlns:a16="http://schemas.microsoft.com/office/drawing/2014/main" id="{692701DC-087D-409E-9B29-7489CF71B6FF}"/>
              </a:ext>
            </a:extLst>
          </p:cNvPr>
          <p:cNvSpPr txBox="1">
            <a:spLocks noChangeArrowheads="1"/>
          </p:cNvSpPr>
          <p:nvPr/>
        </p:nvSpPr>
        <p:spPr bwMode="auto">
          <a:xfrm>
            <a:off x="5508625" y="5229225"/>
            <a:ext cx="331311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CA" altLang="en-US" sz="2400"/>
              <a:t>Z</a:t>
            </a:r>
            <a:r>
              <a:rPr lang="en-CA" altLang="en-US" sz="2400" baseline="-32000"/>
              <a:t>o</a:t>
            </a:r>
            <a:r>
              <a:rPr lang="en-CA" altLang="en-US" sz="2400"/>
              <a:t>=138/</a:t>
            </a:r>
            <a:r>
              <a:rPr lang="en-CA" altLang="en-US" sz="2400">
                <a:cs typeface="Arial" panose="020B0604020202020204" pitchFamily="34" charset="0"/>
              </a:rPr>
              <a:t>√e log D/d</a:t>
            </a:r>
          </a:p>
          <a:p>
            <a:pPr eaLnBrk="1" hangingPunct="1">
              <a:spcBef>
                <a:spcPct val="50000"/>
              </a:spcBef>
            </a:pPr>
            <a:r>
              <a:rPr lang="en-CA" altLang="en-US" sz="1400">
                <a:cs typeface="Arial" panose="020B0604020202020204" pitchFamily="34" charset="0"/>
              </a:rPr>
              <a:t>e=dielectric constant</a:t>
            </a:r>
          </a:p>
          <a:p>
            <a:pPr eaLnBrk="1" hangingPunct="1">
              <a:spcBef>
                <a:spcPct val="50000"/>
              </a:spcBef>
            </a:pPr>
            <a:r>
              <a:rPr lang="en-CA" altLang="en-US" sz="1400">
                <a:cs typeface="Arial" panose="020B0604020202020204" pitchFamily="34" charset="0"/>
              </a:rPr>
              <a:t>D=diameter of the outer conductor</a:t>
            </a:r>
          </a:p>
          <a:p>
            <a:pPr eaLnBrk="1" hangingPunct="1">
              <a:spcBef>
                <a:spcPct val="50000"/>
              </a:spcBef>
            </a:pPr>
            <a:r>
              <a:rPr lang="en-CA" altLang="en-US" sz="1400">
                <a:cs typeface="Arial" panose="020B0604020202020204" pitchFamily="34" charset="0"/>
              </a:rPr>
              <a:t>D=diameter of the inner conductor</a:t>
            </a:r>
            <a:endParaRPr lang="en-US" altLang="en-US" sz="1400"/>
          </a:p>
        </p:txBody>
      </p:sp>
      <p:sp>
        <p:nvSpPr>
          <p:cNvPr id="7175" name="Rectangle 13">
            <a:extLst>
              <a:ext uri="{FF2B5EF4-FFF2-40B4-BE49-F238E27FC236}">
                <a16:creationId xmlns:a16="http://schemas.microsoft.com/office/drawing/2014/main" id="{2CB73FFA-CC0B-4F36-9F8F-92C972107C72}"/>
              </a:ext>
            </a:extLst>
          </p:cNvPr>
          <p:cNvSpPr>
            <a:spLocks noChangeArrowheads="1"/>
          </p:cNvSpPr>
          <p:nvPr/>
        </p:nvSpPr>
        <p:spPr bwMode="auto">
          <a:xfrm>
            <a:off x="246063" y="981075"/>
            <a:ext cx="8650287"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7176" name="Rectangle 14">
            <a:extLst>
              <a:ext uri="{FF2B5EF4-FFF2-40B4-BE49-F238E27FC236}">
                <a16:creationId xmlns:a16="http://schemas.microsoft.com/office/drawing/2014/main" id="{F379FB1F-6E77-4886-9BB2-24275A8CE94E}"/>
              </a:ext>
            </a:extLst>
          </p:cNvPr>
          <p:cNvSpPr>
            <a:spLocks noChangeArrowheads="1"/>
          </p:cNvSpPr>
          <p:nvPr/>
        </p:nvSpPr>
        <p:spPr bwMode="auto">
          <a:xfrm>
            <a:off x="246063" y="981075"/>
            <a:ext cx="8650287"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B290BDB-B405-4CBC-B43C-52AD6EB3C609}"/>
              </a:ext>
            </a:extLst>
          </p:cNvPr>
          <p:cNvSpPr txBox="1">
            <a:spLocks noGrp="1" noChangeArrowheads="1"/>
          </p:cNvSpPr>
          <p:nvPr>
            <p:ph type="ctrTitle"/>
          </p:nvPr>
        </p:nvSpPr>
        <p:spPr>
          <a:xfrm>
            <a:off x="257175" y="333375"/>
            <a:ext cx="8629650" cy="457200"/>
          </a:xfrm>
        </p:spPr>
        <p:txBody>
          <a:bodyPr/>
          <a:lstStyle/>
          <a:p>
            <a:pPr indent="0" defTabSz="381000" eaLnBrk="1" hangingPunct="1">
              <a:lnSpc>
                <a:spcPct val="100000"/>
              </a:lnSpc>
            </a:pPr>
            <a:r>
              <a:rPr lang="en-US" altLang="en-US" sz="3000">
                <a:latin typeface="Arial" panose="020B0604020202020204" pitchFamily="34" charset="0"/>
              </a:rPr>
              <a:t>Feed Lines</a:t>
            </a:r>
          </a:p>
        </p:txBody>
      </p:sp>
      <p:sp>
        <p:nvSpPr>
          <p:cNvPr id="8195" name="Rectangle 6">
            <a:extLst>
              <a:ext uri="{FF2B5EF4-FFF2-40B4-BE49-F238E27FC236}">
                <a16:creationId xmlns:a16="http://schemas.microsoft.com/office/drawing/2014/main" id="{3889A0E7-E638-40FE-84AF-E953F9416DE7}"/>
              </a:ext>
            </a:extLst>
          </p:cNvPr>
          <p:cNvSpPr>
            <a:spLocks noGrp="1" noChangeArrowheads="1"/>
          </p:cNvSpPr>
          <p:nvPr>
            <p:ph type="subTitle" idx="1"/>
          </p:nvPr>
        </p:nvSpPr>
        <p:spPr bwMode="auto">
          <a:xfrm>
            <a:off x="287338" y="1412875"/>
            <a:ext cx="8569325" cy="461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Feedlines connect a radio to an antenna</a:t>
            </a:r>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They must be matched to the radio system - they should have like impedance </a:t>
            </a:r>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Radios usually have a 50 ohm output</a:t>
            </a:r>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Antenna feedpoints have a very wide impedance range</a:t>
            </a:r>
            <a:r>
              <a:rPr lang="en-US" altLang="en-US" sz="3300"/>
              <a:t> </a:t>
            </a:r>
          </a:p>
          <a:p>
            <a:pPr algn="l" defTabSz="381000" eaLnBrk="1" hangingPunct="1">
              <a:lnSpc>
                <a:spcPct val="100000"/>
              </a:lnSpc>
              <a:buClrTx/>
            </a:pPr>
            <a:endParaRPr lang="en-US" altLang="en-US" sz="3300"/>
          </a:p>
          <a:p>
            <a:pPr algn="l" defTabSz="381000" eaLnBrk="1" hangingPunct="1">
              <a:lnSpc>
                <a:spcPct val="100000"/>
              </a:lnSpc>
              <a:buClrTx/>
            </a:pPr>
            <a:r>
              <a:rPr lang="en-CA" altLang="en-US" sz="2400"/>
              <a:t>Velocity factor   .66 - .95</a:t>
            </a:r>
            <a:endParaRPr lang="en-US" altLang="en-US" sz="2400"/>
          </a:p>
        </p:txBody>
      </p:sp>
      <p:sp>
        <p:nvSpPr>
          <p:cNvPr id="8196" name="Rectangle 10">
            <a:extLst>
              <a:ext uri="{FF2B5EF4-FFF2-40B4-BE49-F238E27FC236}">
                <a16:creationId xmlns:a16="http://schemas.microsoft.com/office/drawing/2014/main" id="{0BF4EBA7-EF69-4E79-A088-B85A3CAEB068}"/>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8197" name="Rectangle 11">
            <a:extLst>
              <a:ext uri="{FF2B5EF4-FFF2-40B4-BE49-F238E27FC236}">
                <a16:creationId xmlns:a16="http://schemas.microsoft.com/office/drawing/2014/main" id="{AFB0FCE2-80EA-4ED4-A74C-A6A55218D2F7}"/>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CC753C3-D5FF-4382-87A7-CBD8D259A2F0}"/>
              </a:ext>
            </a:extLst>
          </p:cNvPr>
          <p:cNvSpPr txBox="1">
            <a:spLocks noGrp="1" noChangeArrowheads="1"/>
          </p:cNvSpPr>
          <p:nvPr>
            <p:ph type="ctrTitle"/>
          </p:nvPr>
        </p:nvSpPr>
        <p:spPr>
          <a:xfrm>
            <a:off x="255588" y="260350"/>
            <a:ext cx="8632825" cy="457200"/>
          </a:xfrm>
        </p:spPr>
        <p:txBody>
          <a:bodyPr/>
          <a:lstStyle/>
          <a:p>
            <a:pPr indent="0" defTabSz="381000" eaLnBrk="1" hangingPunct="1">
              <a:lnSpc>
                <a:spcPct val="100000"/>
              </a:lnSpc>
            </a:pPr>
            <a:r>
              <a:rPr lang="en-US" altLang="en-US" sz="3000">
                <a:latin typeface="Arial Bold" panose="020B0704020202020204" pitchFamily="34" charset="0"/>
              </a:rPr>
              <a:t>Feed Lines                                                         </a:t>
            </a:r>
            <a:r>
              <a:rPr lang="en-US" altLang="en-US" sz="1000">
                <a:latin typeface="Arial Bold" panose="020B0704020202020204" pitchFamily="34" charset="0"/>
              </a:rPr>
              <a:t>Con’t</a:t>
            </a:r>
          </a:p>
        </p:txBody>
      </p:sp>
      <p:sp>
        <p:nvSpPr>
          <p:cNvPr id="9219" name="Rectangle 6">
            <a:extLst>
              <a:ext uri="{FF2B5EF4-FFF2-40B4-BE49-F238E27FC236}">
                <a16:creationId xmlns:a16="http://schemas.microsoft.com/office/drawing/2014/main" id="{8AC44E20-225A-471D-B4A7-A97F93CF5707}"/>
              </a:ext>
            </a:extLst>
          </p:cNvPr>
          <p:cNvSpPr>
            <a:spLocks noGrp="1" noChangeArrowheads="1"/>
          </p:cNvSpPr>
          <p:nvPr>
            <p:ph type="subTitle" idx="1"/>
          </p:nvPr>
        </p:nvSpPr>
        <p:spPr bwMode="auto">
          <a:xfrm>
            <a:off x="252413" y="1341438"/>
            <a:ext cx="8637587"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700"/>
              <a:t>Feed lines can be easily made</a:t>
            </a:r>
          </a:p>
          <a:p>
            <a:pPr algn="l" defTabSz="381000" eaLnBrk="1" hangingPunct="1">
              <a:lnSpc>
                <a:spcPct val="100000"/>
              </a:lnSpc>
              <a:buClrTx/>
            </a:pPr>
            <a:endParaRPr lang="en-US" altLang="en-US" sz="2700"/>
          </a:p>
          <a:p>
            <a:pPr algn="l" defTabSz="381000" eaLnBrk="1" hangingPunct="1">
              <a:lnSpc>
                <a:spcPct val="100000"/>
              </a:lnSpc>
              <a:buClrTx/>
            </a:pPr>
            <a:r>
              <a:rPr lang="en-US" altLang="en-US" sz="2700"/>
              <a:t>The two favourite for amateur radio are the coaxial cable and open wire feedlines</a:t>
            </a:r>
          </a:p>
        </p:txBody>
      </p:sp>
      <p:pic>
        <p:nvPicPr>
          <p:cNvPr id="9220" name="Picture 7">
            <a:extLst>
              <a:ext uri="{FF2B5EF4-FFF2-40B4-BE49-F238E27FC236}">
                <a16:creationId xmlns:a16="http://schemas.microsoft.com/office/drawing/2014/main" id="{7BD0EF46-88FC-41B8-AC9C-ACDC7ADF6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429000"/>
            <a:ext cx="40322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9">
            <a:extLst>
              <a:ext uri="{FF2B5EF4-FFF2-40B4-BE49-F238E27FC236}">
                <a16:creationId xmlns:a16="http://schemas.microsoft.com/office/drawing/2014/main" id="{300BA98F-CBA1-4632-8E0F-C3C3D5CF1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429000"/>
            <a:ext cx="38163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0">
            <a:extLst>
              <a:ext uri="{FF2B5EF4-FFF2-40B4-BE49-F238E27FC236}">
                <a16:creationId xmlns:a16="http://schemas.microsoft.com/office/drawing/2014/main" id="{0A1BE211-51A4-4CAF-B4DD-558F4256B3F0}"/>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9223" name="Rectangle 11">
            <a:extLst>
              <a:ext uri="{FF2B5EF4-FFF2-40B4-BE49-F238E27FC236}">
                <a16:creationId xmlns:a16="http://schemas.microsoft.com/office/drawing/2014/main" id="{77ACAC88-E3EE-4533-AA4A-82E764B3F209}"/>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72AA470-6FC9-4885-BD0A-E27088E95146}"/>
              </a:ext>
            </a:extLst>
          </p:cNvPr>
          <p:cNvSpPr txBox="1">
            <a:spLocks noGrp="1" noChangeArrowheads="1"/>
          </p:cNvSpPr>
          <p:nvPr>
            <p:ph type="ctrTitle"/>
          </p:nvPr>
        </p:nvSpPr>
        <p:spPr>
          <a:xfrm>
            <a:off x="482600" y="119063"/>
            <a:ext cx="8489950" cy="457200"/>
          </a:xfrm>
        </p:spPr>
        <p:txBody>
          <a:bodyPr/>
          <a:lstStyle/>
          <a:p>
            <a:pPr indent="0" defTabSz="381000" eaLnBrk="1" hangingPunct="1">
              <a:lnSpc>
                <a:spcPct val="100000"/>
              </a:lnSpc>
            </a:pPr>
            <a:r>
              <a:rPr lang="en-US" altLang="en-US" sz="3000">
                <a:latin typeface="Arial Bold" panose="020B0704020202020204" pitchFamily="34" charset="0"/>
              </a:rPr>
              <a:t>Feed Line Questions                                     </a:t>
            </a:r>
            <a:r>
              <a:rPr lang="en-US" altLang="en-US" sz="1000">
                <a:latin typeface="Arial Bold" panose="020B0704020202020204" pitchFamily="34" charset="0"/>
              </a:rPr>
              <a:t>See Page 45</a:t>
            </a:r>
          </a:p>
        </p:txBody>
      </p:sp>
      <p:sp>
        <p:nvSpPr>
          <p:cNvPr id="10243" name="Rectangle 6">
            <a:extLst>
              <a:ext uri="{FF2B5EF4-FFF2-40B4-BE49-F238E27FC236}">
                <a16:creationId xmlns:a16="http://schemas.microsoft.com/office/drawing/2014/main" id="{58F5E5D1-6887-4DB7-916C-A45A06467296}"/>
              </a:ext>
            </a:extLst>
          </p:cNvPr>
          <p:cNvSpPr>
            <a:spLocks noGrp="1" noChangeArrowheads="1"/>
          </p:cNvSpPr>
          <p:nvPr>
            <p:ph type="subTitle" idx="1"/>
          </p:nvPr>
        </p:nvSpPr>
        <p:spPr bwMode="auto">
          <a:xfrm>
            <a:off x="255588" y="1412875"/>
            <a:ext cx="8632825"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700"/>
              <a:t>What connects your transceiver to your antenna?  </a:t>
            </a:r>
          </a:p>
          <a:p>
            <a:pPr algn="l" defTabSz="381000" eaLnBrk="1" hangingPunct="1">
              <a:lnSpc>
                <a:spcPct val="100000"/>
              </a:lnSpc>
              <a:buClrTx/>
            </a:pPr>
            <a:r>
              <a:rPr lang="en-US" altLang="en-US" sz="2700" b="1"/>
              <a:t>Feed Line</a:t>
            </a:r>
            <a:endParaRPr lang="en-US" altLang="en-US" sz="2700"/>
          </a:p>
          <a:p>
            <a:pPr algn="l" defTabSz="381000" eaLnBrk="1" hangingPunct="1">
              <a:lnSpc>
                <a:spcPct val="100000"/>
              </a:lnSpc>
              <a:buClrTx/>
            </a:pPr>
            <a:endParaRPr lang="en-US" altLang="en-US" sz="2700"/>
          </a:p>
          <a:p>
            <a:pPr algn="l" defTabSz="381000" eaLnBrk="1" hangingPunct="1">
              <a:lnSpc>
                <a:spcPct val="100000"/>
              </a:lnSpc>
              <a:buClrTx/>
            </a:pPr>
            <a:r>
              <a:rPr lang="en-US" altLang="en-US" sz="2700"/>
              <a:t>What kind of feed line can be buried in the ground for some distance without adverse effects? </a:t>
            </a:r>
            <a:r>
              <a:rPr lang="en-US" altLang="en-US" sz="2700" b="1"/>
              <a:t>Coaxial Cable</a:t>
            </a:r>
            <a:r>
              <a:rPr lang="en-US" altLang="en-US" sz="2700"/>
              <a:t> </a:t>
            </a:r>
          </a:p>
          <a:p>
            <a:pPr algn="l" defTabSz="381000" eaLnBrk="1" hangingPunct="1">
              <a:lnSpc>
                <a:spcPct val="100000"/>
              </a:lnSpc>
              <a:buClrTx/>
            </a:pPr>
            <a:endParaRPr lang="en-US" altLang="en-US" sz="2700"/>
          </a:p>
          <a:p>
            <a:pPr algn="l" defTabSz="381000" eaLnBrk="1" hangingPunct="1">
              <a:lnSpc>
                <a:spcPct val="100000"/>
              </a:lnSpc>
              <a:buClrTx/>
            </a:pPr>
            <a:r>
              <a:rPr lang="en-US" altLang="en-US" sz="2700"/>
              <a:t>A transmission line differ from an ordinary circuit or network in communications or signal devices in one important way.  That important way is </a:t>
            </a:r>
            <a:r>
              <a:rPr lang="en-US" altLang="en-US" sz="2700" b="1"/>
              <a:t>Propagation Delay</a:t>
            </a:r>
          </a:p>
        </p:txBody>
      </p:sp>
      <p:sp>
        <p:nvSpPr>
          <p:cNvPr id="10244" name="Rectangle 7">
            <a:extLst>
              <a:ext uri="{FF2B5EF4-FFF2-40B4-BE49-F238E27FC236}">
                <a16:creationId xmlns:a16="http://schemas.microsoft.com/office/drawing/2014/main" id="{EF4EED9F-7F83-49D6-B1B5-C0B27AF4C137}"/>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0245" name="Rectangle 8">
            <a:extLst>
              <a:ext uri="{FF2B5EF4-FFF2-40B4-BE49-F238E27FC236}">
                <a16:creationId xmlns:a16="http://schemas.microsoft.com/office/drawing/2014/main" id="{937D41D1-E981-49F7-B13E-460EA1398557}"/>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7F02BE-E022-4913-B619-28061C4A8241}"/>
              </a:ext>
            </a:extLst>
          </p:cNvPr>
          <p:cNvSpPr txBox="1">
            <a:spLocks noGrp="1" noChangeArrowheads="1"/>
          </p:cNvSpPr>
          <p:nvPr>
            <p:ph type="ctrTitle"/>
          </p:nvPr>
        </p:nvSpPr>
        <p:spPr>
          <a:xfrm>
            <a:off x="322263" y="333375"/>
            <a:ext cx="8499475" cy="457200"/>
          </a:xfrm>
        </p:spPr>
        <p:txBody>
          <a:bodyPr/>
          <a:lstStyle/>
          <a:p>
            <a:pPr indent="0" defTabSz="381000" eaLnBrk="1" hangingPunct="1">
              <a:lnSpc>
                <a:spcPct val="100000"/>
              </a:lnSpc>
            </a:pPr>
            <a:r>
              <a:rPr lang="en-US" altLang="en-US" sz="3000">
                <a:latin typeface="Arial Bold" panose="020B0704020202020204" pitchFamily="34" charset="0"/>
              </a:rPr>
              <a:t>Feed Line Questions                                        </a:t>
            </a:r>
            <a:r>
              <a:rPr lang="en-US" altLang="en-US" sz="1000">
                <a:latin typeface="Arial Bold" panose="020B0704020202020204" pitchFamily="34" charset="0"/>
              </a:rPr>
              <a:t>Con’t</a:t>
            </a:r>
          </a:p>
        </p:txBody>
      </p:sp>
      <p:sp>
        <p:nvSpPr>
          <p:cNvPr id="11267" name="Rectangle 6">
            <a:extLst>
              <a:ext uri="{FF2B5EF4-FFF2-40B4-BE49-F238E27FC236}">
                <a16:creationId xmlns:a16="http://schemas.microsoft.com/office/drawing/2014/main" id="{07EBD4F7-D3B5-4FE3-96E1-FECAE264A3D5}"/>
              </a:ext>
            </a:extLst>
          </p:cNvPr>
          <p:cNvSpPr>
            <a:spLocks noGrp="1" noChangeArrowheads="1"/>
          </p:cNvSpPr>
          <p:nvPr>
            <p:ph type="subTitle" idx="1"/>
          </p:nvPr>
        </p:nvSpPr>
        <p:spPr bwMode="auto">
          <a:xfrm>
            <a:off x="250825" y="1125538"/>
            <a:ext cx="8642350" cy="450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l" defTabSz="381000" eaLnBrk="1" hangingPunct="1">
              <a:lnSpc>
                <a:spcPct val="100000"/>
              </a:lnSpc>
              <a:buClrTx/>
            </a:pPr>
            <a:r>
              <a:rPr lang="en-US" altLang="en-US" sz="2400"/>
              <a:t>The characteristics of a transmission line is determined by the</a:t>
            </a:r>
          </a:p>
          <a:p>
            <a:pPr algn="l" defTabSz="381000" eaLnBrk="1" hangingPunct="1">
              <a:lnSpc>
                <a:spcPct val="100000"/>
              </a:lnSpc>
              <a:buClrTx/>
            </a:pPr>
            <a:r>
              <a:rPr lang="en-US" altLang="en-US" sz="2400" b="1"/>
              <a:t>Physical dimensions and relative positions of the conductors</a:t>
            </a:r>
          </a:p>
          <a:p>
            <a:pPr algn="l" defTabSz="381000" eaLnBrk="1" hangingPunct="1">
              <a:lnSpc>
                <a:spcPct val="100000"/>
              </a:lnSpc>
              <a:buClrTx/>
            </a:pPr>
            <a:endParaRPr lang="en-US" altLang="en-US" sz="2400" b="1"/>
          </a:p>
          <a:p>
            <a:pPr algn="l" defTabSz="381000" eaLnBrk="1" hangingPunct="1">
              <a:lnSpc>
                <a:spcPct val="100000"/>
              </a:lnSpc>
              <a:buClrTx/>
            </a:pPr>
            <a:r>
              <a:rPr lang="en-US" altLang="en-US" sz="2400"/>
              <a:t>The characteristics of a transmission line is equal to the </a:t>
            </a:r>
            <a:r>
              <a:rPr lang="en-US" altLang="en-US" sz="2400" b="1"/>
              <a:t>Pure Resistance which, if connected to the end of the line, will absorb all the power arriving along it</a:t>
            </a:r>
            <a:endParaRPr lang="en-US" altLang="en-US" sz="2400"/>
          </a:p>
          <a:p>
            <a:pPr algn="l" defTabSz="381000" eaLnBrk="1" hangingPunct="1">
              <a:lnSpc>
                <a:spcPct val="100000"/>
              </a:lnSpc>
              <a:buClrTx/>
            </a:pPr>
            <a:r>
              <a:rPr lang="en-US" altLang="en-US" sz="2400" i="1"/>
              <a:t>Think of the paper towel absorption advertisement</a:t>
            </a:r>
            <a:endParaRPr lang="en-US" altLang="en-US" sz="2400"/>
          </a:p>
          <a:p>
            <a:pPr algn="l" defTabSz="381000" eaLnBrk="1" hangingPunct="1">
              <a:lnSpc>
                <a:spcPct val="100000"/>
              </a:lnSpc>
              <a:buClrTx/>
            </a:pPr>
            <a:endParaRPr lang="en-US" altLang="en-US" sz="2400"/>
          </a:p>
          <a:p>
            <a:pPr algn="l" defTabSz="381000" eaLnBrk="1" hangingPunct="1">
              <a:lnSpc>
                <a:spcPct val="100000"/>
              </a:lnSpc>
              <a:buClrTx/>
            </a:pPr>
            <a:r>
              <a:rPr lang="en-US" altLang="en-US" sz="2400"/>
              <a:t>The characteristic impedance of a coaxial antenna feed line is determined by the </a:t>
            </a:r>
            <a:r>
              <a:rPr lang="en-US" altLang="en-US" sz="2400" b="1"/>
              <a:t>Ratio of the diameter of the inner conductor to the diameter of the braid</a:t>
            </a:r>
          </a:p>
        </p:txBody>
      </p:sp>
      <p:sp>
        <p:nvSpPr>
          <p:cNvPr id="11268" name="Rectangle 10">
            <a:extLst>
              <a:ext uri="{FF2B5EF4-FFF2-40B4-BE49-F238E27FC236}">
                <a16:creationId xmlns:a16="http://schemas.microsoft.com/office/drawing/2014/main" id="{6BFF0512-BD3B-41D9-8B90-6565334F609F}"/>
              </a:ext>
            </a:extLst>
          </p:cNvPr>
          <p:cNvSpPr>
            <a:spLocks noChangeArrowheads="1"/>
          </p:cNvSpPr>
          <p:nvPr/>
        </p:nvSpPr>
        <p:spPr bwMode="auto">
          <a:xfrm>
            <a:off x="250825" y="981075"/>
            <a:ext cx="8650288" cy="115888"/>
          </a:xfrm>
          <a:prstGeom prst="rect">
            <a:avLst/>
          </a:prstGeom>
          <a:solidFill>
            <a:srgbClr val="000000"/>
          </a:solidFill>
          <a:ln w="0">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
        <p:nvSpPr>
          <p:cNvPr id="11269" name="Rectangle 11">
            <a:extLst>
              <a:ext uri="{FF2B5EF4-FFF2-40B4-BE49-F238E27FC236}">
                <a16:creationId xmlns:a16="http://schemas.microsoft.com/office/drawing/2014/main" id="{FBF7EBA2-E7A8-4D53-AE27-CB92E683713B}"/>
              </a:ext>
            </a:extLst>
          </p:cNvPr>
          <p:cNvSpPr>
            <a:spLocks noChangeArrowheads="1"/>
          </p:cNvSpPr>
          <p:nvPr/>
        </p:nvSpPr>
        <p:spPr bwMode="auto">
          <a:xfrm>
            <a:off x="250825" y="981075"/>
            <a:ext cx="8650288" cy="69850"/>
          </a:xfrm>
          <a:prstGeom prst="rect">
            <a:avLst/>
          </a:prstGeom>
          <a:solidFill>
            <a:srgbClr val="C0C0C0"/>
          </a:solidFill>
          <a:ln w="3327">
            <a:solidFill>
              <a:srgbClr val="000000"/>
            </a:solidFill>
            <a:miter lim="800000"/>
            <a:headEnd/>
            <a:tailEnd/>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CA" altLang="en-US"/>
          </a:p>
        </p:txBody>
      </p:sp>
    </p:spTree>
  </p:cSld>
  <p:clrMapOvr>
    <a:masterClrMapping/>
  </p:clrMapOvr>
  <p:transition advClick="0">
    <p:cover dir="r"/>
  </p:transition>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2911</Words>
  <Application>Microsoft Office PowerPoint</Application>
  <PresentationFormat>On-screen Show (4:3)</PresentationFormat>
  <Paragraphs>248</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BOLD</vt:lpstr>
      <vt:lpstr>Arial Bold</vt:lpstr>
      <vt:lpstr>Times New Roman</vt:lpstr>
      <vt:lpstr>Default Design</vt:lpstr>
      <vt:lpstr>CHAPTER 7</vt:lpstr>
      <vt:lpstr>Perfect Feedline  (ya, really)</vt:lpstr>
      <vt:lpstr>Feedline (transmission line)</vt:lpstr>
      <vt:lpstr>Balanced feedlines</vt:lpstr>
      <vt:lpstr>Unbalanced feedlines</vt:lpstr>
      <vt:lpstr>Feed Lines</vt:lpstr>
      <vt:lpstr>Feed Lines                                                         Con’t</vt:lpstr>
      <vt:lpstr>Feed Line Questions                                     See Page 45</vt:lpstr>
      <vt:lpstr>Feed Line Questions                                        Con’t</vt:lpstr>
      <vt:lpstr>Feed Line Questions                                         Con’t</vt:lpstr>
      <vt:lpstr>Feed Line Questions                                     Con’t</vt:lpstr>
      <vt:lpstr>Balanced &amp; Unbalanced Feed Lines</vt:lpstr>
      <vt:lpstr>Balanced &amp; Unbalanced Feed Lines - 2</vt:lpstr>
      <vt:lpstr>Balanced &amp; Unbalanced Feed Lines - 3</vt:lpstr>
      <vt:lpstr>Popular Antenna Feed Lines                    Page 46</vt:lpstr>
      <vt:lpstr>Connectors </vt:lpstr>
      <vt:lpstr>Line Losses                                                Page 47</vt:lpstr>
      <vt:lpstr>Line Losses                                                 Con’t</vt:lpstr>
      <vt:lpstr>Standing Waves                                         Page 47</vt:lpstr>
      <vt:lpstr>Standing Waves                                                 Con’t</vt:lpstr>
      <vt:lpstr>Impedance Matching                                 Page 48</vt:lpstr>
      <vt:lpstr>Impedance Matching                                 Page 48</vt:lpstr>
      <vt:lpstr>PowerPoint Presentation</vt:lpstr>
      <vt:lpstr>PowerPoint Presentation</vt:lpstr>
      <vt:lpstr>Appendix </vt:lpstr>
      <vt:lpstr>PowerPoint Presentation</vt:lpstr>
      <vt:lpstr>PowerPoint Presentation</vt:lpstr>
      <vt:lpstr>Decibels</vt:lpstr>
      <vt:lpstr>Decibels</vt:lpstr>
      <vt:lpstr>Decibels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Antennas</dc:title>
  <dc:creator>GRS</dc:creator>
  <cp:lastModifiedBy>Geoff</cp:lastModifiedBy>
  <cp:revision>31</cp:revision>
  <dcterms:modified xsi:type="dcterms:W3CDTF">2017-11-14T05:03:05Z</dcterms:modified>
</cp:coreProperties>
</file>