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61" r:id="rId2"/>
    <p:sldId id="349" r:id="rId3"/>
    <p:sldId id="362" r:id="rId4"/>
    <p:sldId id="350" r:id="rId5"/>
    <p:sldId id="351" r:id="rId6"/>
    <p:sldId id="352" r:id="rId7"/>
    <p:sldId id="353" r:id="rId8"/>
    <p:sldId id="354" r:id="rId9"/>
    <p:sldId id="355" r:id="rId10"/>
    <p:sldId id="356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45" autoAdjust="0"/>
    <p:restoredTop sz="94660"/>
  </p:normalViewPr>
  <p:slideViewPr>
    <p:cSldViewPr>
      <p:cViewPr varScale="1">
        <p:scale>
          <a:sx n="72" d="100"/>
          <a:sy n="72" d="100"/>
        </p:scale>
        <p:origin x="33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E10F74A3-7BBD-4E68-A666-DFCBDF2436B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E499FB4D-2E1D-4DE7-9243-696A73264D5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9A0C2810-4FD8-4DE5-8A15-40DE957E7E7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B0A02912-0FE1-444B-A34F-D84ABE331D7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FEB46F58-20B9-4AE0-823C-BCACAB38795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1BF9D649-765F-41B2-8FAE-4DA067EF168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4DEEDD87-0CC1-4BEA-9C04-9D2813EC9D1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655DC8F-468D-4F8C-889A-D773170CD8A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75494FDB-3F5C-4F2E-80AC-E8C67CD1C17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CB983C82-D279-42CA-B1AC-2BF465F3AD4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7" name="Rectangle 7">
            <a:extLst>
              <a:ext uri="{FF2B5EF4-FFF2-40B4-BE49-F238E27FC236}">
                <a16:creationId xmlns:a16="http://schemas.microsoft.com/office/drawing/2014/main" id="{0F76BBA4-7860-4362-9A90-6B196A5EFE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9BD41717-42AD-4DA4-8FA9-CB0A8947DE4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CD24644F-F43F-42FD-8444-57A2353A0E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456EBCE-8B64-4564-9F34-8F82206DE77C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64AEFD9D-37B7-487F-BFF3-82369F79A7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10D9E84B-E2E1-4E39-BA7D-52D64E63D4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BB6EB999-6830-468D-A323-7C0D2CD2D8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9F006A4-89E6-474A-8824-989D82FC7C20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C7700559-4143-403A-BD96-FE841818C3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F915E486-166C-4AB8-AD95-0413ADD959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1CD59CCF-13C5-4C6B-87F8-DEB5590F6D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4B39A91-CA92-4F11-B3B2-176F396B62EE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D85D1AEA-4CF4-48E8-9412-BA57A17222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923FCC25-8836-49B2-8C8D-F426E6A182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9485229A-14CA-464C-941A-39D5EF5DFE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5AE3F15-117B-4268-91AF-280D10AA1444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6E37A7D1-2636-442D-9648-A302CED8A3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60F892FB-EA34-4C3C-9D73-3C1083CE4B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D6346048-5223-4B24-9E25-E76479FCD8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1E4DB2F-308C-4A55-A7B2-7203B009E6AF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D0EE4FFB-65E3-4EF6-A8B4-FF2861ACFD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C95BA49A-4A1A-45E3-90D1-BC973BCB64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AC5B8F1-D49C-42FA-9037-41680AC2BE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C700201-83DA-45AD-94C3-A6FA78E46A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74CB378-CBDB-420E-BCB0-6117A9DB03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992F2-03E1-40E4-8CC1-F0FF92D77A1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33809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BF57AEA-5685-4F28-BD85-83BF7EEEAE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F6583FC-BC77-49AD-898D-418DCFA562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7148E59-A598-469E-AA9A-01AE5B4BEA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234F26-A89E-4ECF-8D8A-23BC852AFEA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44979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BE8F7F-9BC4-492A-B211-5CE77995BA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FCCBE35-0B77-4D4B-853C-AF12FAA89C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DB54A71-96BF-4E30-AAA5-3CB697DCA4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1FB95-8776-49EC-B614-36B8274335E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13321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DF501E-1A72-48AB-BC75-459F99EA81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5D9A72-E4BE-4DD4-A50A-C31EF0514F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9BEC624-81C9-4C12-84C8-FC15370E8F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F12D23-B6B4-4548-A85A-C6338617D5F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47249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DC73AB9-9DFD-4AC8-B344-FFFCFECBB2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E015CF1-7FAF-41DD-AB5D-4165864561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33E2FE8-BE89-451E-B7EE-A67E1B80EB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19F7F-5FAC-4C05-86A7-A5169E7F592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56326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EE6E6E-3C93-4B88-AF09-E352E66A0E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A71B12-BD22-412C-9B38-DD4CB388A5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B7058B-7D3C-4E7F-9599-0570C6B5EC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8D6D2-1A4C-4E01-B185-693594C73EF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51160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1259A7F-0656-470A-B716-5955A4E7E8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0AD4631-78E9-4343-BA28-385BE854F9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2F8AE9C-9154-4190-B2C7-40A29C6DEA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0C566-DB8F-4E05-8532-AAEF926C8D7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10871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1A3F215-6CEE-4860-A60B-D3ADEFE177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24F88D9-898A-4AA2-A398-35AA5769BF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4ECD556-632D-4379-AD37-8D60255306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9379E-F38A-4CE1-A0D4-5B5F2269280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05297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48FCC9D-0405-440E-94AC-3D230A645B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A8C5655-A0AA-4F3F-8015-2EB4471FD0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CF3EEB4-8165-4106-B5C6-8499F3935D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AB02A-E3CC-4324-9981-495C9DF7263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5881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1B65A7-D840-4324-A8A0-2DD5AFFF5D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BBEE53-B362-4452-8D67-311E841B05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79158AD-7FEF-436E-8AEF-58B3F95934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FCD26-9F3F-44B5-9000-CCF52F5AB62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65057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BA9D59-1A69-43C0-9943-7D8D8C005B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C09BDBE-9DC8-48FE-85E1-18364EDF61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E6434B-C40D-4290-B46D-038F74B9C8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FD8430-3461-4DF0-BD56-C39F0009ABE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9627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183CFA7-FADC-4BE7-9CCC-6D2399111F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F924705-44E1-46D9-BACC-A402059EB3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0480D08-8DDE-447F-ACE5-74AF2BBE1D9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88AAAFE-6868-470C-889F-FF99955C568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dirty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7889DFA-8DCC-46FA-9A8B-FB117F0BD7C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/>
            </a:lvl1pPr>
          </a:lstStyle>
          <a:p>
            <a:pPr>
              <a:defRPr/>
            </a:pPr>
            <a:fld id="{B0722485-7B10-4CAF-8ADB-AF38DF709EE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0BDD520D-50EB-446F-8005-29E2DB455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/>
              <a:t>CHAPTER 3</a:t>
            </a:r>
          </a:p>
        </p:txBody>
      </p:sp>
      <p:sp>
        <p:nvSpPr>
          <p:cNvPr id="2051" name="Content Placeholder 2">
            <a:extLst>
              <a:ext uri="{FF2B5EF4-FFF2-40B4-BE49-F238E27FC236}">
                <a16:creationId xmlns:a16="http://schemas.microsoft.com/office/drawing/2014/main" id="{8D10FD60-1BAE-4624-AFD3-769E278B71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defRPr/>
            </a:pPr>
            <a:endParaRPr lang="en-CA" altLang="en-US" dirty="0"/>
          </a:p>
          <a:p>
            <a:pPr marL="0" indent="0" algn="ctr">
              <a:buFontTx/>
              <a:buNone/>
              <a:defRPr/>
            </a:pPr>
            <a:r>
              <a:rPr lang="en-CA" altLang="en-US" dirty="0"/>
              <a:t>Ohm’s Law, Power</a:t>
            </a:r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37ADAEB1-8F90-4EEF-8E99-26EB924C5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45EF11D-5BE1-449D-965B-FA88C7260B7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1671CC5-995E-40CF-92AF-4CD40696D2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31188" cy="1022350"/>
          </a:xfrm>
        </p:spPr>
        <p:txBody>
          <a:bodyPr lIns="90000" tIns="46800" rIns="90000" bIns="46800"/>
          <a:lstStyle/>
          <a:p>
            <a:pPr defTabSz="457200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en-US"/>
              <a:t>Power Calculations</a:t>
            </a:r>
          </a:p>
        </p:txBody>
      </p:sp>
      <p:sp>
        <p:nvSpPr>
          <p:cNvPr id="17411" name="Text Box 3">
            <a:extLst>
              <a:ext uri="{FF2B5EF4-FFF2-40B4-BE49-F238E27FC236}">
                <a16:creationId xmlns:a16="http://schemas.microsoft.com/office/drawing/2014/main" id="{E11682BA-558A-4926-9E41-5F78454178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371600"/>
            <a:ext cx="8610600" cy="499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defTabSz="45720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Verdana" panose="020B0604030504040204" pitchFamily="34" charset="0"/>
              <a:buNone/>
            </a:pPr>
            <a:r>
              <a:rPr lang="en-GB" altLang="en-US" sz="1400" b="1">
                <a:solidFill>
                  <a:srgbClr val="000000"/>
                </a:solidFill>
                <a:latin typeface="Verdana" panose="020B0604030504040204" pitchFamily="34" charset="0"/>
              </a:rPr>
              <a:t>Memorizing Ohm's law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Verdana" panose="020B0604030504040204" pitchFamily="34" charset="0"/>
              <a:buNone/>
            </a:pPr>
            <a:endParaRPr lang="en-GB" altLang="en-US" sz="1400" b="1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Verdana" panose="020B0604030504040204" pitchFamily="34" charset="0"/>
              <a:buNone/>
            </a:pPr>
            <a:r>
              <a:rPr lang="en-GB" altLang="en-US" sz="1400">
                <a:solidFill>
                  <a:srgbClr val="000000"/>
                </a:solidFill>
                <a:latin typeface="Verdana" panose="020B0604030504040204" pitchFamily="34" charset="0"/>
              </a:rPr>
              <a:t>Power Formula  P= I x E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Verdana" panose="020B0604030504040204" pitchFamily="34" charset="0"/>
              <a:buNone/>
            </a:pPr>
            <a:endParaRPr lang="en-GB" altLang="en-US" sz="140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Verdana" panose="020B0604030504040204" pitchFamily="34" charset="0"/>
              <a:buNone/>
            </a:pPr>
            <a:r>
              <a:rPr lang="en-GB" altLang="en-US" sz="1400">
                <a:solidFill>
                  <a:srgbClr val="000000"/>
                </a:solidFill>
                <a:latin typeface="Verdana" panose="020B0604030504040204" pitchFamily="34" charset="0"/>
              </a:rPr>
              <a:t>Lets try some examples we are familiar with;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Verdana" panose="020B0604030504040204" pitchFamily="34" charset="0"/>
              <a:buNone/>
            </a:pPr>
            <a:endParaRPr lang="en-GB" altLang="en-US" sz="140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Verdana" panose="020B0604030504040204" pitchFamily="34" charset="0"/>
              <a:buNone/>
            </a:pPr>
            <a:r>
              <a:rPr lang="en-GB" altLang="en-US" sz="1400">
                <a:solidFill>
                  <a:srgbClr val="000000"/>
                </a:solidFill>
                <a:latin typeface="Verdana" panose="020B0604030504040204" pitchFamily="34" charset="0"/>
              </a:rPr>
              <a:t>P= 60 watt  light bulb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Verdana" panose="020B0604030504040204" pitchFamily="34" charset="0"/>
              <a:buNone/>
            </a:pPr>
            <a:r>
              <a:rPr lang="en-GB" altLang="en-US" sz="1400">
                <a:solidFill>
                  <a:srgbClr val="000000"/>
                </a:solidFill>
                <a:latin typeface="Verdana" panose="020B0604030504040204" pitchFamily="34" charset="0"/>
              </a:rPr>
              <a:t>E=120 volts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Verdana" panose="020B0604030504040204" pitchFamily="34" charset="0"/>
              <a:buNone/>
            </a:pPr>
            <a:r>
              <a:rPr lang="en-GB" altLang="en-US" sz="1400">
                <a:solidFill>
                  <a:srgbClr val="000000"/>
                </a:solidFill>
                <a:latin typeface="Verdana" panose="020B0604030504040204" pitchFamily="34" charset="0"/>
              </a:rPr>
              <a:t>I= .5 amps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Verdana" panose="020B0604030504040204" pitchFamily="34" charset="0"/>
              <a:buNone/>
            </a:pPr>
            <a:endParaRPr lang="en-GB" altLang="en-US" sz="140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Verdana" panose="020B0604030504040204" pitchFamily="34" charset="0"/>
              <a:buNone/>
            </a:pPr>
            <a:r>
              <a:rPr lang="en-GB" altLang="en-US" sz="1400">
                <a:solidFill>
                  <a:srgbClr val="000000"/>
                </a:solidFill>
                <a:latin typeface="Verdana" panose="020B0604030504040204" pitchFamily="34" charset="0"/>
              </a:rPr>
              <a:t>P=100 watt  light bulb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Verdana" panose="020B0604030504040204" pitchFamily="34" charset="0"/>
              <a:buNone/>
            </a:pPr>
            <a:r>
              <a:rPr lang="en-GB" altLang="en-US" sz="1400">
                <a:solidFill>
                  <a:srgbClr val="000000"/>
                </a:solidFill>
                <a:latin typeface="Verdana" panose="020B0604030504040204" pitchFamily="34" charset="0"/>
              </a:rPr>
              <a:t>E=120 volts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Verdana" panose="020B0604030504040204" pitchFamily="34" charset="0"/>
              <a:buNone/>
            </a:pPr>
            <a:r>
              <a:rPr lang="en-GB" altLang="en-US" sz="1400">
                <a:solidFill>
                  <a:srgbClr val="000000"/>
                </a:solidFill>
                <a:latin typeface="Verdana" panose="020B0604030504040204" pitchFamily="34" charset="0"/>
              </a:rPr>
              <a:t>I=.83 amps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Verdana" panose="020B0604030504040204" pitchFamily="34" charset="0"/>
              <a:buNone/>
            </a:pPr>
            <a:endParaRPr lang="en-GB" altLang="en-US" sz="140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Verdana" panose="020B0604030504040204" pitchFamily="34" charset="0"/>
              <a:buNone/>
            </a:pPr>
            <a:r>
              <a:rPr lang="en-GB" altLang="en-US" sz="1400">
                <a:solidFill>
                  <a:srgbClr val="000000"/>
                </a:solidFill>
                <a:latin typeface="Verdana" panose="020B0604030504040204" pitchFamily="34" charset="0"/>
              </a:rPr>
              <a:t>Electric Kettle consumes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Verdana" panose="020B0604030504040204" pitchFamily="34" charset="0"/>
              <a:buNone/>
            </a:pPr>
            <a:r>
              <a:rPr lang="en-GB" altLang="en-US" sz="1400">
                <a:solidFill>
                  <a:srgbClr val="000000"/>
                </a:solidFill>
                <a:latin typeface="Verdana" panose="020B0604030504040204" pitchFamily="34" charset="0"/>
              </a:rPr>
              <a:t>P=900 watts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Verdana" panose="020B0604030504040204" pitchFamily="34" charset="0"/>
              <a:buNone/>
            </a:pPr>
            <a:r>
              <a:rPr lang="en-GB" altLang="en-US" sz="1400">
                <a:solidFill>
                  <a:srgbClr val="000000"/>
                </a:solidFill>
                <a:latin typeface="Verdana" panose="020B0604030504040204" pitchFamily="34" charset="0"/>
              </a:rPr>
              <a:t>E=120 volts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Verdana" panose="020B0604030504040204" pitchFamily="34" charset="0"/>
              <a:buNone/>
            </a:pPr>
            <a:r>
              <a:rPr lang="en-GB" altLang="en-US" sz="1400">
                <a:solidFill>
                  <a:srgbClr val="000000"/>
                </a:solidFill>
                <a:latin typeface="Verdana" panose="020B0604030504040204" pitchFamily="34" charset="0"/>
              </a:rPr>
              <a:t>I= 7.5 amps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Verdana" panose="020B0604030504040204" pitchFamily="34" charset="0"/>
              <a:buNone/>
            </a:pPr>
            <a:endParaRPr lang="en-GB" altLang="en-US" sz="140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Verdana" panose="020B0604030504040204" pitchFamily="34" charset="0"/>
              <a:buNone/>
            </a:pPr>
            <a:r>
              <a:rPr lang="en-GB" altLang="en-US" sz="1400">
                <a:solidFill>
                  <a:srgbClr val="000000"/>
                </a:solidFill>
                <a:latin typeface="Verdana" panose="020B0604030504040204" pitchFamily="34" charset="0"/>
              </a:rPr>
              <a:t>Electric Toaster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Verdana" panose="020B0604030504040204" pitchFamily="34" charset="0"/>
              <a:buNone/>
            </a:pPr>
            <a:r>
              <a:rPr lang="en-GB" altLang="en-US" sz="1400">
                <a:solidFill>
                  <a:srgbClr val="000000"/>
                </a:solidFill>
                <a:latin typeface="Verdana" panose="020B0604030504040204" pitchFamily="34" charset="0"/>
              </a:rPr>
              <a:t>P= 1200 watts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Verdana" panose="020B0604030504040204" pitchFamily="34" charset="0"/>
              <a:buNone/>
            </a:pPr>
            <a:r>
              <a:rPr lang="en-GB" altLang="en-US" sz="1400">
                <a:solidFill>
                  <a:srgbClr val="000000"/>
                </a:solidFill>
                <a:latin typeface="Verdana" panose="020B0604030504040204" pitchFamily="34" charset="0"/>
              </a:rPr>
              <a:t>E=120 volts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Verdana" panose="020B0604030504040204" pitchFamily="34" charset="0"/>
              <a:buNone/>
            </a:pPr>
            <a:r>
              <a:rPr lang="en-GB" altLang="en-US" sz="1400">
                <a:solidFill>
                  <a:srgbClr val="000000"/>
                </a:solidFill>
                <a:latin typeface="Verdana" panose="020B0604030504040204" pitchFamily="34" charset="0"/>
              </a:rPr>
              <a:t>I=10 amps</a:t>
            </a:r>
          </a:p>
        </p:txBody>
      </p:sp>
      <p:pic>
        <p:nvPicPr>
          <p:cNvPr id="192516" name="Picture 4">
            <a:extLst>
              <a:ext uri="{FF2B5EF4-FFF2-40B4-BE49-F238E27FC236}">
                <a16:creationId xmlns:a16="http://schemas.microsoft.com/office/drawing/2014/main" id="{AB37E9B2-C0B0-44F5-BD51-BC408BA699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295400"/>
            <a:ext cx="1752600" cy="174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7413" name="Picture 5">
            <a:extLst>
              <a:ext uri="{FF2B5EF4-FFF2-40B4-BE49-F238E27FC236}">
                <a16:creationId xmlns:a16="http://schemas.microsoft.com/office/drawing/2014/main" id="{676E6287-2738-4856-B6F4-F4711C4E71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743200"/>
            <a:ext cx="14287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7414" name="Picture 6">
            <a:extLst>
              <a:ext uri="{FF2B5EF4-FFF2-40B4-BE49-F238E27FC236}">
                <a16:creationId xmlns:a16="http://schemas.microsoft.com/office/drawing/2014/main" id="{0ABFC746-B4FE-408F-93D6-8C05921E24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4114800"/>
            <a:ext cx="8191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7415" name="Picture 7">
            <a:extLst>
              <a:ext uri="{FF2B5EF4-FFF2-40B4-BE49-F238E27FC236}">
                <a16:creationId xmlns:a16="http://schemas.microsoft.com/office/drawing/2014/main" id="{020B418D-E9C2-4843-8630-838C9C2A96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5334000"/>
            <a:ext cx="11525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7416" name="Text Box 8">
            <a:extLst>
              <a:ext uri="{FF2B5EF4-FFF2-40B4-BE49-F238E27FC236}">
                <a16:creationId xmlns:a16="http://schemas.microsoft.com/office/drawing/2014/main" id="{B3B0C144-D82B-41CC-BCB0-C42493B6AF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2413" y="3200400"/>
            <a:ext cx="3019425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defTabSz="45720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Tx/>
              <a:buNone/>
            </a:pPr>
            <a:r>
              <a:rPr lang="en-GB" altLang="en-US" sz="1800" b="1">
                <a:solidFill>
                  <a:srgbClr val="000000"/>
                </a:solidFill>
              </a:rPr>
              <a:t>Power:</a:t>
            </a:r>
            <a:r>
              <a:rPr lang="en-GB" altLang="en-US" sz="1800">
                <a:solidFill>
                  <a:srgbClr val="000000"/>
                </a:solidFill>
              </a:rPr>
              <a:t>  P = I x E    </a:t>
            </a:r>
            <a:r>
              <a:rPr lang="en-GB" altLang="en-US" sz="1800" i="1">
                <a:solidFill>
                  <a:srgbClr val="000000"/>
                </a:solidFill>
              </a:rPr>
              <a:t>(Watts)</a:t>
            </a:r>
            <a:r>
              <a:rPr lang="ar-SA" altLang="en-US" sz="1800" i="1">
                <a:solidFill>
                  <a:srgbClr val="000000"/>
                </a:solidFill>
                <a:cs typeface="Arial" panose="020B0604020202020204" pitchFamily="34" charset="0"/>
              </a:rPr>
              <a:t>‏</a:t>
            </a:r>
            <a:endParaRPr lang="en-GB" altLang="en-US" sz="1800" i="1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Tx/>
              <a:buNone/>
            </a:pPr>
            <a:r>
              <a:rPr lang="en-GB" altLang="en-US" sz="1800" b="1">
                <a:solidFill>
                  <a:srgbClr val="000000"/>
                </a:solidFill>
              </a:rPr>
              <a:t>Current:</a:t>
            </a:r>
            <a:r>
              <a:rPr lang="en-GB" altLang="en-US" sz="1800">
                <a:solidFill>
                  <a:srgbClr val="000000"/>
                </a:solidFill>
              </a:rPr>
              <a:t> I = P / E     </a:t>
            </a:r>
            <a:r>
              <a:rPr lang="en-GB" altLang="en-US" sz="1800" i="1">
                <a:solidFill>
                  <a:srgbClr val="000000"/>
                </a:solidFill>
              </a:rPr>
              <a:t>(Amps)</a:t>
            </a:r>
            <a:r>
              <a:rPr lang="ar-SA" altLang="en-US" sz="1800" i="1">
                <a:solidFill>
                  <a:srgbClr val="000000"/>
                </a:solidFill>
                <a:cs typeface="Arial" panose="020B0604020202020204" pitchFamily="34" charset="0"/>
              </a:rPr>
              <a:t>‏</a:t>
            </a:r>
            <a:endParaRPr lang="en-GB" altLang="en-US" sz="1800" i="1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Tx/>
              <a:buNone/>
            </a:pPr>
            <a:r>
              <a:rPr lang="en-GB" altLang="en-US" sz="1800" b="1">
                <a:solidFill>
                  <a:srgbClr val="000000"/>
                </a:solidFill>
              </a:rPr>
              <a:t>Voltage:</a:t>
            </a:r>
            <a:r>
              <a:rPr lang="en-GB" altLang="en-US" sz="1800">
                <a:solidFill>
                  <a:srgbClr val="000000"/>
                </a:solidFill>
              </a:rPr>
              <a:t> E = P/ I  </a:t>
            </a:r>
            <a:r>
              <a:rPr lang="en-GB" altLang="en-US" sz="1800" i="1">
                <a:solidFill>
                  <a:srgbClr val="000000"/>
                </a:solidFill>
              </a:rPr>
              <a:t>(Volts)</a:t>
            </a:r>
            <a:r>
              <a:rPr lang="ar-SA" altLang="en-US" sz="1800" i="1">
                <a:solidFill>
                  <a:srgbClr val="000000"/>
                </a:solidFill>
                <a:cs typeface="Arial" panose="020B0604020202020204" pitchFamily="34" charset="0"/>
              </a:rPr>
              <a:t>‏</a:t>
            </a:r>
            <a:endParaRPr lang="en-GB" altLang="en-US" sz="1800" i="1">
              <a:solidFill>
                <a:srgbClr val="000000"/>
              </a:solidFill>
            </a:endParaRPr>
          </a:p>
        </p:txBody>
      </p:sp>
      <p:sp>
        <p:nvSpPr>
          <p:cNvPr id="17417" name="Text Box 9">
            <a:extLst>
              <a:ext uri="{FF2B5EF4-FFF2-40B4-BE49-F238E27FC236}">
                <a16:creationId xmlns:a16="http://schemas.microsoft.com/office/drawing/2014/main" id="{63186CDE-DD63-4F65-93F5-6F6C00C4EC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3188" y="4495800"/>
            <a:ext cx="3627437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defTabSz="45720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Tx/>
              <a:buNone/>
            </a:pPr>
            <a:r>
              <a:rPr lang="en-GB" altLang="en-US" sz="1800" i="1">
                <a:solidFill>
                  <a:srgbClr val="000000"/>
                </a:solidFill>
              </a:rPr>
              <a:t>E = Electromotive Force aka Volts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Tx/>
              <a:buNone/>
            </a:pPr>
            <a:r>
              <a:rPr lang="en-GB" altLang="en-US" sz="1800" i="1">
                <a:solidFill>
                  <a:srgbClr val="000000"/>
                </a:solidFill>
              </a:rPr>
              <a:t>I = Intensity aka Current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192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25FED2DE-2777-4925-832C-910CD5B7C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601BA56-BDF0-41AB-9508-DF7AEFDFD07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BA24821B-1B25-4ED7-AAC8-A7BB480A18C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3400" y="304800"/>
            <a:ext cx="7772400" cy="1219200"/>
          </a:xfrm>
        </p:spPr>
        <p:txBody>
          <a:bodyPr/>
          <a:lstStyle/>
          <a:p>
            <a:pPr eaLnBrk="1" hangingPunct="1"/>
            <a:r>
              <a:rPr lang="en-US" altLang="en-US"/>
              <a:t>Ohm’s Law</a:t>
            </a:r>
            <a:endParaRPr lang="en-US" altLang="en-US" sz="1800"/>
          </a:p>
        </p:txBody>
      </p:sp>
      <p:sp>
        <p:nvSpPr>
          <p:cNvPr id="5124" name="Text Box 3">
            <a:extLst>
              <a:ext uri="{FF2B5EF4-FFF2-40B4-BE49-F238E27FC236}">
                <a16:creationId xmlns:a16="http://schemas.microsoft.com/office/drawing/2014/main" id="{05609803-AA9A-442E-ACE0-7BBC5F2747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7772400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There is a very easy way to determine how much current will flow through a circuit when the voltage and resistance is known.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The simple equation is as easy as (don't let the word scare you) “pie”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Remember the “pie” below.  The pie/circle will help you to know how to figure out the answer to these electrical problems. The three letters stand for...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/>
              <a:t>E = electromotive force (a.k.a. Voltage)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/>
              <a:t>I = </a:t>
            </a:r>
            <a:r>
              <a:rPr lang="en-US" altLang="en-US" sz="1600" b="1" i="1"/>
              <a:t>intensity</a:t>
            </a:r>
            <a:r>
              <a:rPr lang="en-US" altLang="en-US" sz="1600" b="1"/>
              <a:t> (French term for Current)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/>
              <a:t>R = resistance</a:t>
            </a:r>
            <a:r>
              <a:rPr lang="en-US" altLang="en-US" sz="1600"/>
              <a:t> </a:t>
            </a:r>
          </a:p>
        </p:txBody>
      </p:sp>
      <p:pic>
        <p:nvPicPr>
          <p:cNvPr id="5125" name="Picture 5">
            <a:extLst>
              <a:ext uri="{FF2B5EF4-FFF2-40B4-BE49-F238E27FC236}">
                <a16:creationId xmlns:a16="http://schemas.microsoft.com/office/drawing/2014/main" id="{04A40297-79AF-4CD5-AAC6-DE82CD406E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429000"/>
            <a:ext cx="31242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id="{96E5C743-A5D7-4937-9B1C-AE8552866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054B2C-D0F6-49CC-AC74-6EC7B85E0F84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3D80363B-9909-415F-9756-810DAD871C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Ohm’s Law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3E7B4D03-96F1-4737-9C18-89CB047057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altLang="en-US" sz="1800" b="1"/>
          </a:p>
          <a:p>
            <a:pPr eaLnBrk="1" hangingPunct="1"/>
            <a:r>
              <a:rPr lang="en-US" altLang="en-US" sz="2400"/>
              <a:t>E = electromotive force (a.k.a. Voltage) </a:t>
            </a:r>
          </a:p>
          <a:p>
            <a:pPr eaLnBrk="1" hangingPunct="1"/>
            <a:r>
              <a:rPr lang="en-US" altLang="en-US" sz="2400"/>
              <a:t>I = </a:t>
            </a:r>
            <a:r>
              <a:rPr lang="en-US" altLang="en-US" sz="2400" i="1"/>
              <a:t>intensity</a:t>
            </a:r>
            <a:r>
              <a:rPr lang="en-US" altLang="en-US" sz="2400"/>
              <a:t> (the French term for Current) </a:t>
            </a:r>
          </a:p>
          <a:p>
            <a:pPr eaLnBrk="1" hangingPunct="1"/>
            <a:r>
              <a:rPr lang="en-US" altLang="en-US" sz="2400"/>
              <a:t>R = resistance</a:t>
            </a:r>
          </a:p>
          <a:p>
            <a:pPr eaLnBrk="1" hangingPunct="1"/>
            <a:endParaRPr lang="en-US" altLang="en-US" sz="1800" b="1"/>
          </a:p>
          <a:p>
            <a:pPr eaLnBrk="1" hangingPunct="1"/>
            <a:endParaRPr lang="en-US" altLang="en-US" sz="1800" b="1"/>
          </a:p>
          <a:p>
            <a:pPr eaLnBrk="1" hangingPunct="1"/>
            <a:endParaRPr lang="en-US" altLang="en-US" sz="1800" b="1"/>
          </a:p>
          <a:p>
            <a:pPr eaLnBrk="1" hangingPunct="1"/>
            <a:endParaRPr lang="en-US" altLang="en-US" sz="1800" b="1"/>
          </a:p>
          <a:p>
            <a:pPr eaLnBrk="1" hangingPunct="1"/>
            <a:r>
              <a:rPr lang="en-US" altLang="en-US" sz="2800" b="1"/>
              <a:t>Voltage:</a:t>
            </a:r>
            <a:r>
              <a:rPr lang="en-US" altLang="en-US" sz="2800"/>
              <a:t>  E = I x R    </a:t>
            </a:r>
            <a:r>
              <a:rPr lang="en-US" altLang="en-US" sz="2800" i="1"/>
              <a:t>(Volts)</a:t>
            </a:r>
          </a:p>
          <a:p>
            <a:pPr eaLnBrk="1" hangingPunct="1"/>
            <a:r>
              <a:rPr lang="en-US" altLang="en-US" sz="2800" b="1"/>
              <a:t>Current:</a:t>
            </a:r>
            <a:r>
              <a:rPr lang="en-US" altLang="en-US" sz="2800"/>
              <a:t> I = E / R     </a:t>
            </a:r>
            <a:r>
              <a:rPr lang="en-US" altLang="en-US" sz="2800" i="1"/>
              <a:t>(Amps)</a:t>
            </a:r>
          </a:p>
          <a:p>
            <a:pPr eaLnBrk="1" hangingPunct="1"/>
            <a:r>
              <a:rPr lang="en-US" altLang="en-US" sz="2800" b="1"/>
              <a:t>Resistance:</a:t>
            </a:r>
            <a:r>
              <a:rPr lang="en-US" altLang="en-US" sz="2800"/>
              <a:t> R = E / I  </a:t>
            </a:r>
            <a:r>
              <a:rPr lang="en-US" altLang="en-US" sz="2800" i="1"/>
              <a:t>(Ohms)</a:t>
            </a:r>
            <a:endParaRPr lang="en-US" altLang="en-US" b="1" i="1"/>
          </a:p>
        </p:txBody>
      </p:sp>
      <p:pic>
        <p:nvPicPr>
          <p:cNvPr id="7173" name="Picture 4">
            <a:extLst>
              <a:ext uri="{FF2B5EF4-FFF2-40B4-BE49-F238E27FC236}">
                <a16:creationId xmlns:a16="http://schemas.microsoft.com/office/drawing/2014/main" id="{87056984-7EC2-4A3A-9E80-225609FA7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048000"/>
            <a:ext cx="28194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091AD2B6-CD9A-4A92-B330-876510755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2AF84AA-17B5-4306-8D82-8051998575B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AD420393-B11A-494F-81E2-6B9C5D1AA42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3400" y="304800"/>
            <a:ext cx="7772400" cy="1219200"/>
          </a:xfrm>
        </p:spPr>
        <p:txBody>
          <a:bodyPr/>
          <a:lstStyle/>
          <a:p>
            <a:pPr eaLnBrk="1" hangingPunct="1"/>
            <a:r>
              <a:rPr lang="en-US" altLang="en-US"/>
              <a:t>Ohm’s Law</a:t>
            </a:r>
            <a:endParaRPr lang="en-US" altLang="en-US" sz="1800"/>
          </a:p>
        </p:txBody>
      </p:sp>
      <p:sp>
        <p:nvSpPr>
          <p:cNvPr id="8196" name="Text Box 3">
            <a:extLst>
              <a:ext uri="{FF2B5EF4-FFF2-40B4-BE49-F238E27FC236}">
                <a16:creationId xmlns:a16="http://schemas.microsoft.com/office/drawing/2014/main" id="{7E4D633B-1353-41CB-9B6C-0726CCA269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7772400" cy="458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 circuit has 200 volts with 100 ohms of resistance. How much current would flow?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Since our "unknown" value in this problem is the current, then we can put our finger over the "I“.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What’s left is "E over R". This means you take the Voltage and divide it by the Resistance.  200 volts divided by 100 ohms equals 2 amps.</a:t>
            </a:r>
            <a:r>
              <a:rPr lang="en-US" altLang="en-US" sz="1800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E = electromotive force (a.k.a. Voltage)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I = </a:t>
            </a:r>
            <a:r>
              <a:rPr lang="en-US" altLang="en-US" sz="1600" i="1"/>
              <a:t>intensity</a:t>
            </a:r>
            <a:r>
              <a:rPr lang="en-US" altLang="en-US" sz="1600"/>
              <a:t> (French term for Current)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R = resistance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</p:txBody>
      </p:sp>
      <p:pic>
        <p:nvPicPr>
          <p:cNvPr id="8197" name="Picture 4">
            <a:extLst>
              <a:ext uri="{FF2B5EF4-FFF2-40B4-BE49-F238E27FC236}">
                <a16:creationId xmlns:a16="http://schemas.microsoft.com/office/drawing/2014/main" id="{34C0EB60-24BB-433C-AAED-B7C411A684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429000"/>
            <a:ext cx="3200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0261A9AC-373A-4335-A8CF-AD6521277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1D852F6-5874-4C06-9097-6F85F93C6F72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185C5DBF-41F3-400A-BDF9-176149D101A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3400" y="304800"/>
            <a:ext cx="7772400" cy="1219200"/>
          </a:xfrm>
        </p:spPr>
        <p:txBody>
          <a:bodyPr/>
          <a:lstStyle/>
          <a:p>
            <a:pPr eaLnBrk="1" hangingPunct="1"/>
            <a:r>
              <a:rPr lang="en-US" altLang="en-US"/>
              <a:t>Ohm’s Law</a:t>
            </a:r>
            <a:endParaRPr lang="en-US" altLang="en-US" sz="1800"/>
          </a:p>
        </p:txBody>
      </p:sp>
      <p:sp>
        <p:nvSpPr>
          <p:cNvPr id="10244" name="Text Box 3">
            <a:extLst>
              <a:ext uri="{FF2B5EF4-FFF2-40B4-BE49-F238E27FC236}">
                <a16:creationId xmlns:a16="http://schemas.microsoft.com/office/drawing/2014/main" id="{10221125-45FA-45AA-A394-EDAB62765D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7772400" cy="42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We want to determine the voltage in a circuit when we know the current is 2 amps and the resistance is 50 ohms.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Look at the "pie" and cover up the E. You're left with I times R.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	Voltage = 2 amps time 50 ohms = 100 volts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E = electromotive force (a.k.a. Voltage)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I = </a:t>
            </a:r>
            <a:r>
              <a:rPr lang="en-US" altLang="en-US" sz="1600" i="1"/>
              <a:t>intensity</a:t>
            </a:r>
            <a:r>
              <a:rPr lang="en-US" altLang="en-US" sz="1600"/>
              <a:t> (French term for Current)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R = resistance</a:t>
            </a:r>
          </a:p>
        </p:txBody>
      </p:sp>
      <p:pic>
        <p:nvPicPr>
          <p:cNvPr id="10245" name="Picture 4">
            <a:extLst>
              <a:ext uri="{FF2B5EF4-FFF2-40B4-BE49-F238E27FC236}">
                <a16:creationId xmlns:a16="http://schemas.microsoft.com/office/drawing/2014/main" id="{DB72EA2E-34A2-4143-8358-AD90C9B776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124200"/>
            <a:ext cx="3200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>
            <a:extLst>
              <a:ext uri="{FF2B5EF4-FFF2-40B4-BE49-F238E27FC236}">
                <a16:creationId xmlns:a16="http://schemas.microsoft.com/office/drawing/2014/main" id="{2A80B9EE-D760-4FA8-AA6D-F6328C983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0B51B4C-7BC8-4494-BC3B-49CB6C0DD902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24CB4CC2-88C7-4EE5-8031-64731CFD7FC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3400" y="304800"/>
            <a:ext cx="7772400" cy="1219200"/>
          </a:xfrm>
        </p:spPr>
        <p:txBody>
          <a:bodyPr/>
          <a:lstStyle/>
          <a:p>
            <a:pPr eaLnBrk="1" hangingPunct="1"/>
            <a:r>
              <a:rPr lang="en-US" altLang="en-US"/>
              <a:t>Power</a:t>
            </a:r>
            <a:endParaRPr lang="en-US" altLang="en-US" sz="1800"/>
          </a:p>
        </p:txBody>
      </p:sp>
      <p:sp>
        <p:nvSpPr>
          <p:cNvPr id="12292" name="Text Box 3">
            <a:extLst>
              <a:ext uri="{FF2B5EF4-FFF2-40B4-BE49-F238E27FC236}">
                <a16:creationId xmlns:a16="http://schemas.microsoft.com/office/drawing/2014/main" id="{CDDE2D08-4C1D-4AF8-90A9-A543562795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828800"/>
            <a:ext cx="42672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Every circuit uses a certain amount of power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/>
              <a:t>Power describes how fast electrical energy is used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When you close a circuit containing an incandescent light bulb, heat and light are produced in the bulb by the current flowing through a resistive filament in the bulb.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The resistance turns the electrical power into primarily heat, and secondarily light.</a:t>
            </a:r>
          </a:p>
        </p:txBody>
      </p:sp>
      <p:sp>
        <p:nvSpPr>
          <p:cNvPr id="12293" name="Text Box 4">
            <a:extLst>
              <a:ext uri="{FF2B5EF4-FFF2-40B4-BE49-F238E27FC236}">
                <a16:creationId xmlns:a16="http://schemas.microsoft.com/office/drawing/2014/main" id="{C12F9AD0-379B-4C7C-9C72-213BF849D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572000"/>
            <a:ext cx="82311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Each light bulb is rated at a certain power rating, an expression of how much power the bulb will use in the rated circuit.  The rated power usage is expressed in </a:t>
            </a:r>
            <a:r>
              <a:rPr lang="en-US" altLang="en-US" sz="1400" b="1"/>
              <a:t>watts</a:t>
            </a:r>
            <a:r>
              <a:rPr lang="en-US" altLang="en-US" sz="1400"/>
              <a:t>.</a:t>
            </a:r>
          </a:p>
        </p:txBody>
      </p:sp>
      <p:pic>
        <p:nvPicPr>
          <p:cNvPr id="12294" name="Picture 6" descr="closed">
            <a:extLst>
              <a:ext uri="{FF2B5EF4-FFF2-40B4-BE49-F238E27FC236}">
                <a16:creationId xmlns:a16="http://schemas.microsoft.com/office/drawing/2014/main" id="{6CE7C213-FC62-4831-A3C6-7983C7F17B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828800"/>
            <a:ext cx="3251200" cy="235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id="{8E65824D-6B09-4F9E-A341-64CF30870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523AAE6-C0F9-4801-A697-AAB5C1F817F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2E2E1486-1D4F-49E1-BB1A-954F8B8AB5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Power Calculations</a:t>
            </a:r>
            <a:endParaRPr lang="en-US" altLang="en-US" sz="2400" b="1"/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DCD374E7-DD9D-4223-AE2D-10EBC69CE0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943600" cy="4525963"/>
          </a:xfrm>
        </p:spPr>
        <p:txBody>
          <a:bodyPr/>
          <a:lstStyle/>
          <a:p>
            <a:pPr marL="0" lvl="1" indent="0" eaLnBrk="1" hangingPunct="1">
              <a:spcAft>
                <a:spcPts val="600"/>
              </a:spcAft>
              <a:defRPr/>
            </a:pPr>
            <a:r>
              <a:rPr lang="en-US" sz="1600" kern="1200" dirty="0">
                <a:ea typeface="+mn-ea"/>
                <a:cs typeface="+mn-cs"/>
              </a:rPr>
              <a:t> The unit used to describe electrical power is the </a:t>
            </a:r>
            <a:r>
              <a:rPr lang="en-US" sz="1600" b="1" kern="1200" dirty="0">
                <a:ea typeface="+mn-ea"/>
                <a:cs typeface="+mn-cs"/>
              </a:rPr>
              <a:t>Watt</a:t>
            </a:r>
            <a:r>
              <a:rPr lang="en-US" sz="1600" kern="1200" dirty="0">
                <a:ea typeface="+mn-ea"/>
                <a:cs typeface="+mn-cs"/>
              </a:rPr>
              <a:t>.</a:t>
            </a:r>
          </a:p>
          <a:p>
            <a:pPr marL="0" lvl="1" indent="0" eaLnBrk="1" hangingPunct="1">
              <a:spcAft>
                <a:spcPts val="600"/>
              </a:spcAft>
              <a:defRPr/>
            </a:pPr>
            <a:r>
              <a:rPr lang="en-US" sz="1600" kern="1200" dirty="0">
                <a:ea typeface="+mn-ea"/>
                <a:cs typeface="+mn-cs"/>
              </a:rPr>
              <a:t> The formula for calculating power is </a:t>
            </a:r>
          </a:p>
          <a:p>
            <a:pPr marL="400050" lvl="2" indent="0" eaLnBrk="1" hangingPunct="1">
              <a:spcAft>
                <a:spcPts val="600"/>
              </a:spcAft>
              <a:defRPr/>
            </a:pPr>
            <a:r>
              <a:rPr lang="en-US" sz="1200" kern="1200" dirty="0">
                <a:ea typeface="+mn-ea"/>
                <a:cs typeface="+mn-cs"/>
              </a:rPr>
              <a:t> Power (P) equals voltage (E) times current (I)  P = E X I</a:t>
            </a:r>
          </a:p>
          <a:p>
            <a:pPr marL="400050" lvl="2" indent="0" eaLnBrk="1" hangingPunct="1">
              <a:spcAft>
                <a:spcPts val="600"/>
              </a:spcAft>
              <a:defRPr/>
            </a:pPr>
            <a:r>
              <a:rPr lang="en-US" sz="1200" kern="1200" dirty="0">
                <a:ea typeface="+mn-ea"/>
                <a:cs typeface="+mn-cs"/>
              </a:rPr>
              <a:t> Use another pie!</a:t>
            </a:r>
          </a:p>
        </p:txBody>
      </p:sp>
      <p:pic>
        <p:nvPicPr>
          <p:cNvPr id="110596" name="Picture 4" descr="power2">
            <a:extLst>
              <a:ext uri="{FF2B5EF4-FFF2-40B4-BE49-F238E27FC236}">
                <a16:creationId xmlns:a16="http://schemas.microsoft.com/office/drawing/2014/main" id="{F6F16747-E98F-4107-8D53-2D236E5A5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743200"/>
            <a:ext cx="3429000" cy="341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597" name="Picture 5" descr="100_2074">
            <a:extLst>
              <a:ext uri="{FF2B5EF4-FFF2-40B4-BE49-F238E27FC236}">
                <a16:creationId xmlns:a16="http://schemas.microsoft.com/office/drawing/2014/main" id="{52B43EE5-C9C2-4611-8FB4-816D818553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276600"/>
            <a:ext cx="1287463" cy="217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0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6A6B6B5E-201A-4A41-BE2A-AAB610961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A7DF369-B01C-4869-9A51-E5F3CF86D93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BAD76A0B-99BE-4400-98B9-9BB7864346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Power Calculations</a:t>
            </a:r>
            <a:endParaRPr lang="en-US" altLang="en-US" sz="1600"/>
          </a:p>
        </p:txBody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A90635F2-9E96-4BFA-B19A-463DE288D0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defRPr/>
            </a:pPr>
            <a:r>
              <a:rPr lang="en-US" sz="1600" kern="1200" dirty="0">
                <a:ea typeface="+mn-ea"/>
                <a:cs typeface="+mn-cs"/>
              </a:rPr>
              <a:t>How much power is represented by a voltage of 13.8 volts DC and a current of 10 amperes?</a:t>
            </a:r>
          </a:p>
          <a:p>
            <a:pPr lvl="1" eaLnBrk="1" hangingPunct="1">
              <a:buFontTx/>
              <a:buNone/>
              <a:defRPr/>
            </a:pPr>
            <a:endParaRPr lang="en-US" sz="1600" kern="1200" dirty="0">
              <a:ea typeface="+mn-ea"/>
              <a:cs typeface="+mn-cs"/>
            </a:endParaRPr>
          </a:p>
          <a:p>
            <a:pPr lvl="2" eaLnBrk="1" hangingPunct="1">
              <a:buClr>
                <a:schemeClr val="accent2"/>
              </a:buClr>
              <a:buFont typeface="Wingdings" pitchFamily="2" charset="2"/>
              <a:buChar char="§"/>
              <a:defRPr/>
            </a:pPr>
            <a:r>
              <a:rPr lang="en-US" sz="1600" kern="1200" dirty="0">
                <a:ea typeface="+mn-ea"/>
                <a:cs typeface="+mn-cs"/>
              </a:rPr>
              <a:t>P = I x E    P = 10 x 13.8 = 138 watts</a:t>
            </a:r>
          </a:p>
          <a:p>
            <a:pPr lvl="1" eaLnBrk="1" hangingPunct="1">
              <a:defRPr/>
            </a:pPr>
            <a:endParaRPr lang="en-US" sz="1600" kern="1200" dirty="0">
              <a:ea typeface="+mn-ea"/>
              <a:cs typeface="+mn-cs"/>
            </a:endParaRPr>
          </a:p>
          <a:p>
            <a:pPr lvl="1" eaLnBrk="1" hangingPunct="1">
              <a:defRPr/>
            </a:pPr>
            <a:r>
              <a:rPr lang="en-US" sz="1600" kern="1200" dirty="0">
                <a:ea typeface="+mn-ea"/>
                <a:cs typeface="+mn-cs"/>
              </a:rPr>
              <a:t>How much power is used in a circuit when the voltage is 120 volts DC and the current is 2.5 amperes.</a:t>
            </a:r>
          </a:p>
          <a:p>
            <a:pPr lvl="1" eaLnBrk="1" hangingPunct="1">
              <a:defRPr/>
            </a:pPr>
            <a:endParaRPr lang="en-US" sz="1600" kern="1200" dirty="0">
              <a:ea typeface="+mn-ea"/>
              <a:cs typeface="+mn-cs"/>
            </a:endParaRPr>
          </a:p>
          <a:p>
            <a:pPr lvl="2" eaLnBrk="1" hangingPunct="1">
              <a:buClr>
                <a:schemeClr val="accent2"/>
              </a:buClr>
              <a:buFont typeface="Wingdings" pitchFamily="2" charset="2"/>
              <a:buChar char="§"/>
              <a:defRPr/>
            </a:pPr>
            <a:r>
              <a:rPr lang="en-US" sz="1600" kern="1200" dirty="0">
                <a:ea typeface="+mn-ea"/>
                <a:cs typeface="+mn-cs"/>
              </a:rPr>
              <a:t>P = I x E    P = 2.5 x 120 = 300 watts</a:t>
            </a:r>
          </a:p>
        </p:txBody>
      </p:sp>
      <p:pic>
        <p:nvPicPr>
          <p:cNvPr id="15365" name="Picture 4" descr="power2">
            <a:extLst>
              <a:ext uri="{FF2B5EF4-FFF2-40B4-BE49-F238E27FC236}">
                <a16:creationId xmlns:a16="http://schemas.microsoft.com/office/drawing/2014/main" id="{7A4B1E80-7336-4FD0-8EDB-FC85145462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657600"/>
            <a:ext cx="2895600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4A5122BC-E10E-488D-86EE-7E61E675D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E4094F4-8108-482F-ACFF-5A21885FF8F3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41B72C47-B040-4188-8A0B-5CA31B24AD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Power Calculations</a:t>
            </a:r>
            <a:endParaRPr lang="en-US" altLang="en-US" sz="1600"/>
          </a:p>
        </p:txBody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3DFC0F4D-8041-4746-BA66-1FF20D9F39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defRPr/>
            </a:pPr>
            <a:r>
              <a:rPr lang="en-US" sz="1600" kern="1200" dirty="0">
                <a:ea typeface="+mn-ea"/>
                <a:cs typeface="+mn-cs"/>
              </a:rPr>
              <a:t>How many watts are consumed by a transceiver when you are transmitting?</a:t>
            </a:r>
          </a:p>
          <a:p>
            <a:pPr lvl="1" eaLnBrk="1" hangingPunct="1">
              <a:defRPr/>
            </a:pPr>
            <a:r>
              <a:rPr lang="en-US" sz="1600" kern="1200" dirty="0">
                <a:ea typeface="+mn-ea"/>
                <a:cs typeface="+mn-cs"/>
              </a:rPr>
              <a:t>By measuring the DC voltage at the transceiver and multiplying by the current drawn when you transmit…</a:t>
            </a:r>
          </a:p>
          <a:p>
            <a:pPr lvl="1" eaLnBrk="1" hangingPunct="1">
              <a:defRPr/>
            </a:pPr>
            <a:endParaRPr lang="en-US" sz="1600" kern="1200" dirty="0">
              <a:ea typeface="+mn-ea"/>
              <a:cs typeface="+mn-cs"/>
            </a:endParaRPr>
          </a:p>
          <a:p>
            <a:pPr lvl="2" eaLnBrk="1" hangingPunct="1">
              <a:defRPr/>
            </a:pPr>
            <a:r>
              <a:rPr lang="en-US" sz="1400" kern="1200" dirty="0">
                <a:ea typeface="+mn-ea"/>
                <a:cs typeface="+mn-cs"/>
              </a:rPr>
              <a:t>P = E X I = (Power = 12 volts X 20 amps) = 240 watts</a:t>
            </a:r>
          </a:p>
          <a:p>
            <a:pPr lvl="1" eaLnBrk="1" hangingPunct="1">
              <a:defRPr/>
            </a:pPr>
            <a:endParaRPr lang="en-US" sz="1600" kern="1200" dirty="0">
              <a:ea typeface="+mn-ea"/>
              <a:cs typeface="+mn-cs"/>
            </a:endParaRPr>
          </a:p>
          <a:p>
            <a:pPr lvl="1" eaLnBrk="1" hangingPunct="1">
              <a:defRPr/>
            </a:pPr>
            <a:r>
              <a:rPr lang="en-US" sz="1600" kern="1200" dirty="0">
                <a:ea typeface="+mn-ea"/>
                <a:cs typeface="+mn-cs"/>
              </a:rPr>
              <a:t>How many amperes is flowing in a circuit when the applied voltage is 120 volts DC and the load is 1200 watts?</a:t>
            </a:r>
          </a:p>
          <a:p>
            <a:pPr lvl="1" eaLnBrk="1" hangingPunct="1">
              <a:defRPr/>
            </a:pPr>
            <a:endParaRPr lang="en-US" sz="1600" kern="1200" dirty="0">
              <a:ea typeface="+mn-ea"/>
              <a:cs typeface="+mn-cs"/>
            </a:endParaRPr>
          </a:p>
          <a:p>
            <a:pPr lvl="2" eaLnBrk="1" hangingPunct="1">
              <a:defRPr/>
            </a:pPr>
            <a:r>
              <a:rPr lang="en-US" sz="1600" kern="1200" dirty="0">
                <a:ea typeface="+mn-ea"/>
                <a:cs typeface="+mn-cs"/>
              </a:rPr>
              <a:t>I = P / E  = (Current = 1200 watts / 120 volts) = 10 amperes</a:t>
            </a:r>
          </a:p>
        </p:txBody>
      </p:sp>
      <p:pic>
        <p:nvPicPr>
          <p:cNvPr id="112644" name="Picture 4" descr="power2">
            <a:extLst>
              <a:ext uri="{FF2B5EF4-FFF2-40B4-BE49-F238E27FC236}">
                <a16:creationId xmlns:a16="http://schemas.microsoft.com/office/drawing/2014/main" id="{47719C48-C21A-4146-9D2B-8D74435EF0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495800"/>
            <a:ext cx="2133600" cy="212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2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12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1522</TotalTime>
  <Words>751</Words>
  <Application>Microsoft Office PowerPoint</Application>
  <PresentationFormat>On-screen Show (4:3)</PresentationFormat>
  <Paragraphs>131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Verdana</vt:lpstr>
      <vt:lpstr>Wingdings</vt:lpstr>
      <vt:lpstr>Default Design</vt:lpstr>
      <vt:lpstr>CHAPTER 3</vt:lpstr>
      <vt:lpstr>Ohm’s Law</vt:lpstr>
      <vt:lpstr>Ohm’s Law</vt:lpstr>
      <vt:lpstr>Ohm’s Law</vt:lpstr>
      <vt:lpstr>Ohm’s Law</vt:lpstr>
      <vt:lpstr>Power</vt:lpstr>
      <vt:lpstr>Power Calculations</vt:lpstr>
      <vt:lpstr>Power Calculations</vt:lpstr>
      <vt:lpstr>Power Calculations</vt:lpstr>
      <vt:lpstr>Power Calculations</vt:lpstr>
    </vt:vector>
  </TitlesOfParts>
  <Company>EMO ARES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Circuit Components Lesson 4</dc:title>
  <dc:creator>Computer One</dc:creator>
  <cp:lastModifiedBy>Geoff</cp:lastModifiedBy>
  <cp:revision>122</cp:revision>
  <dcterms:created xsi:type="dcterms:W3CDTF">2007-09-10T20:57:19Z</dcterms:created>
  <dcterms:modified xsi:type="dcterms:W3CDTF">2017-11-14T04:37:58Z</dcterms:modified>
</cp:coreProperties>
</file>