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35"/>
  </p:notesMasterIdLst>
  <p:handoutMasterIdLst>
    <p:handoutMasterId r:id="rId36"/>
  </p:handoutMasterIdLst>
  <p:sldIdLst>
    <p:sldId id="359" r:id="rId3"/>
    <p:sldId id="256" r:id="rId4"/>
    <p:sldId id="257" r:id="rId5"/>
    <p:sldId id="258" r:id="rId6"/>
    <p:sldId id="259" r:id="rId7"/>
    <p:sldId id="260" r:id="rId8"/>
    <p:sldId id="261" r:id="rId9"/>
    <p:sldId id="262" r:id="rId10"/>
    <p:sldId id="263" r:id="rId11"/>
    <p:sldId id="264" r:id="rId12"/>
    <p:sldId id="330" r:id="rId13"/>
    <p:sldId id="331" r:id="rId14"/>
    <p:sldId id="269" r:id="rId15"/>
    <p:sldId id="270" r:id="rId16"/>
    <p:sldId id="271" r:id="rId17"/>
    <p:sldId id="342" r:id="rId18"/>
    <p:sldId id="343" r:id="rId19"/>
    <p:sldId id="344" r:id="rId20"/>
    <p:sldId id="361" r:id="rId21"/>
    <p:sldId id="346" r:id="rId22"/>
    <p:sldId id="347" r:id="rId23"/>
    <p:sldId id="348" r:id="rId24"/>
    <p:sldId id="349" r:id="rId25"/>
    <p:sldId id="350" r:id="rId26"/>
    <p:sldId id="351" r:id="rId27"/>
    <p:sldId id="352" r:id="rId28"/>
    <p:sldId id="353" r:id="rId29"/>
    <p:sldId id="354" r:id="rId30"/>
    <p:sldId id="355" r:id="rId31"/>
    <p:sldId id="356" r:id="rId32"/>
    <p:sldId id="357" r:id="rId33"/>
    <p:sldId id="358" r:id="rId34"/>
  </p:sldIdLst>
  <p:sldSz cx="9144000" cy="6858000" type="screen4x3"/>
  <p:notesSz cx="6858000" cy="9144000"/>
  <p:defaultTextStyle>
    <a:defPPr>
      <a:defRPr lang="en-US"/>
    </a:defPPr>
    <a:lvl1pPr algn="l" rtl="0" eaLnBrk="0" fontAlgn="base" hangingPunct="0">
      <a:spcBef>
        <a:spcPct val="0"/>
      </a:spcBef>
      <a:spcAft>
        <a:spcPct val="0"/>
      </a:spcAft>
      <a:defRPr sz="14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14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14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14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1400" kern="1200">
        <a:solidFill>
          <a:schemeClr val="tx1"/>
        </a:solidFill>
        <a:latin typeface="Arial" panose="020B0604020202020204" pitchFamily="34" charset="0"/>
        <a:ea typeface="+mn-ea"/>
        <a:cs typeface="+mn-cs"/>
      </a:defRPr>
    </a:lvl5pPr>
    <a:lvl6pPr marL="2286000" algn="l" defTabSz="914400" rtl="0" eaLnBrk="1" latinLnBrk="0" hangingPunct="1">
      <a:defRPr sz="1400" kern="1200">
        <a:solidFill>
          <a:schemeClr val="tx1"/>
        </a:solidFill>
        <a:latin typeface="Arial" panose="020B0604020202020204" pitchFamily="34" charset="0"/>
        <a:ea typeface="+mn-ea"/>
        <a:cs typeface="+mn-cs"/>
      </a:defRPr>
    </a:lvl6pPr>
    <a:lvl7pPr marL="2743200" algn="l" defTabSz="914400" rtl="0" eaLnBrk="1" latinLnBrk="0" hangingPunct="1">
      <a:defRPr sz="1400" kern="1200">
        <a:solidFill>
          <a:schemeClr val="tx1"/>
        </a:solidFill>
        <a:latin typeface="Arial" panose="020B0604020202020204" pitchFamily="34" charset="0"/>
        <a:ea typeface="+mn-ea"/>
        <a:cs typeface="+mn-cs"/>
      </a:defRPr>
    </a:lvl7pPr>
    <a:lvl8pPr marL="3200400" algn="l" defTabSz="914400" rtl="0" eaLnBrk="1" latinLnBrk="0" hangingPunct="1">
      <a:defRPr sz="1400" kern="1200">
        <a:solidFill>
          <a:schemeClr val="tx1"/>
        </a:solidFill>
        <a:latin typeface="Arial" panose="020B0604020202020204" pitchFamily="34" charset="0"/>
        <a:ea typeface="+mn-ea"/>
        <a:cs typeface="+mn-cs"/>
      </a:defRPr>
    </a:lvl8pPr>
    <a:lvl9pPr marL="3657600" algn="l" defTabSz="914400" rtl="0" eaLnBrk="1" latinLnBrk="0" hangingPunct="1">
      <a:defRPr sz="14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049" autoAdjust="0"/>
    <p:restoredTop sz="94660"/>
  </p:normalViewPr>
  <p:slideViewPr>
    <p:cSldViewPr>
      <p:cViewPr varScale="1">
        <p:scale>
          <a:sx n="72" d="100"/>
          <a:sy n="72" d="100"/>
        </p:scale>
        <p:origin x="336"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27D5213C-0534-4281-B7F0-281C665D557D}"/>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spcBef>
                <a:spcPct val="0"/>
              </a:spcBef>
              <a:defRPr sz="1200" dirty="0">
                <a:latin typeface="Arial" charset="0"/>
              </a:defRPr>
            </a:lvl1pPr>
          </a:lstStyle>
          <a:p>
            <a:pPr>
              <a:defRPr/>
            </a:pPr>
            <a:endParaRPr lang="en-US"/>
          </a:p>
        </p:txBody>
      </p:sp>
      <p:sp>
        <p:nvSpPr>
          <p:cNvPr id="22531" name="Rectangle 3">
            <a:extLst>
              <a:ext uri="{FF2B5EF4-FFF2-40B4-BE49-F238E27FC236}">
                <a16:creationId xmlns:a16="http://schemas.microsoft.com/office/drawing/2014/main" id="{39035E09-FB14-4716-B701-EF6E658FBF7F}"/>
              </a:ext>
            </a:extLst>
          </p:cNvPr>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spcBef>
                <a:spcPct val="0"/>
              </a:spcBef>
              <a:defRPr sz="1200" dirty="0">
                <a:latin typeface="Arial" charset="0"/>
              </a:defRPr>
            </a:lvl1pPr>
          </a:lstStyle>
          <a:p>
            <a:pPr>
              <a:defRPr/>
            </a:pPr>
            <a:endParaRPr lang="en-US"/>
          </a:p>
        </p:txBody>
      </p:sp>
      <p:sp>
        <p:nvSpPr>
          <p:cNvPr id="22532" name="Rectangle 4">
            <a:extLst>
              <a:ext uri="{FF2B5EF4-FFF2-40B4-BE49-F238E27FC236}">
                <a16:creationId xmlns:a16="http://schemas.microsoft.com/office/drawing/2014/main" id="{B1F47DB2-4D35-414E-886A-61EF6C95059D}"/>
              </a:ext>
            </a:extLst>
          </p:cNvPr>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spcBef>
                <a:spcPct val="0"/>
              </a:spcBef>
              <a:defRPr sz="1200" dirty="0">
                <a:latin typeface="Arial" charset="0"/>
              </a:defRPr>
            </a:lvl1pPr>
          </a:lstStyle>
          <a:p>
            <a:pPr>
              <a:defRPr/>
            </a:pPr>
            <a:endParaRPr lang="en-US"/>
          </a:p>
        </p:txBody>
      </p:sp>
      <p:sp>
        <p:nvSpPr>
          <p:cNvPr id="22533" name="Rectangle 5">
            <a:extLst>
              <a:ext uri="{FF2B5EF4-FFF2-40B4-BE49-F238E27FC236}">
                <a16:creationId xmlns:a16="http://schemas.microsoft.com/office/drawing/2014/main" id="{BCC3C249-F268-471C-830D-7D3B79B4878F}"/>
              </a:ext>
            </a:extLst>
          </p:cNvPr>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spcBef>
                <a:spcPct val="0"/>
              </a:spcBef>
              <a:defRPr sz="1200"/>
            </a:lvl1pPr>
          </a:lstStyle>
          <a:p>
            <a:pPr>
              <a:defRPr/>
            </a:pPr>
            <a:fld id="{8A4E40AF-46C0-48D5-A495-80A12C65C9FD}"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0091E314-A60A-4839-9DFB-D9FCF171B1A8}"/>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spcBef>
                <a:spcPct val="0"/>
              </a:spcBef>
              <a:defRPr sz="1200" dirty="0">
                <a:latin typeface="Arial" charset="0"/>
              </a:defRPr>
            </a:lvl1pPr>
          </a:lstStyle>
          <a:p>
            <a:pPr>
              <a:defRPr/>
            </a:pPr>
            <a:endParaRPr lang="en-US"/>
          </a:p>
        </p:txBody>
      </p:sp>
      <p:sp>
        <p:nvSpPr>
          <p:cNvPr id="20483" name="Rectangle 3">
            <a:extLst>
              <a:ext uri="{FF2B5EF4-FFF2-40B4-BE49-F238E27FC236}">
                <a16:creationId xmlns:a16="http://schemas.microsoft.com/office/drawing/2014/main" id="{3849181B-5E7E-4A32-AF34-B313BFA7C546}"/>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spcBef>
                <a:spcPct val="0"/>
              </a:spcBef>
              <a:defRPr sz="1200" dirty="0">
                <a:latin typeface="Arial" charset="0"/>
              </a:defRPr>
            </a:lvl1pPr>
          </a:lstStyle>
          <a:p>
            <a:pPr>
              <a:defRPr/>
            </a:pPr>
            <a:endParaRPr lang="en-US"/>
          </a:p>
        </p:txBody>
      </p:sp>
      <p:sp>
        <p:nvSpPr>
          <p:cNvPr id="2052" name="Rectangle 4">
            <a:extLst>
              <a:ext uri="{FF2B5EF4-FFF2-40B4-BE49-F238E27FC236}">
                <a16:creationId xmlns:a16="http://schemas.microsoft.com/office/drawing/2014/main" id="{3BDDA252-9400-4EBC-8C01-A1960A877B10}"/>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5" name="Rectangle 5">
            <a:extLst>
              <a:ext uri="{FF2B5EF4-FFF2-40B4-BE49-F238E27FC236}">
                <a16:creationId xmlns:a16="http://schemas.microsoft.com/office/drawing/2014/main" id="{EC924D37-66F0-4C6D-B8B1-C11CB7CF3D3F}"/>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486" name="Rectangle 6">
            <a:extLst>
              <a:ext uri="{FF2B5EF4-FFF2-40B4-BE49-F238E27FC236}">
                <a16:creationId xmlns:a16="http://schemas.microsoft.com/office/drawing/2014/main" id="{D4854F22-54A3-432E-9ABC-3DB2F08670D7}"/>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spcBef>
                <a:spcPct val="0"/>
              </a:spcBef>
              <a:defRPr sz="1200" dirty="0">
                <a:latin typeface="Arial" charset="0"/>
              </a:defRPr>
            </a:lvl1pPr>
          </a:lstStyle>
          <a:p>
            <a:pPr>
              <a:defRPr/>
            </a:pPr>
            <a:endParaRPr lang="en-US"/>
          </a:p>
        </p:txBody>
      </p:sp>
      <p:sp>
        <p:nvSpPr>
          <p:cNvPr id="20487" name="Rectangle 7">
            <a:extLst>
              <a:ext uri="{FF2B5EF4-FFF2-40B4-BE49-F238E27FC236}">
                <a16:creationId xmlns:a16="http://schemas.microsoft.com/office/drawing/2014/main" id="{CC646DE2-101F-41D7-BB8C-6145A8C9E92F}"/>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spcBef>
                <a:spcPct val="0"/>
              </a:spcBef>
              <a:defRPr sz="1200"/>
            </a:lvl1pPr>
          </a:lstStyle>
          <a:p>
            <a:pPr>
              <a:defRPr/>
            </a:pPr>
            <a:fld id="{AB9D6F4A-02F3-4AA9-872E-85760F10FAA9}"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BF72B738-CF62-4B7E-A242-4E1EFFCE46B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B8C2242B-F400-4235-A13A-44FA1298738D}" type="slidenum">
              <a:rPr lang="en-US" altLang="en-US" smtClean="0"/>
              <a:pPr>
                <a:spcBef>
                  <a:spcPct val="0"/>
                </a:spcBef>
              </a:pPr>
              <a:t>2</a:t>
            </a:fld>
            <a:endParaRPr lang="en-US" altLang="en-US"/>
          </a:p>
        </p:txBody>
      </p:sp>
      <p:sp>
        <p:nvSpPr>
          <p:cNvPr id="6147" name="Rectangle 2">
            <a:extLst>
              <a:ext uri="{FF2B5EF4-FFF2-40B4-BE49-F238E27FC236}">
                <a16:creationId xmlns:a16="http://schemas.microsoft.com/office/drawing/2014/main" id="{3B62399B-147C-45A8-B49B-15E629BE288E}"/>
              </a:ext>
            </a:extLst>
          </p:cNvPr>
          <p:cNvSpPr>
            <a:spLocks noGrp="1" noRot="1" noChangeAspect="1" noChangeArrowheads="1" noTextEdit="1"/>
          </p:cNvSpPr>
          <p:nvPr>
            <p:ph type="sldImg"/>
          </p:nvPr>
        </p:nvSpPr>
        <p:spPr>
          <a:ln/>
        </p:spPr>
      </p:sp>
      <p:sp>
        <p:nvSpPr>
          <p:cNvPr id="6148" name="Rectangle 3">
            <a:extLst>
              <a:ext uri="{FF2B5EF4-FFF2-40B4-BE49-F238E27FC236}">
                <a16:creationId xmlns:a16="http://schemas.microsoft.com/office/drawing/2014/main" id="{042FF974-79A6-449F-B67C-4FED9578561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CA" altLang="en-US">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id="{4DA0921C-48B7-4133-A398-6B5281001B8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5E356EE-5107-4302-8D5F-A0CB4450988E}" type="slidenum">
              <a:rPr lang="en-US" altLang="en-US" smtClean="0"/>
              <a:pPr>
                <a:spcBef>
                  <a:spcPct val="0"/>
                </a:spcBef>
              </a:pPr>
              <a:t>11</a:t>
            </a:fld>
            <a:endParaRPr lang="en-US" altLang="en-US"/>
          </a:p>
        </p:txBody>
      </p:sp>
      <p:sp>
        <p:nvSpPr>
          <p:cNvPr id="24579" name="Rectangle 2">
            <a:extLst>
              <a:ext uri="{FF2B5EF4-FFF2-40B4-BE49-F238E27FC236}">
                <a16:creationId xmlns:a16="http://schemas.microsoft.com/office/drawing/2014/main" id="{47F5D82C-C674-41A9-88A9-0AAF73406DE0}"/>
              </a:ext>
            </a:extLst>
          </p:cNvPr>
          <p:cNvSpPr>
            <a:spLocks noGrp="1" noRot="1" noChangeAspect="1" noChangeArrowheads="1" noTextEdit="1"/>
          </p:cNvSpPr>
          <p:nvPr>
            <p:ph type="sldImg"/>
          </p:nvPr>
        </p:nvSpPr>
        <p:spPr>
          <a:ln/>
        </p:spPr>
      </p:sp>
      <p:sp>
        <p:nvSpPr>
          <p:cNvPr id="24580" name="Rectangle 3">
            <a:extLst>
              <a:ext uri="{FF2B5EF4-FFF2-40B4-BE49-F238E27FC236}">
                <a16:creationId xmlns:a16="http://schemas.microsoft.com/office/drawing/2014/main" id="{6A5E6D3F-DAC5-4964-820C-EC84CF4C6FEC}"/>
              </a:ext>
            </a:extLst>
          </p:cNvPr>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r>
              <a:rPr lang="en-US" altLang="en-US" sz="1000">
                <a:latin typeface="Arial" panose="020B0604020202020204" pitchFamily="34" charset="0"/>
              </a:rPr>
              <a:t>Use the water analogy to explain the components of electricity.  Have the audience visualize water flowing through a garden hose and then ask them to think what happens when:</a:t>
            </a:r>
          </a:p>
          <a:p>
            <a:pPr marL="228600" indent="-228600" eaLnBrk="1" hangingPunct="1">
              <a:buFontTx/>
              <a:buAutoNum type="arabicPeriod"/>
            </a:pPr>
            <a:r>
              <a:rPr lang="en-US" altLang="en-US" sz="1000">
                <a:latin typeface="Arial" panose="020B0604020202020204" pitchFamily="34" charset="0"/>
              </a:rPr>
              <a:t>They increase the pressure forcing the water through the hose by opening up the spigot – the water flows faster and squirts farther.  The opposite happens when they reduce the pressure, the water flows slower, right down to a trickle.  In electricity, the force pushing electrons through the wire, current, is voltage.  If the voltage is increased, more current flow, if the voltage is decreased, less current flow.</a:t>
            </a:r>
          </a:p>
          <a:p>
            <a:pPr marL="228600" indent="-228600" eaLnBrk="1" hangingPunct="1">
              <a:buFontTx/>
              <a:buAutoNum type="arabicPeriod"/>
            </a:pPr>
            <a:r>
              <a:rPr lang="en-US" altLang="en-US" sz="1000">
                <a:latin typeface="Arial" panose="020B0604020202020204" pitchFamily="34" charset="0"/>
              </a:rPr>
              <a:t>Now imaging keeping the pressure constant and visualize what happens when they change the amount of water available to flow through the hose.  If there is lots of water, the water will flow out at full force, if there is limited water, no matter how hard you push, the water will only flow out at a small trickle.  In electricity, if there is ample current available, it will flow through the wire at full capacity, if you limit somehow the amount of current, then the current will only flow at a reduced rate.</a:t>
            </a:r>
          </a:p>
          <a:p>
            <a:pPr marL="228600" indent="-228600" eaLnBrk="1" hangingPunct="1">
              <a:buFontTx/>
              <a:buAutoNum type="arabicPeriod"/>
            </a:pPr>
            <a:r>
              <a:rPr lang="en-US" altLang="en-US" sz="1000">
                <a:latin typeface="Arial" panose="020B0604020202020204" pitchFamily="34" charset="0"/>
              </a:rPr>
              <a:t>Finally, image what would happen if you kept the pressure and the amount of water available constant, but restricted the diameter of the hose (like putting your finger over the end).  The restriction prevents the all the water from coming out, but the water that does come out comes out with greater force (it will squirt further).  Also the water behind the restriction actually slows way down to wait its turn to go out of the restricted hole.  The same thing would happen if the interior wall of the hose was made very, very ruff.  The water molecules would run into the ruff surface and slow down, this is very much like friction.  In electricity, the current does not flow through a wire without running into something along the way, this is always some friction, but in electricity that friction is called resistance.  When resistance goes up, the amount of current flow goes down, when resistance goes down, the amount of current flow goes up.</a:t>
            </a:r>
          </a:p>
          <a:p>
            <a:pPr marL="228600" indent="-228600" eaLnBrk="1" hangingPunct="1"/>
            <a:r>
              <a:rPr lang="en-US" altLang="en-US" sz="1000">
                <a:latin typeface="Arial" panose="020B0604020202020204" pitchFamily="34" charset="0"/>
              </a:rPr>
              <a:t>Ask the audience to do two things to reinforce the concept of resistance.  First, ask them to rub their hands rapidly together and observe the sensation … heat.  The friction between their hands, the resistance to the movement of their hands across each other, creates heat.  The same is true in electricity as well as water flowing in a hose (though they might not feel the heat generated in the hose).  Second, ask them to do an experiment at home, rapidly pump a bicycle air pump and feel the air hose, the hose can get quite hot.  That is a demonstration of resistance (friction) in action.</a:t>
            </a:r>
          </a:p>
          <a:p>
            <a:pPr marL="228600" indent="-228600" eaLnBrk="1" hangingPunct="1"/>
            <a:endParaRPr lang="en-US" altLang="en-US" sz="1000">
              <a:latin typeface="Arial" panose="020B0604020202020204" pitchFamily="34" charset="0"/>
            </a:endParaRPr>
          </a:p>
          <a:p>
            <a:pPr marL="228600" indent="-228600" eaLnBrk="1" hangingPunct="1"/>
            <a:r>
              <a:rPr lang="en-US" altLang="en-US" sz="1000">
                <a:latin typeface="Arial" panose="020B0604020202020204" pitchFamily="34" charset="0"/>
              </a:rPr>
              <a:t>Conclude by pointing out that during the water hose discussion, the three components of water flowing through the hose were inter related, you really can’t change one without affection some change in one of the other two components.  The same is true in electricity and we will be discussion that relationship later.</a:t>
            </a:r>
          </a:p>
          <a:p>
            <a:pPr marL="228600" indent="-228600" eaLnBrk="1" hangingPunct="1">
              <a:buFontTx/>
              <a:buAutoNum type="arabicPeriod"/>
            </a:pPr>
            <a:endParaRPr lang="en-US" altLang="en-US" sz="1000">
              <a:latin typeface="Arial" panose="020B0604020202020204" pitchFamily="34" charset="0"/>
            </a:endParaRPr>
          </a:p>
          <a:p>
            <a:pPr marL="228600" indent="-228600" eaLnBrk="1" hangingPunct="1"/>
            <a:endParaRPr lang="en-US" altLang="en-US" sz="1000">
              <a:latin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3C0D0796-7C33-4572-99F9-D62A3CAF699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F33F8D8-47AF-4462-8ADD-FBAA52F8D137}" type="slidenum">
              <a:rPr lang="en-US" altLang="en-US" smtClean="0"/>
              <a:pPr>
                <a:spcBef>
                  <a:spcPct val="0"/>
                </a:spcBef>
              </a:pPr>
              <a:t>12</a:t>
            </a:fld>
            <a:endParaRPr lang="en-US" altLang="en-US"/>
          </a:p>
        </p:txBody>
      </p:sp>
      <p:sp>
        <p:nvSpPr>
          <p:cNvPr id="26627" name="Rectangle 2">
            <a:extLst>
              <a:ext uri="{FF2B5EF4-FFF2-40B4-BE49-F238E27FC236}">
                <a16:creationId xmlns:a16="http://schemas.microsoft.com/office/drawing/2014/main" id="{02494527-8D35-4E6E-A5E7-BD6E1BDA3993}"/>
              </a:ext>
            </a:extLst>
          </p:cNvPr>
          <p:cNvSpPr>
            <a:spLocks noGrp="1" noRot="1" noChangeAspect="1" noChangeArrowheads="1" noTextEdit="1"/>
          </p:cNvSpPr>
          <p:nvPr>
            <p:ph type="sldImg"/>
          </p:nvPr>
        </p:nvSpPr>
        <p:spPr>
          <a:ln/>
        </p:spPr>
      </p:sp>
      <p:sp>
        <p:nvSpPr>
          <p:cNvPr id="26628" name="Rectangle 3">
            <a:extLst>
              <a:ext uri="{FF2B5EF4-FFF2-40B4-BE49-F238E27FC236}">
                <a16:creationId xmlns:a16="http://schemas.microsoft.com/office/drawing/2014/main" id="{CEFD3FF7-1CB9-44FE-BADF-39DD60987EFA}"/>
              </a:ext>
            </a:extLst>
          </p:cNvPr>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Arial" panose="020B0604020202020204" pitchFamily="34" charset="0"/>
              </a:rPr>
              <a:t>Emphasize that current type comes only from how the current flows in a wire.  If it flows only in one direction, the current is Direct Current (DC), if the current alternates from flowing in one direction one moment and then reversing to the other direction the next moment, the current is Alternating Current (AC).  Also emphasize that current magnitude (amplitude) is not a determinant of current type.  DC does not have to be constant, as is normally the case of current flowing from a battery, DC only flows in one direction even if the amplitude varies.</a:t>
            </a:r>
          </a:p>
          <a:p>
            <a:pPr eaLnBrk="1" hangingPunct="1"/>
            <a:endParaRPr lang="en-US" altLang="en-US">
              <a:latin typeface="Arial" panose="020B0604020202020204" pitchFamily="34" charset="0"/>
            </a:endParaRPr>
          </a:p>
          <a:p>
            <a:pPr eaLnBrk="1" hangingPunct="1"/>
            <a:r>
              <a:rPr lang="en-US" altLang="en-US">
                <a:latin typeface="Arial" panose="020B0604020202020204" pitchFamily="34" charset="0"/>
              </a:rPr>
              <a:t>Discuss the sources of DC and AC.  Make note that both types of current are used in electronic devices.  DC is generally used as sources of power for circuits.  AC is generally used as signal sources to transfer energy or intelligence (information like voice, media like radio waves).</a:t>
            </a:r>
          </a:p>
          <a:p>
            <a:pPr eaLnBrk="1" hangingPunct="1"/>
            <a:endParaRPr lang="en-US" altLang="en-US">
              <a:latin typeface="Arial" panose="020B0604020202020204" pitchFamily="34" charset="0"/>
            </a:endParaRPr>
          </a:p>
          <a:p>
            <a:pPr eaLnBrk="1" hangingPunct="1"/>
            <a:r>
              <a:rPr lang="en-US" altLang="en-US">
                <a:latin typeface="Arial" panose="020B0604020202020204" pitchFamily="34" charset="0"/>
              </a:rPr>
              <a:t>Point out that there are dedicated circuits within an electronic device that converts AC to DC and DC to AC, and from one AC current to another AC current.</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id="{7BCCB9D6-C362-443A-A3DB-C9C4C4C1CA0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E63C328-1556-4AAC-B0FE-E384A48774A6}" type="slidenum">
              <a:rPr lang="en-US" altLang="en-US" smtClean="0"/>
              <a:pPr>
                <a:spcBef>
                  <a:spcPct val="0"/>
                </a:spcBef>
              </a:pPr>
              <a:t>13</a:t>
            </a:fld>
            <a:endParaRPr lang="en-US" altLang="en-US"/>
          </a:p>
        </p:txBody>
      </p:sp>
      <p:sp>
        <p:nvSpPr>
          <p:cNvPr id="28675" name="Rectangle 2">
            <a:extLst>
              <a:ext uri="{FF2B5EF4-FFF2-40B4-BE49-F238E27FC236}">
                <a16:creationId xmlns:a16="http://schemas.microsoft.com/office/drawing/2014/main" id="{8D3C8D4A-5321-4144-96C6-06C0F2BF7D4B}"/>
              </a:ext>
            </a:extLst>
          </p:cNvPr>
          <p:cNvSpPr>
            <a:spLocks noGrp="1" noRot="1" noChangeAspect="1" noChangeArrowheads="1" noTextEdit="1"/>
          </p:cNvSpPr>
          <p:nvPr>
            <p:ph type="sldImg"/>
          </p:nvPr>
        </p:nvSpPr>
        <p:spPr>
          <a:ln/>
        </p:spPr>
      </p:sp>
      <p:sp>
        <p:nvSpPr>
          <p:cNvPr id="28676" name="Rectangle 3">
            <a:extLst>
              <a:ext uri="{FF2B5EF4-FFF2-40B4-BE49-F238E27FC236}">
                <a16:creationId xmlns:a16="http://schemas.microsoft.com/office/drawing/2014/main" id="{60A8B5F1-52F3-4990-B217-5CA1D5B4886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CA" altLang="en-US">
              <a:latin typeface="Arial" panose="020B060402020202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a:extLst>
              <a:ext uri="{FF2B5EF4-FFF2-40B4-BE49-F238E27FC236}">
                <a16:creationId xmlns:a16="http://schemas.microsoft.com/office/drawing/2014/main" id="{6ABA6BD4-117E-4B2B-83C9-2F1AAA8A69A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6865756F-A8D0-4B22-9EFD-911F70D94A4D}" type="slidenum">
              <a:rPr lang="en-US" altLang="en-US" smtClean="0"/>
              <a:pPr>
                <a:spcBef>
                  <a:spcPct val="0"/>
                </a:spcBef>
              </a:pPr>
              <a:t>14</a:t>
            </a:fld>
            <a:endParaRPr lang="en-US" altLang="en-US"/>
          </a:p>
        </p:txBody>
      </p:sp>
      <p:sp>
        <p:nvSpPr>
          <p:cNvPr id="30723" name="Rectangle 2">
            <a:extLst>
              <a:ext uri="{FF2B5EF4-FFF2-40B4-BE49-F238E27FC236}">
                <a16:creationId xmlns:a16="http://schemas.microsoft.com/office/drawing/2014/main" id="{8F972361-634F-4D95-BBE5-4AB1DB9143B0}"/>
              </a:ext>
            </a:extLst>
          </p:cNvPr>
          <p:cNvSpPr>
            <a:spLocks noGrp="1" noRot="1" noChangeAspect="1" noChangeArrowheads="1" noTextEdit="1"/>
          </p:cNvSpPr>
          <p:nvPr>
            <p:ph type="sldImg"/>
          </p:nvPr>
        </p:nvSpPr>
        <p:spPr>
          <a:ln/>
        </p:spPr>
      </p:sp>
      <p:sp>
        <p:nvSpPr>
          <p:cNvPr id="30724" name="Rectangle 3">
            <a:extLst>
              <a:ext uri="{FF2B5EF4-FFF2-40B4-BE49-F238E27FC236}">
                <a16:creationId xmlns:a16="http://schemas.microsoft.com/office/drawing/2014/main" id="{836817DC-5125-4BCE-9E2E-31FA927FEB5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CA" altLang="en-US">
              <a:latin typeface="Arial" panose="020B060402020202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a:extLst>
              <a:ext uri="{FF2B5EF4-FFF2-40B4-BE49-F238E27FC236}">
                <a16:creationId xmlns:a16="http://schemas.microsoft.com/office/drawing/2014/main" id="{869E7C90-CDAB-43AE-AEE8-5A04CD2FBE5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CDDC762-B109-4B2D-9A04-CD5650353A8F}" type="slidenum">
              <a:rPr lang="en-US" altLang="en-US" smtClean="0"/>
              <a:pPr>
                <a:spcBef>
                  <a:spcPct val="0"/>
                </a:spcBef>
              </a:pPr>
              <a:t>15</a:t>
            </a:fld>
            <a:endParaRPr lang="en-US" altLang="en-US"/>
          </a:p>
        </p:txBody>
      </p:sp>
      <p:sp>
        <p:nvSpPr>
          <p:cNvPr id="32771" name="Rectangle 2">
            <a:extLst>
              <a:ext uri="{FF2B5EF4-FFF2-40B4-BE49-F238E27FC236}">
                <a16:creationId xmlns:a16="http://schemas.microsoft.com/office/drawing/2014/main" id="{ECCE470A-2F2C-4872-ABCF-29E795E9EFCD}"/>
              </a:ext>
            </a:extLst>
          </p:cNvPr>
          <p:cNvSpPr>
            <a:spLocks noGrp="1" noRot="1" noChangeAspect="1" noChangeArrowheads="1" noTextEdit="1"/>
          </p:cNvSpPr>
          <p:nvPr>
            <p:ph type="sldImg"/>
          </p:nvPr>
        </p:nvSpPr>
        <p:spPr>
          <a:ln/>
        </p:spPr>
      </p:sp>
      <p:sp>
        <p:nvSpPr>
          <p:cNvPr id="32772" name="Rectangle 3">
            <a:extLst>
              <a:ext uri="{FF2B5EF4-FFF2-40B4-BE49-F238E27FC236}">
                <a16:creationId xmlns:a16="http://schemas.microsoft.com/office/drawing/2014/main" id="{F52CBD7D-4DF0-4EEE-B33D-299F329DC94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CA" altLang="en-US">
              <a:latin typeface="Arial" panose="020B060402020202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a:extLst>
              <a:ext uri="{FF2B5EF4-FFF2-40B4-BE49-F238E27FC236}">
                <a16:creationId xmlns:a16="http://schemas.microsoft.com/office/drawing/2014/main" id="{04F9BAB9-EC9B-4252-A42A-CA672B6A607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982AE9B-EC21-4EA7-933F-70853B7BFA91}" type="slidenum">
              <a:rPr lang="en-US" altLang="en-US" smtClean="0"/>
              <a:pPr>
                <a:spcBef>
                  <a:spcPct val="0"/>
                </a:spcBef>
              </a:pPr>
              <a:t>16</a:t>
            </a:fld>
            <a:endParaRPr lang="en-US" altLang="en-US"/>
          </a:p>
        </p:txBody>
      </p:sp>
      <p:sp>
        <p:nvSpPr>
          <p:cNvPr id="34819" name="Rectangle 2">
            <a:extLst>
              <a:ext uri="{FF2B5EF4-FFF2-40B4-BE49-F238E27FC236}">
                <a16:creationId xmlns:a16="http://schemas.microsoft.com/office/drawing/2014/main" id="{D2CFB4B6-13F1-433A-A8E4-18FF4AD46E37}"/>
              </a:ext>
            </a:extLst>
          </p:cNvPr>
          <p:cNvSpPr>
            <a:spLocks noGrp="1" noRot="1" noChangeAspect="1" noChangeArrowheads="1" noTextEdit="1"/>
          </p:cNvSpPr>
          <p:nvPr>
            <p:ph type="sldImg"/>
          </p:nvPr>
        </p:nvSpPr>
        <p:spPr>
          <a:ln/>
        </p:spPr>
      </p:sp>
      <p:sp>
        <p:nvSpPr>
          <p:cNvPr id="34820" name="Rectangle 3">
            <a:extLst>
              <a:ext uri="{FF2B5EF4-FFF2-40B4-BE49-F238E27FC236}">
                <a16:creationId xmlns:a16="http://schemas.microsoft.com/office/drawing/2014/main" id="{36132E5E-FEA7-4AD1-B9D9-FC681081629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CA" altLang="en-US">
              <a:latin typeface="Arial" panose="020B060402020202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a:extLst>
              <a:ext uri="{FF2B5EF4-FFF2-40B4-BE49-F238E27FC236}">
                <a16:creationId xmlns:a16="http://schemas.microsoft.com/office/drawing/2014/main" id="{C5F11BE4-93B9-4FEB-98C8-E294747D42C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8EE0A87-D41B-4481-B29F-9CA68F643C04}" type="slidenum">
              <a:rPr lang="en-US" altLang="en-US" smtClean="0"/>
              <a:pPr>
                <a:spcBef>
                  <a:spcPct val="0"/>
                </a:spcBef>
              </a:pPr>
              <a:t>21</a:t>
            </a:fld>
            <a:endParaRPr lang="en-US" altLang="en-US"/>
          </a:p>
        </p:txBody>
      </p:sp>
      <p:sp>
        <p:nvSpPr>
          <p:cNvPr id="40963" name="Rectangle 2">
            <a:extLst>
              <a:ext uri="{FF2B5EF4-FFF2-40B4-BE49-F238E27FC236}">
                <a16:creationId xmlns:a16="http://schemas.microsoft.com/office/drawing/2014/main" id="{0A16CF83-F30D-478C-A052-5AF1A7ECA451}"/>
              </a:ext>
            </a:extLst>
          </p:cNvPr>
          <p:cNvSpPr>
            <a:spLocks noGrp="1" noRot="1" noChangeAspect="1" noChangeArrowheads="1" noTextEdit="1"/>
          </p:cNvSpPr>
          <p:nvPr>
            <p:ph type="sldImg"/>
          </p:nvPr>
        </p:nvSpPr>
        <p:spPr>
          <a:ln/>
        </p:spPr>
      </p:sp>
      <p:sp>
        <p:nvSpPr>
          <p:cNvPr id="40964" name="Rectangle 3">
            <a:extLst>
              <a:ext uri="{FF2B5EF4-FFF2-40B4-BE49-F238E27FC236}">
                <a16:creationId xmlns:a16="http://schemas.microsoft.com/office/drawing/2014/main" id="{7A366F08-4D38-4287-A161-4AC3D14427E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CA" altLang="en-US">
              <a:latin typeface="Arial" panose="020B060402020202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a:extLst>
              <a:ext uri="{FF2B5EF4-FFF2-40B4-BE49-F238E27FC236}">
                <a16:creationId xmlns:a16="http://schemas.microsoft.com/office/drawing/2014/main" id="{D2880B62-1059-4D61-AB0C-F8529CCDE55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88A556A-6C7F-424B-8DEC-D5DEFC8C502A}" type="slidenum">
              <a:rPr lang="en-US" altLang="en-US" smtClean="0"/>
              <a:pPr>
                <a:spcBef>
                  <a:spcPct val="0"/>
                </a:spcBef>
              </a:pPr>
              <a:t>22</a:t>
            </a:fld>
            <a:endParaRPr lang="en-US" altLang="en-US"/>
          </a:p>
        </p:txBody>
      </p:sp>
      <p:sp>
        <p:nvSpPr>
          <p:cNvPr id="43011" name="Rectangle 2">
            <a:extLst>
              <a:ext uri="{FF2B5EF4-FFF2-40B4-BE49-F238E27FC236}">
                <a16:creationId xmlns:a16="http://schemas.microsoft.com/office/drawing/2014/main" id="{F5F3057A-838D-49B6-AFEE-DEDC0609D2CA}"/>
              </a:ext>
            </a:extLst>
          </p:cNvPr>
          <p:cNvSpPr>
            <a:spLocks noGrp="1" noRot="1" noChangeAspect="1" noChangeArrowheads="1" noTextEdit="1"/>
          </p:cNvSpPr>
          <p:nvPr>
            <p:ph type="sldImg"/>
          </p:nvPr>
        </p:nvSpPr>
        <p:spPr>
          <a:ln/>
        </p:spPr>
      </p:sp>
      <p:sp>
        <p:nvSpPr>
          <p:cNvPr id="43012" name="Rectangle 3">
            <a:extLst>
              <a:ext uri="{FF2B5EF4-FFF2-40B4-BE49-F238E27FC236}">
                <a16:creationId xmlns:a16="http://schemas.microsoft.com/office/drawing/2014/main" id="{528CFFCE-FAE3-47D1-8CC9-AC56AD0117D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a:extLst>
              <a:ext uri="{FF2B5EF4-FFF2-40B4-BE49-F238E27FC236}">
                <a16:creationId xmlns:a16="http://schemas.microsoft.com/office/drawing/2014/main" id="{C8B758D7-DBB4-4363-B478-2D55668C630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B0BD3CDD-43CE-449B-A47E-15324F767287}" type="slidenum">
              <a:rPr lang="en-US" altLang="en-US" smtClean="0"/>
              <a:pPr>
                <a:spcBef>
                  <a:spcPct val="0"/>
                </a:spcBef>
              </a:pPr>
              <a:t>23</a:t>
            </a:fld>
            <a:endParaRPr lang="en-US" altLang="en-US"/>
          </a:p>
        </p:txBody>
      </p:sp>
      <p:sp>
        <p:nvSpPr>
          <p:cNvPr id="45059" name="Rectangle 2">
            <a:extLst>
              <a:ext uri="{FF2B5EF4-FFF2-40B4-BE49-F238E27FC236}">
                <a16:creationId xmlns:a16="http://schemas.microsoft.com/office/drawing/2014/main" id="{DD86CA03-3D16-41E7-8AF8-ADE14AAB3D0B}"/>
              </a:ext>
            </a:extLst>
          </p:cNvPr>
          <p:cNvSpPr>
            <a:spLocks noGrp="1" noRot="1" noChangeAspect="1" noChangeArrowheads="1" noTextEdit="1"/>
          </p:cNvSpPr>
          <p:nvPr>
            <p:ph type="sldImg"/>
          </p:nvPr>
        </p:nvSpPr>
        <p:spPr>
          <a:ln/>
        </p:spPr>
      </p:sp>
      <p:sp>
        <p:nvSpPr>
          <p:cNvPr id="45060" name="Rectangle 3">
            <a:extLst>
              <a:ext uri="{FF2B5EF4-FFF2-40B4-BE49-F238E27FC236}">
                <a16:creationId xmlns:a16="http://schemas.microsoft.com/office/drawing/2014/main" id="{898F9EC0-5D07-4E92-AA36-3310BBEE934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CA" altLang="en-US">
              <a:latin typeface="Arial" panose="020B060402020202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a:extLst>
              <a:ext uri="{FF2B5EF4-FFF2-40B4-BE49-F238E27FC236}">
                <a16:creationId xmlns:a16="http://schemas.microsoft.com/office/drawing/2014/main" id="{ACE1F3D5-2557-4D7A-8665-335025F1DDA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86F7D97-53A3-4521-8B01-23CD01338E9C}" type="slidenum">
              <a:rPr lang="en-US" altLang="en-US" smtClean="0"/>
              <a:pPr>
                <a:spcBef>
                  <a:spcPct val="0"/>
                </a:spcBef>
              </a:pPr>
              <a:t>24</a:t>
            </a:fld>
            <a:endParaRPr lang="en-US" altLang="en-US"/>
          </a:p>
        </p:txBody>
      </p:sp>
      <p:sp>
        <p:nvSpPr>
          <p:cNvPr id="47107" name="Rectangle 2">
            <a:extLst>
              <a:ext uri="{FF2B5EF4-FFF2-40B4-BE49-F238E27FC236}">
                <a16:creationId xmlns:a16="http://schemas.microsoft.com/office/drawing/2014/main" id="{A677887B-1FF2-4F26-AA38-88E3D61FAFCC}"/>
              </a:ext>
            </a:extLst>
          </p:cNvPr>
          <p:cNvSpPr>
            <a:spLocks noGrp="1" noRot="1" noChangeAspect="1" noChangeArrowheads="1" noTextEdit="1"/>
          </p:cNvSpPr>
          <p:nvPr>
            <p:ph type="sldImg"/>
          </p:nvPr>
        </p:nvSpPr>
        <p:spPr>
          <a:ln/>
        </p:spPr>
      </p:sp>
      <p:sp>
        <p:nvSpPr>
          <p:cNvPr id="47108" name="Rectangle 3">
            <a:extLst>
              <a:ext uri="{FF2B5EF4-FFF2-40B4-BE49-F238E27FC236}">
                <a16:creationId xmlns:a16="http://schemas.microsoft.com/office/drawing/2014/main" id="{26D36EA3-E701-477D-B17C-FD67052E1A4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CA"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a:extLst>
              <a:ext uri="{FF2B5EF4-FFF2-40B4-BE49-F238E27FC236}">
                <a16:creationId xmlns:a16="http://schemas.microsoft.com/office/drawing/2014/main" id="{A03FA597-D30B-4C34-BB94-BBDD7C2062A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06F78F2-C3A6-494A-83AA-463471320EF6}" type="slidenum">
              <a:rPr lang="en-US" altLang="en-US" smtClean="0"/>
              <a:pPr>
                <a:spcBef>
                  <a:spcPct val="0"/>
                </a:spcBef>
              </a:pPr>
              <a:t>3</a:t>
            </a:fld>
            <a:endParaRPr lang="en-US" altLang="en-US"/>
          </a:p>
        </p:txBody>
      </p:sp>
      <p:sp>
        <p:nvSpPr>
          <p:cNvPr id="8195" name="Rectangle 2">
            <a:extLst>
              <a:ext uri="{FF2B5EF4-FFF2-40B4-BE49-F238E27FC236}">
                <a16:creationId xmlns:a16="http://schemas.microsoft.com/office/drawing/2014/main" id="{5383C59B-7DEA-4EA5-AB17-2C5301355B74}"/>
              </a:ext>
            </a:extLst>
          </p:cNvPr>
          <p:cNvSpPr>
            <a:spLocks noGrp="1" noRot="1" noChangeAspect="1" noChangeArrowheads="1" noTextEdit="1"/>
          </p:cNvSpPr>
          <p:nvPr>
            <p:ph type="sldImg"/>
          </p:nvPr>
        </p:nvSpPr>
        <p:spPr>
          <a:ln/>
        </p:spPr>
      </p:sp>
      <p:sp>
        <p:nvSpPr>
          <p:cNvPr id="8196" name="Rectangle 3">
            <a:extLst>
              <a:ext uri="{FF2B5EF4-FFF2-40B4-BE49-F238E27FC236}">
                <a16:creationId xmlns:a16="http://schemas.microsoft.com/office/drawing/2014/main" id="{E2EA36D8-9083-4BDC-9B35-39044805C9F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CA" altLang="en-US">
              <a:latin typeface="Arial" panose="020B060402020202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a:extLst>
              <a:ext uri="{FF2B5EF4-FFF2-40B4-BE49-F238E27FC236}">
                <a16:creationId xmlns:a16="http://schemas.microsoft.com/office/drawing/2014/main" id="{6A6CAF52-8410-4AD5-85A6-DB010A05A0E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BAB2AF1E-B7BA-4992-8443-E2F51C299E10}" type="slidenum">
              <a:rPr lang="en-US" altLang="en-US" smtClean="0"/>
              <a:pPr>
                <a:spcBef>
                  <a:spcPct val="0"/>
                </a:spcBef>
              </a:pPr>
              <a:t>25</a:t>
            </a:fld>
            <a:endParaRPr lang="en-US" altLang="en-US"/>
          </a:p>
        </p:txBody>
      </p:sp>
      <p:sp>
        <p:nvSpPr>
          <p:cNvPr id="49155" name="Rectangle 2">
            <a:extLst>
              <a:ext uri="{FF2B5EF4-FFF2-40B4-BE49-F238E27FC236}">
                <a16:creationId xmlns:a16="http://schemas.microsoft.com/office/drawing/2014/main" id="{0F5DA070-13A6-449B-AFCB-45CFB427FB6B}"/>
              </a:ext>
            </a:extLst>
          </p:cNvPr>
          <p:cNvSpPr>
            <a:spLocks noGrp="1" noRot="1" noChangeAspect="1" noChangeArrowheads="1" noTextEdit="1"/>
          </p:cNvSpPr>
          <p:nvPr>
            <p:ph type="sldImg"/>
          </p:nvPr>
        </p:nvSpPr>
        <p:spPr>
          <a:ln/>
        </p:spPr>
      </p:sp>
      <p:sp>
        <p:nvSpPr>
          <p:cNvPr id="49156" name="Rectangle 3">
            <a:extLst>
              <a:ext uri="{FF2B5EF4-FFF2-40B4-BE49-F238E27FC236}">
                <a16:creationId xmlns:a16="http://schemas.microsoft.com/office/drawing/2014/main" id="{272C5959-BAFA-4F08-887D-699AF920A97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a:extLst>
              <a:ext uri="{FF2B5EF4-FFF2-40B4-BE49-F238E27FC236}">
                <a16:creationId xmlns:a16="http://schemas.microsoft.com/office/drawing/2014/main" id="{903F3AF6-1937-41D0-8F1A-22C2B446C8C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ED3F855-F8E3-4A14-84BC-6A516697BCF2}" type="slidenum">
              <a:rPr lang="en-US" altLang="en-US" smtClean="0"/>
              <a:pPr>
                <a:spcBef>
                  <a:spcPct val="0"/>
                </a:spcBef>
              </a:pPr>
              <a:t>26</a:t>
            </a:fld>
            <a:endParaRPr lang="en-US" altLang="en-US"/>
          </a:p>
        </p:txBody>
      </p:sp>
      <p:sp>
        <p:nvSpPr>
          <p:cNvPr id="51203" name="Rectangle 2">
            <a:extLst>
              <a:ext uri="{FF2B5EF4-FFF2-40B4-BE49-F238E27FC236}">
                <a16:creationId xmlns:a16="http://schemas.microsoft.com/office/drawing/2014/main" id="{96AF6AC4-5E26-4C6F-9497-4AC64DD9D802}"/>
              </a:ext>
            </a:extLst>
          </p:cNvPr>
          <p:cNvSpPr>
            <a:spLocks noGrp="1" noRot="1" noChangeAspect="1" noChangeArrowheads="1" noTextEdit="1"/>
          </p:cNvSpPr>
          <p:nvPr>
            <p:ph type="sldImg"/>
          </p:nvPr>
        </p:nvSpPr>
        <p:spPr>
          <a:ln/>
        </p:spPr>
      </p:sp>
      <p:sp>
        <p:nvSpPr>
          <p:cNvPr id="51204" name="Rectangle 3">
            <a:extLst>
              <a:ext uri="{FF2B5EF4-FFF2-40B4-BE49-F238E27FC236}">
                <a16:creationId xmlns:a16="http://schemas.microsoft.com/office/drawing/2014/main" id="{9F5F25B0-F1A8-4D3B-BF89-791B5F5DA38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CA" altLang="en-US">
              <a:latin typeface="Arial" panose="020B060402020202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a:extLst>
              <a:ext uri="{FF2B5EF4-FFF2-40B4-BE49-F238E27FC236}">
                <a16:creationId xmlns:a16="http://schemas.microsoft.com/office/drawing/2014/main" id="{1C2B2F2C-634E-4E7D-86ED-F2D40E8661F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9313E9E-5597-41D3-B2BF-5EB12ED6BC57}" type="slidenum">
              <a:rPr lang="en-US" altLang="en-US" smtClean="0"/>
              <a:pPr>
                <a:spcBef>
                  <a:spcPct val="0"/>
                </a:spcBef>
              </a:pPr>
              <a:t>27</a:t>
            </a:fld>
            <a:endParaRPr lang="en-US" altLang="en-US"/>
          </a:p>
        </p:txBody>
      </p:sp>
      <p:sp>
        <p:nvSpPr>
          <p:cNvPr id="53251" name="Rectangle 2">
            <a:extLst>
              <a:ext uri="{FF2B5EF4-FFF2-40B4-BE49-F238E27FC236}">
                <a16:creationId xmlns:a16="http://schemas.microsoft.com/office/drawing/2014/main" id="{B720513E-6F1D-4649-BBAC-2B554B9F2FFE}"/>
              </a:ext>
            </a:extLst>
          </p:cNvPr>
          <p:cNvSpPr>
            <a:spLocks noGrp="1" noRot="1" noChangeAspect="1" noChangeArrowheads="1" noTextEdit="1"/>
          </p:cNvSpPr>
          <p:nvPr>
            <p:ph type="sldImg"/>
          </p:nvPr>
        </p:nvSpPr>
        <p:spPr>
          <a:ln/>
        </p:spPr>
      </p:sp>
      <p:sp>
        <p:nvSpPr>
          <p:cNvPr id="53252" name="Rectangle 3">
            <a:extLst>
              <a:ext uri="{FF2B5EF4-FFF2-40B4-BE49-F238E27FC236}">
                <a16:creationId xmlns:a16="http://schemas.microsoft.com/office/drawing/2014/main" id="{26F9A7C4-0FEE-45FA-B574-44258BB3DE9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CA" altLang="en-US">
              <a:latin typeface="Arial" panose="020B0604020202020204"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322" name="Rectangle 7">
            <a:extLst>
              <a:ext uri="{FF2B5EF4-FFF2-40B4-BE49-F238E27FC236}">
                <a16:creationId xmlns:a16="http://schemas.microsoft.com/office/drawing/2014/main" id="{443ACA46-8248-400F-8AB7-5C9232C543F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8B77CB3-38F3-4B50-B06C-0D7526DBB465}" type="slidenum">
              <a:rPr lang="en-US" altLang="en-US" smtClean="0"/>
              <a:pPr>
                <a:spcBef>
                  <a:spcPct val="0"/>
                </a:spcBef>
              </a:pPr>
              <a:t>29</a:t>
            </a:fld>
            <a:endParaRPr lang="en-US" altLang="en-US"/>
          </a:p>
        </p:txBody>
      </p:sp>
      <p:sp>
        <p:nvSpPr>
          <p:cNvPr id="56323" name="Text Box 2">
            <a:extLst>
              <a:ext uri="{FF2B5EF4-FFF2-40B4-BE49-F238E27FC236}">
                <a16:creationId xmlns:a16="http://schemas.microsoft.com/office/drawing/2014/main" id="{7280D52C-642B-42B3-92C8-ACF47A9E047A}"/>
              </a:ext>
            </a:extLst>
          </p:cNvPr>
          <p:cNvSpPr txBox="1">
            <a:spLocks noChangeArrowheads="1"/>
          </p:cNvSpPr>
          <p:nvPr/>
        </p:nvSpPr>
        <p:spPr bwMode="auto">
          <a:xfrm>
            <a:off x="1150938" y="692150"/>
            <a:ext cx="4556125" cy="3416300"/>
          </a:xfrm>
          <a:prstGeom prst="rect">
            <a:avLst/>
          </a:prstGeom>
          <a:solidFill>
            <a:srgbClr val="FFFFFF"/>
          </a:solidFill>
          <a:ln w="9360">
            <a:solidFill>
              <a:srgbClr val="000000"/>
            </a:solidFill>
            <a:miter lim="800000"/>
            <a:headEnd/>
            <a:tailEnd/>
          </a:ln>
        </p:spPr>
        <p:txBody>
          <a:bodyPr wrap="none" anchor="ct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50000"/>
              </a:spcBef>
            </a:pPr>
            <a:endParaRPr lang="en-US" altLang="en-US" sz="1400"/>
          </a:p>
        </p:txBody>
      </p:sp>
      <p:sp>
        <p:nvSpPr>
          <p:cNvPr id="56324" name="Rectangle 3">
            <a:extLst>
              <a:ext uri="{FF2B5EF4-FFF2-40B4-BE49-F238E27FC236}">
                <a16:creationId xmlns:a16="http://schemas.microsoft.com/office/drawing/2014/main" id="{7A59D6ED-7E31-48F7-B6D8-79F1CB5706DD}"/>
              </a:ext>
            </a:extLst>
          </p:cNvPr>
          <p:cNvSpPr>
            <a:spLocks noGrp="1" noChangeArrowheads="1"/>
          </p:cNvSpPr>
          <p:nvPr>
            <p:ph type="body"/>
          </p:nvPr>
        </p:nvSpPr>
        <p:spPr>
          <a:xfrm>
            <a:off x="914400" y="4343400"/>
            <a:ext cx="5027613"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endParaRPr lang="en-CA" altLang="en-US">
              <a:latin typeface="Arial" panose="020B0604020202020204"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370" name="Rectangle 7">
            <a:extLst>
              <a:ext uri="{FF2B5EF4-FFF2-40B4-BE49-F238E27FC236}">
                <a16:creationId xmlns:a16="http://schemas.microsoft.com/office/drawing/2014/main" id="{84530304-047E-45F6-B713-5D42CBF477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F2A272E-9527-45FB-82BB-06B56AE1BFA4}" type="slidenum">
              <a:rPr lang="en-US" altLang="en-US" smtClean="0"/>
              <a:pPr>
                <a:spcBef>
                  <a:spcPct val="0"/>
                </a:spcBef>
              </a:pPr>
              <a:t>30</a:t>
            </a:fld>
            <a:endParaRPr lang="en-US" altLang="en-US"/>
          </a:p>
        </p:txBody>
      </p:sp>
      <p:sp>
        <p:nvSpPr>
          <p:cNvPr id="58371" name="Text Box 2">
            <a:extLst>
              <a:ext uri="{FF2B5EF4-FFF2-40B4-BE49-F238E27FC236}">
                <a16:creationId xmlns:a16="http://schemas.microsoft.com/office/drawing/2014/main" id="{C572030B-138A-4E69-A243-84C4558750DF}"/>
              </a:ext>
            </a:extLst>
          </p:cNvPr>
          <p:cNvSpPr txBox="1">
            <a:spLocks noChangeArrowheads="1"/>
          </p:cNvSpPr>
          <p:nvPr/>
        </p:nvSpPr>
        <p:spPr bwMode="auto">
          <a:xfrm>
            <a:off x="1149350" y="692150"/>
            <a:ext cx="4559300" cy="3416300"/>
          </a:xfrm>
          <a:prstGeom prst="rect">
            <a:avLst/>
          </a:prstGeom>
          <a:solidFill>
            <a:srgbClr val="FFFFFF"/>
          </a:solidFill>
          <a:ln w="9360">
            <a:solidFill>
              <a:srgbClr val="000000"/>
            </a:solidFill>
            <a:miter lim="800000"/>
            <a:headEnd/>
            <a:tailEnd/>
          </a:ln>
        </p:spPr>
        <p:txBody>
          <a:bodyPr wrap="none" anchor="ct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50000"/>
              </a:spcBef>
            </a:pPr>
            <a:endParaRPr lang="en-US" altLang="en-US" sz="1400"/>
          </a:p>
        </p:txBody>
      </p:sp>
      <p:sp>
        <p:nvSpPr>
          <p:cNvPr id="58372" name="Rectangle 3">
            <a:extLst>
              <a:ext uri="{FF2B5EF4-FFF2-40B4-BE49-F238E27FC236}">
                <a16:creationId xmlns:a16="http://schemas.microsoft.com/office/drawing/2014/main" id="{D57ECD0F-A7CA-403B-9E25-AD4AB500D4F1}"/>
              </a:ext>
            </a:extLst>
          </p:cNvPr>
          <p:cNvSpPr>
            <a:spLocks noGrp="1" noChangeArrowheads="1"/>
          </p:cNvSpPr>
          <p:nvPr>
            <p:ph type="body"/>
          </p:nvPr>
        </p:nvSpPr>
        <p:spPr>
          <a:xfrm>
            <a:off x="914400" y="4343400"/>
            <a:ext cx="5027613"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endParaRPr lang="en-CA" altLang="en-US">
              <a:latin typeface="Arial" panose="020B0604020202020204"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418" name="Rectangle 7">
            <a:extLst>
              <a:ext uri="{FF2B5EF4-FFF2-40B4-BE49-F238E27FC236}">
                <a16:creationId xmlns:a16="http://schemas.microsoft.com/office/drawing/2014/main" id="{F04242CC-8C67-4CDF-884E-3EBA0A9F6E0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E45D9FF-0C34-4054-9191-DB86EEE0DA4B}" type="slidenum">
              <a:rPr lang="en-US" altLang="en-US" smtClean="0"/>
              <a:pPr>
                <a:spcBef>
                  <a:spcPct val="0"/>
                </a:spcBef>
              </a:pPr>
              <a:t>31</a:t>
            </a:fld>
            <a:endParaRPr lang="en-US" altLang="en-US"/>
          </a:p>
        </p:txBody>
      </p:sp>
      <p:sp>
        <p:nvSpPr>
          <p:cNvPr id="60419" name="Text Box 2">
            <a:extLst>
              <a:ext uri="{FF2B5EF4-FFF2-40B4-BE49-F238E27FC236}">
                <a16:creationId xmlns:a16="http://schemas.microsoft.com/office/drawing/2014/main" id="{964EFD5F-8AB8-49A0-BE7C-A402E3B84592}"/>
              </a:ext>
            </a:extLst>
          </p:cNvPr>
          <p:cNvSpPr txBox="1">
            <a:spLocks noChangeArrowheads="1"/>
          </p:cNvSpPr>
          <p:nvPr/>
        </p:nvSpPr>
        <p:spPr bwMode="auto">
          <a:xfrm>
            <a:off x="1149350" y="692150"/>
            <a:ext cx="4559300" cy="3416300"/>
          </a:xfrm>
          <a:prstGeom prst="rect">
            <a:avLst/>
          </a:prstGeom>
          <a:solidFill>
            <a:srgbClr val="FFFFFF"/>
          </a:solidFill>
          <a:ln w="9360">
            <a:solidFill>
              <a:srgbClr val="000000"/>
            </a:solidFill>
            <a:miter lim="800000"/>
            <a:headEnd/>
            <a:tailEnd/>
          </a:ln>
        </p:spPr>
        <p:txBody>
          <a:bodyPr wrap="none" anchor="ct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50000"/>
              </a:spcBef>
            </a:pPr>
            <a:endParaRPr lang="en-US" altLang="en-US" sz="1400"/>
          </a:p>
        </p:txBody>
      </p:sp>
      <p:sp>
        <p:nvSpPr>
          <p:cNvPr id="60420" name="Rectangle 3">
            <a:extLst>
              <a:ext uri="{FF2B5EF4-FFF2-40B4-BE49-F238E27FC236}">
                <a16:creationId xmlns:a16="http://schemas.microsoft.com/office/drawing/2014/main" id="{E01B905A-EE41-42DE-B298-B72EAEAE5EF6}"/>
              </a:ext>
            </a:extLst>
          </p:cNvPr>
          <p:cNvSpPr>
            <a:spLocks noGrp="1" noChangeArrowheads="1"/>
          </p:cNvSpPr>
          <p:nvPr>
            <p:ph type="body"/>
          </p:nvPr>
        </p:nvSpPr>
        <p:spPr>
          <a:xfrm>
            <a:off x="914400" y="4343400"/>
            <a:ext cx="5027613"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endParaRPr lang="en-CA" altLang="en-US">
              <a:latin typeface="Arial" panose="020B0604020202020204"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2466" name="Rectangle 7">
            <a:extLst>
              <a:ext uri="{FF2B5EF4-FFF2-40B4-BE49-F238E27FC236}">
                <a16:creationId xmlns:a16="http://schemas.microsoft.com/office/drawing/2014/main" id="{B8239620-E87A-4684-8F7F-4C9AFA30F1C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BCB5FD6-978B-4D89-AE0E-8ADA455A84C1}" type="slidenum">
              <a:rPr lang="en-US" altLang="en-US" smtClean="0"/>
              <a:pPr>
                <a:spcBef>
                  <a:spcPct val="0"/>
                </a:spcBef>
              </a:pPr>
              <a:t>32</a:t>
            </a:fld>
            <a:endParaRPr lang="en-US" altLang="en-US"/>
          </a:p>
        </p:txBody>
      </p:sp>
      <p:sp>
        <p:nvSpPr>
          <p:cNvPr id="62467" name="Text Box 2">
            <a:extLst>
              <a:ext uri="{FF2B5EF4-FFF2-40B4-BE49-F238E27FC236}">
                <a16:creationId xmlns:a16="http://schemas.microsoft.com/office/drawing/2014/main" id="{CB601B1A-8944-485D-BED0-ADA0F118CAD1}"/>
              </a:ext>
            </a:extLst>
          </p:cNvPr>
          <p:cNvSpPr txBox="1">
            <a:spLocks noChangeArrowheads="1"/>
          </p:cNvSpPr>
          <p:nvPr/>
        </p:nvSpPr>
        <p:spPr bwMode="auto">
          <a:xfrm>
            <a:off x="1149350" y="692150"/>
            <a:ext cx="4559300" cy="3416300"/>
          </a:xfrm>
          <a:prstGeom prst="rect">
            <a:avLst/>
          </a:prstGeom>
          <a:solidFill>
            <a:srgbClr val="FFFFFF"/>
          </a:solidFill>
          <a:ln w="9360">
            <a:solidFill>
              <a:srgbClr val="000000"/>
            </a:solidFill>
            <a:miter lim="800000"/>
            <a:headEnd/>
            <a:tailEnd/>
          </a:ln>
        </p:spPr>
        <p:txBody>
          <a:bodyPr wrap="none" anchor="ct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50000"/>
              </a:spcBef>
            </a:pPr>
            <a:endParaRPr lang="en-US" altLang="en-US" sz="1400"/>
          </a:p>
        </p:txBody>
      </p:sp>
      <p:sp>
        <p:nvSpPr>
          <p:cNvPr id="62468" name="Rectangle 3">
            <a:extLst>
              <a:ext uri="{FF2B5EF4-FFF2-40B4-BE49-F238E27FC236}">
                <a16:creationId xmlns:a16="http://schemas.microsoft.com/office/drawing/2014/main" id="{29D2158D-99AF-4047-8E2B-FA547E8E5732}"/>
              </a:ext>
            </a:extLst>
          </p:cNvPr>
          <p:cNvSpPr>
            <a:spLocks noGrp="1" noChangeArrowheads="1"/>
          </p:cNvSpPr>
          <p:nvPr>
            <p:ph type="body"/>
          </p:nvPr>
        </p:nvSpPr>
        <p:spPr>
          <a:xfrm>
            <a:off x="914400" y="4343400"/>
            <a:ext cx="5027613"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endParaRPr lang="en-CA" altLang="en-US">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61322086-F48F-4CD7-9440-7BFE5713D48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F71A6A6-BA5C-49BA-9D64-076A49BE6D52}" type="slidenum">
              <a:rPr lang="en-US" altLang="en-US" smtClean="0"/>
              <a:pPr>
                <a:spcBef>
                  <a:spcPct val="0"/>
                </a:spcBef>
              </a:pPr>
              <a:t>4</a:t>
            </a:fld>
            <a:endParaRPr lang="en-US" altLang="en-US"/>
          </a:p>
        </p:txBody>
      </p:sp>
      <p:sp>
        <p:nvSpPr>
          <p:cNvPr id="10243" name="Rectangle 2">
            <a:extLst>
              <a:ext uri="{FF2B5EF4-FFF2-40B4-BE49-F238E27FC236}">
                <a16:creationId xmlns:a16="http://schemas.microsoft.com/office/drawing/2014/main" id="{6549FFFF-42F8-4BDA-8B76-BA7053838A49}"/>
              </a:ext>
            </a:extLst>
          </p:cNvPr>
          <p:cNvSpPr>
            <a:spLocks noGrp="1" noRot="1" noChangeAspect="1" noChangeArrowheads="1" noTextEdit="1"/>
          </p:cNvSpPr>
          <p:nvPr>
            <p:ph type="sldImg"/>
          </p:nvPr>
        </p:nvSpPr>
        <p:spPr>
          <a:ln/>
        </p:spPr>
      </p:sp>
      <p:sp>
        <p:nvSpPr>
          <p:cNvPr id="10244" name="Rectangle 3">
            <a:extLst>
              <a:ext uri="{FF2B5EF4-FFF2-40B4-BE49-F238E27FC236}">
                <a16:creationId xmlns:a16="http://schemas.microsoft.com/office/drawing/2014/main" id="{0884E838-1BE2-4005-A50A-F365A0FF5C4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CA" altLang="en-US">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a:extLst>
              <a:ext uri="{FF2B5EF4-FFF2-40B4-BE49-F238E27FC236}">
                <a16:creationId xmlns:a16="http://schemas.microsoft.com/office/drawing/2014/main" id="{590180EA-3F95-4F5B-BDAB-19C0995790C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64E8926C-2DDE-4F08-B02B-245D6587BC81}" type="slidenum">
              <a:rPr lang="en-US" altLang="en-US" smtClean="0"/>
              <a:pPr>
                <a:spcBef>
                  <a:spcPct val="0"/>
                </a:spcBef>
              </a:pPr>
              <a:t>5</a:t>
            </a:fld>
            <a:endParaRPr lang="en-US" altLang="en-US"/>
          </a:p>
        </p:txBody>
      </p:sp>
      <p:sp>
        <p:nvSpPr>
          <p:cNvPr id="12291" name="Rectangle 2">
            <a:extLst>
              <a:ext uri="{FF2B5EF4-FFF2-40B4-BE49-F238E27FC236}">
                <a16:creationId xmlns:a16="http://schemas.microsoft.com/office/drawing/2014/main" id="{C11A76DB-BE62-4467-821B-6298763880F5}"/>
              </a:ext>
            </a:extLst>
          </p:cNvPr>
          <p:cNvSpPr>
            <a:spLocks noGrp="1" noRot="1" noChangeAspect="1" noChangeArrowheads="1" noTextEdit="1"/>
          </p:cNvSpPr>
          <p:nvPr>
            <p:ph type="sldImg"/>
          </p:nvPr>
        </p:nvSpPr>
        <p:spPr>
          <a:ln/>
        </p:spPr>
      </p:sp>
      <p:sp>
        <p:nvSpPr>
          <p:cNvPr id="12292" name="Rectangle 3">
            <a:extLst>
              <a:ext uri="{FF2B5EF4-FFF2-40B4-BE49-F238E27FC236}">
                <a16:creationId xmlns:a16="http://schemas.microsoft.com/office/drawing/2014/main" id="{EAF07E3D-BBB2-4EB3-A738-A0D941135F1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CA" altLang="en-US">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a:extLst>
              <a:ext uri="{FF2B5EF4-FFF2-40B4-BE49-F238E27FC236}">
                <a16:creationId xmlns:a16="http://schemas.microsoft.com/office/drawing/2014/main" id="{D658397E-F2CC-493B-B306-1AAFB4035C8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9BE60B9-4CC2-406A-887D-3BAADF66B8EA}" type="slidenum">
              <a:rPr lang="en-US" altLang="en-US" smtClean="0"/>
              <a:pPr>
                <a:spcBef>
                  <a:spcPct val="0"/>
                </a:spcBef>
              </a:pPr>
              <a:t>6</a:t>
            </a:fld>
            <a:endParaRPr lang="en-US" altLang="en-US"/>
          </a:p>
        </p:txBody>
      </p:sp>
      <p:sp>
        <p:nvSpPr>
          <p:cNvPr id="14339" name="Rectangle 2">
            <a:extLst>
              <a:ext uri="{FF2B5EF4-FFF2-40B4-BE49-F238E27FC236}">
                <a16:creationId xmlns:a16="http://schemas.microsoft.com/office/drawing/2014/main" id="{B3142222-184C-45A0-B0D8-C62872D32588}"/>
              </a:ext>
            </a:extLst>
          </p:cNvPr>
          <p:cNvSpPr>
            <a:spLocks noGrp="1" noRot="1" noChangeAspect="1" noChangeArrowheads="1" noTextEdit="1"/>
          </p:cNvSpPr>
          <p:nvPr>
            <p:ph type="sldImg"/>
          </p:nvPr>
        </p:nvSpPr>
        <p:spPr>
          <a:ln/>
        </p:spPr>
      </p:sp>
      <p:sp>
        <p:nvSpPr>
          <p:cNvPr id="14340" name="Rectangle 3">
            <a:extLst>
              <a:ext uri="{FF2B5EF4-FFF2-40B4-BE49-F238E27FC236}">
                <a16:creationId xmlns:a16="http://schemas.microsoft.com/office/drawing/2014/main" id="{4B9E1E61-E55E-4EAB-B2EF-8CCD3955CBB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CA" altLang="en-US">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a:extLst>
              <a:ext uri="{FF2B5EF4-FFF2-40B4-BE49-F238E27FC236}">
                <a16:creationId xmlns:a16="http://schemas.microsoft.com/office/drawing/2014/main" id="{07CB76E3-E2EE-48A0-B769-22B772C76D4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7913297-521A-4DD9-A1B9-0FF5B0C86998}" type="slidenum">
              <a:rPr lang="en-US" altLang="en-US" smtClean="0"/>
              <a:pPr>
                <a:spcBef>
                  <a:spcPct val="0"/>
                </a:spcBef>
              </a:pPr>
              <a:t>7</a:t>
            </a:fld>
            <a:endParaRPr lang="en-US" altLang="en-US"/>
          </a:p>
        </p:txBody>
      </p:sp>
      <p:sp>
        <p:nvSpPr>
          <p:cNvPr id="16387" name="Rectangle 2">
            <a:extLst>
              <a:ext uri="{FF2B5EF4-FFF2-40B4-BE49-F238E27FC236}">
                <a16:creationId xmlns:a16="http://schemas.microsoft.com/office/drawing/2014/main" id="{8EC8A53C-E304-44EA-BF57-B359C3F03D11}"/>
              </a:ext>
            </a:extLst>
          </p:cNvPr>
          <p:cNvSpPr>
            <a:spLocks noGrp="1" noRot="1" noChangeAspect="1" noChangeArrowheads="1" noTextEdit="1"/>
          </p:cNvSpPr>
          <p:nvPr>
            <p:ph type="sldImg"/>
          </p:nvPr>
        </p:nvSpPr>
        <p:spPr>
          <a:ln/>
        </p:spPr>
      </p:sp>
      <p:sp>
        <p:nvSpPr>
          <p:cNvPr id="16388" name="Rectangle 3">
            <a:extLst>
              <a:ext uri="{FF2B5EF4-FFF2-40B4-BE49-F238E27FC236}">
                <a16:creationId xmlns:a16="http://schemas.microsoft.com/office/drawing/2014/main" id="{1E04F8E7-CAAC-4A25-B7D4-6BF19798DB2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CA" altLang="en-US">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a:extLst>
              <a:ext uri="{FF2B5EF4-FFF2-40B4-BE49-F238E27FC236}">
                <a16:creationId xmlns:a16="http://schemas.microsoft.com/office/drawing/2014/main" id="{2D01D38B-9ED7-42A2-8D03-347A74F98C0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EF8AD58-76DD-4EE9-A7CE-B220FB1C6DA8}" type="slidenum">
              <a:rPr lang="en-US" altLang="en-US" smtClean="0"/>
              <a:pPr>
                <a:spcBef>
                  <a:spcPct val="0"/>
                </a:spcBef>
              </a:pPr>
              <a:t>8</a:t>
            </a:fld>
            <a:endParaRPr lang="en-US" altLang="en-US"/>
          </a:p>
        </p:txBody>
      </p:sp>
      <p:sp>
        <p:nvSpPr>
          <p:cNvPr id="18435" name="Rectangle 2">
            <a:extLst>
              <a:ext uri="{FF2B5EF4-FFF2-40B4-BE49-F238E27FC236}">
                <a16:creationId xmlns:a16="http://schemas.microsoft.com/office/drawing/2014/main" id="{699C54E2-83C6-4616-860D-4DCFD7611EB2}"/>
              </a:ext>
            </a:extLst>
          </p:cNvPr>
          <p:cNvSpPr>
            <a:spLocks noGrp="1" noRot="1" noChangeAspect="1" noChangeArrowheads="1" noTextEdit="1"/>
          </p:cNvSpPr>
          <p:nvPr>
            <p:ph type="sldImg"/>
          </p:nvPr>
        </p:nvSpPr>
        <p:spPr>
          <a:ln/>
        </p:spPr>
      </p:sp>
      <p:sp>
        <p:nvSpPr>
          <p:cNvPr id="18436" name="Rectangle 3">
            <a:extLst>
              <a:ext uri="{FF2B5EF4-FFF2-40B4-BE49-F238E27FC236}">
                <a16:creationId xmlns:a16="http://schemas.microsoft.com/office/drawing/2014/main" id="{3A6E993A-FDCD-4413-9DB9-7DCF9B6F210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CA" altLang="en-US">
              <a:latin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a:extLst>
              <a:ext uri="{FF2B5EF4-FFF2-40B4-BE49-F238E27FC236}">
                <a16:creationId xmlns:a16="http://schemas.microsoft.com/office/drawing/2014/main" id="{94EF0220-BF0B-4053-8521-48E8486A4D2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BCCEEC1-40A8-4F98-83F4-B5BD8DE0CE2C}" type="slidenum">
              <a:rPr lang="en-US" altLang="en-US" smtClean="0"/>
              <a:pPr>
                <a:spcBef>
                  <a:spcPct val="0"/>
                </a:spcBef>
              </a:pPr>
              <a:t>9</a:t>
            </a:fld>
            <a:endParaRPr lang="en-US" altLang="en-US"/>
          </a:p>
        </p:txBody>
      </p:sp>
      <p:sp>
        <p:nvSpPr>
          <p:cNvPr id="20483" name="Rectangle 2">
            <a:extLst>
              <a:ext uri="{FF2B5EF4-FFF2-40B4-BE49-F238E27FC236}">
                <a16:creationId xmlns:a16="http://schemas.microsoft.com/office/drawing/2014/main" id="{D3B4353C-804B-4F17-88DE-BBAE2941D1BE}"/>
              </a:ext>
            </a:extLst>
          </p:cNvPr>
          <p:cNvSpPr>
            <a:spLocks noGrp="1" noRot="1" noChangeAspect="1" noChangeArrowheads="1" noTextEdit="1"/>
          </p:cNvSpPr>
          <p:nvPr>
            <p:ph type="sldImg"/>
          </p:nvPr>
        </p:nvSpPr>
        <p:spPr>
          <a:ln/>
        </p:spPr>
      </p:sp>
      <p:sp>
        <p:nvSpPr>
          <p:cNvPr id="20484" name="Rectangle 3">
            <a:extLst>
              <a:ext uri="{FF2B5EF4-FFF2-40B4-BE49-F238E27FC236}">
                <a16:creationId xmlns:a16="http://schemas.microsoft.com/office/drawing/2014/main" id="{4B606A21-C4CE-44C8-95CB-13C4E4B5B42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CA" altLang="en-US">
              <a:latin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a:extLst>
              <a:ext uri="{FF2B5EF4-FFF2-40B4-BE49-F238E27FC236}">
                <a16:creationId xmlns:a16="http://schemas.microsoft.com/office/drawing/2014/main" id="{4E09E99B-6230-4250-920D-4A972AFA952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7BECF01-79B1-4F9C-9B8C-09601EB044FE}" type="slidenum">
              <a:rPr lang="en-US" altLang="en-US" smtClean="0"/>
              <a:pPr>
                <a:spcBef>
                  <a:spcPct val="0"/>
                </a:spcBef>
              </a:pPr>
              <a:t>10</a:t>
            </a:fld>
            <a:endParaRPr lang="en-US" altLang="en-US"/>
          </a:p>
        </p:txBody>
      </p:sp>
      <p:sp>
        <p:nvSpPr>
          <p:cNvPr id="22531" name="Rectangle 2">
            <a:extLst>
              <a:ext uri="{FF2B5EF4-FFF2-40B4-BE49-F238E27FC236}">
                <a16:creationId xmlns:a16="http://schemas.microsoft.com/office/drawing/2014/main" id="{048297ED-6A01-4FB5-B7E4-45F111DADC07}"/>
              </a:ext>
            </a:extLst>
          </p:cNvPr>
          <p:cNvSpPr>
            <a:spLocks noGrp="1" noRot="1" noChangeAspect="1" noChangeArrowheads="1" noTextEdit="1"/>
          </p:cNvSpPr>
          <p:nvPr>
            <p:ph type="sldImg"/>
          </p:nvPr>
        </p:nvSpPr>
        <p:spPr>
          <a:ln/>
        </p:spPr>
      </p:sp>
      <p:sp>
        <p:nvSpPr>
          <p:cNvPr id="22532" name="Rectangle 3">
            <a:extLst>
              <a:ext uri="{FF2B5EF4-FFF2-40B4-BE49-F238E27FC236}">
                <a16:creationId xmlns:a16="http://schemas.microsoft.com/office/drawing/2014/main" id="{3343190A-4F1A-4BA7-9D7F-E8AC0C442D4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CA"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426C4E28-F434-4EBA-89BB-782D920B257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7BFF9AD1-4098-478C-9EB6-1CA6A77FEFE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81FAB1AF-04AD-4B44-B82F-116747B61867}"/>
              </a:ext>
            </a:extLst>
          </p:cNvPr>
          <p:cNvSpPr>
            <a:spLocks noGrp="1" noChangeArrowheads="1"/>
          </p:cNvSpPr>
          <p:nvPr>
            <p:ph type="sldNum" sz="quarter" idx="12"/>
          </p:nvPr>
        </p:nvSpPr>
        <p:spPr>
          <a:ln/>
        </p:spPr>
        <p:txBody>
          <a:bodyPr/>
          <a:lstStyle>
            <a:lvl1pPr>
              <a:defRPr/>
            </a:lvl1pPr>
          </a:lstStyle>
          <a:p>
            <a:pPr>
              <a:defRPr/>
            </a:pPr>
            <a:fld id="{1DD03FB0-E92C-4C4C-A2A6-B950133A73F9}" type="slidenum">
              <a:rPr lang="en-US" altLang="en-US"/>
              <a:pPr>
                <a:defRPr/>
              </a:pPr>
              <a:t>‹#›</a:t>
            </a:fld>
            <a:endParaRPr lang="en-US" altLang="en-US" dirty="0"/>
          </a:p>
        </p:txBody>
      </p:sp>
    </p:spTree>
    <p:extLst>
      <p:ext uri="{BB962C8B-B14F-4D97-AF65-F5344CB8AC3E}">
        <p14:creationId xmlns:p14="http://schemas.microsoft.com/office/powerpoint/2010/main" val="35052539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1FB25444-C152-423E-8793-FE6A395B347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FAE97FD2-8143-43F8-BA39-EEDF524FCBF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AE5F052C-8BC2-482E-92EF-435A64B9D712}"/>
              </a:ext>
            </a:extLst>
          </p:cNvPr>
          <p:cNvSpPr>
            <a:spLocks noGrp="1" noChangeArrowheads="1"/>
          </p:cNvSpPr>
          <p:nvPr>
            <p:ph type="sldNum" sz="quarter" idx="12"/>
          </p:nvPr>
        </p:nvSpPr>
        <p:spPr>
          <a:ln/>
        </p:spPr>
        <p:txBody>
          <a:bodyPr/>
          <a:lstStyle>
            <a:lvl1pPr>
              <a:defRPr/>
            </a:lvl1pPr>
          </a:lstStyle>
          <a:p>
            <a:pPr>
              <a:defRPr/>
            </a:pPr>
            <a:fld id="{9573E27B-3EFB-424F-9E17-822CCEACCEC2}" type="slidenum">
              <a:rPr lang="en-US" altLang="en-US"/>
              <a:pPr>
                <a:defRPr/>
              </a:pPr>
              <a:t>‹#›</a:t>
            </a:fld>
            <a:endParaRPr lang="en-US" altLang="en-US" dirty="0"/>
          </a:p>
        </p:txBody>
      </p:sp>
    </p:spTree>
    <p:extLst>
      <p:ext uri="{BB962C8B-B14F-4D97-AF65-F5344CB8AC3E}">
        <p14:creationId xmlns:p14="http://schemas.microsoft.com/office/powerpoint/2010/main" val="4771483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E573B997-D059-4AB1-BE4A-8506EB78383E}"/>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B7FEACC5-5243-4A69-BEEF-73BEA592047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E1DFE1E9-6E4D-4E51-953E-837B97F5D381}"/>
              </a:ext>
            </a:extLst>
          </p:cNvPr>
          <p:cNvSpPr>
            <a:spLocks noGrp="1" noChangeArrowheads="1"/>
          </p:cNvSpPr>
          <p:nvPr>
            <p:ph type="sldNum" sz="quarter" idx="12"/>
          </p:nvPr>
        </p:nvSpPr>
        <p:spPr>
          <a:ln/>
        </p:spPr>
        <p:txBody>
          <a:bodyPr/>
          <a:lstStyle>
            <a:lvl1pPr>
              <a:defRPr/>
            </a:lvl1pPr>
          </a:lstStyle>
          <a:p>
            <a:pPr>
              <a:defRPr/>
            </a:pPr>
            <a:fld id="{E2B173B6-3A18-4951-904A-32165336ADD9}" type="slidenum">
              <a:rPr lang="en-US" altLang="en-US"/>
              <a:pPr>
                <a:defRPr/>
              </a:pPr>
              <a:t>‹#›</a:t>
            </a:fld>
            <a:endParaRPr lang="en-US" altLang="en-US" dirty="0"/>
          </a:p>
        </p:txBody>
      </p:sp>
    </p:spTree>
    <p:extLst>
      <p:ext uri="{BB962C8B-B14F-4D97-AF65-F5344CB8AC3E}">
        <p14:creationId xmlns:p14="http://schemas.microsoft.com/office/powerpoint/2010/main" val="10638862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CA"/>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a:t>Click to edit Master subtitle style</a:t>
            </a:r>
            <a:endParaRPr lang="en-US"/>
          </a:p>
        </p:txBody>
      </p:sp>
      <p:sp>
        <p:nvSpPr>
          <p:cNvPr id="4" name="Date Placeholder 3"/>
          <p:cNvSpPr>
            <a:spLocks noGrp="1"/>
          </p:cNvSpPr>
          <p:nvPr>
            <p:ph type="dt" sz="half" idx="10"/>
          </p:nvPr>
        </p:nvSpPr>
        <p:spPr/>
        <p:txBody>
          <a:bodyPr/>
          <a:lstStyle/>
          <a:p>
            <a:fld id="{8AA24878-1D56-414E-98C4-BE77E37FECB2}" type="datetimeFigureOut">
              <a:rPr lang="en-US" smtClean="0"/>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10DC09-78EC-6D43-94B9-BCC5E5763479}" type="slidenum">
              <a:rPr lang="en-US" smtClean="0"/>
              <a:t>‹#›</a:t>
            </a:fld>
            <a:endParaRPr lang="en-US"/>
          </a:p>
        </p:txBody>
      </p:sp>
    </p:spTree>
    <p:extLst>
      <p:ext uri="{BB962C8B-B14F-4D97-AF65-F5344CB8AC3E}">
        <p14:creationId xmlns:p14="http://schemas.microsoft.com/office/powerpoint/2010/main" val="11252391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endParaRPr lang="en-US"/>
          </a:p>
        </p:txBody>
      </p:sp>
      <p:sp>
        <p:nvSpPr>
          <p:cNvPr id="3" name="Content Placeholder 2"/>
          <p:cNvSpPr>
            <a:spLocks noGrp="1"/>
          </p:cNvSpPr>
          <p:nvPr>
            <p:ph idx="1"/>
          </p:nvPr>
        </p:nvSpPr>
        <p:spPr/>
        <p:txBody>
          <a:body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4" name="Date Placeholder 3"/>
          <p:cNvSpPr>
            <a:spLocks noGrp="1"/>
          </p:cNvSpPr>
          <p:nvPr>
            <p:ph type="dt" sz="half" idx="10"/>
          </p:nvPr>
        </p:nvSpPr>
        <p:spPr/>
        <p:txBody>
          <a:bodyPr/>
          <a:lstStyle/>
          <a:p>
            <a:fld id="{8AA24878-1D56-414E-98C4-BE77E37FECB2}" type="datetimeFigureOut">
              <a:rPr lang="en-US" smtClean="0"/>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10DC09-78EC-6D43-94B9-BCC5E5763479}" type="slidenum">
              <a:rPr lang="en-US" smtClean="0"/>
              <a:t>‹#›</a:t>
            </a:fld>
            <a:endParaRPr lang="en-US"/>
          </a:p>
        </p:txBody>
      </p:sp>
    </p:spTree>
    <p:extLst>
      <p:ext uri="{BB962C8B-B14F-4D97-AF65-F5344CB8AC3E}">
        <p14:creationId xmlns:p14="http://schemas.microsoft.com/office/powerpoint/2010/main" val="41803283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CA"/>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CA"/>
              <a:t>Click to edit Master text styles</a:t>
            </a:r>
          </a:p>
        </p:txBody>
      </p:sp>
      <p:sp>
        <p:nvSpPr>
          <p:cNvPr id="4" name="Date Placeholder 3"/>
          <p:cNvSpPr>
            <a:spLocks noGrp="1"/>
          </p:cNvSpPr>
          <p:nvPr>
            <p:ph type="dt" sz="half" idx="10"/>
          </p:nvPr>
        </p:nvSpPr>
        <p:spPr/>
        <p:txBody>
          <a:bodyPr/>
          <a:lstStyle/>
          <a:p>
            <a:fld id="{8AA24878-1D56-414E-98C4-BE77E37FECB2}" type="datetimeFigureOut">
              <a:rPr lang="en-US" smtClean="0"/>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10DC09-78EC-6D43-94B9-BCC5E5763479}" type="slidenum">
              <a:rPr lang="en-US" smtClean="0"/>
              <a:t>‹#›</a:t>
            </a:fld>
            <a:endParaRPr lang="en-US"/>
          </a:p>
        </p:txBody>
      </p:sp>
    </p:spTree>
    <p:extLst>
      <p:ext uri="{BB962C8B-B14F-4D97-AF65-F5344CB8AC3E}">
        <p14:creationId xmlns:p14="http://schemas.microsoft.com/office/powerpoint/2010/main" val="36409577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5" name="Date Placeholder 4"/>
          <p:cNvSpPr>
            <a:spLocks noGrp="1"/>
          </p:cNvSpPr>
          <p:nvPr>
            <p:ph type="dt" sz="half" idx="10"/>
          </p:nvPr>
        </p:nvSpPr>
        <p:spPr/>
        <p:txBody>
          <a:bodyPr/>
          <a:lstStyle/>
          <a:p>
            <a:fld id="{8AA24878-1D56-414E-98C4-BE77E37FECB2}" type="datetimeFigureOut">
              <a:rPr lang="en-US" smtClean="0"/>
              <a:t>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10DC09-78EC-6D43-94B9-BCC5E5763479}" type="slidenum">
              <a:rPr lang="en-US" smtClean="0"/>
              <a:t>‹#›</a:t>
            </a:fld>
            <a:endParaRPr lang="en-US"/>
          </a:p>
        </p:txBody>
      </p:sp>
    </p:spTree>
    <p:extLst>
      <p:ext uri="{BB962C8B-B14F-4D97-AF65-F5344CB8AC3E}">
        <p14:creationId xmlns:p14="http://schemas.microsoft.com/office/powerpoint/2010/main" val="29761960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CA"/>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7" name="Date Placeholder 6"/>
          <p:cNvSpPr>
            <a:spLocks noGrp="1"/>
          </p:cNvSpPr>
          <p:nvPr>
            <p:ph type="dt" sz="half" idx="10"/>
          </p:nvPr>
        </p:nvSpPr>
        <p:spPr/>
        <p:txBody>
          <a:bodyPr/>
          <a:lstStyle/>
          <a:p>
            <a:fld id="{8AA24878-1D56-414E-98C4-BE77E37FECB2}" type="datetimeFigureOut">
              <a:rPr lang="en-US" smtClean="0"/>
              <a:t>1/12/2018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E10DC09-78EC-6D43-94B9-BCC5E5763479}" type="slidenum">
              <a:rPr lang="en-US" smtClean="0"/>
              <a:t>‹#›</a:t>
            </a:fld>
            <a:endParaRPr lang="en-US"/>
          </a:p>
        </p:txBody>
      </p:sp>
    </p:spTree>
    <p:extLst>
      <p:ext uri="{BB962C8B-B14F-4D97-AF65-F5344CB8AC3E}">
        <p14:creationId xmlns:p14="http://schemas.microsoft.com/office/powerpoint/2010/main" val="33927915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endParaRPr lang="en-US"/>
          </a:p>
        </p:txBody>
      </p:sp>
      <p:sp>
        <p:nvSpPr>
          <p:cNvPr id="3" name="Date Placeholder 2"/>
          <p:cNvSpPr>
            <a:spLocks noGrp="1"/>
          </p:cNvSpPr>
          <p:nvPr>
            <p:ph type="dt" sz="half" idx="10"/>
          </p:nvPr>
        </p:nvSpPr>
        <p:spPr/>
        <p:txBody>
          <a:bodyPr/>
          <a:lstStyle/>
          <a:p>
            <a:fld id="{8AA24878-1D56-414E-98C4-BE77E37FECB2}" type="datetimeFigureOut">
              <a:rPr lang="en-US" smtClean="0"/>
              <a:t>1/12/2018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E10DC09-78EC-6D43-94B9-BCC5E5763479}" type="slidenum">
              <a:rPr lang="en-US" smtClean="0"/>
              <a:t>‹#›</a:t>
            </a:fld>
            <a:endParaRPr lang="en-US"/>
          </a:p>
        </p:txBody>
      </p:sp>
    </p:spTree>
    <p:extLst>
      <p:ext uri="{BB962C8B-B14F-4D97-AF65-F5344CB8AC3E}">
        <p14:creationId xmlns:p14="http://schemas.microsoft.com/office/powerpoint/2010/main" val="30946327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A24878-1D56-414E-98C4-BE77E37FECB2}" type="datetimeFigureOut">
              <a:rPr lang="en-US" smtClean="0"/>
              <a:t>1/12/2018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E10DC09-78EC-6D43-94B9-BCC5E5763479}" type="slidenum">
              <a:rPr lang="en-US" smtClean="0"/>
              <a:t>‹#›</a:t>
            </a:fld>
            <a:endParaRPr lang="en-US"/>
          </a:p>
        </p:txBody>
      </p:sp>
    </p:spTree>
    <p:extLst>
      <p:ext uri="{BB962C8B-B14F-4D97-AF65-F5344CB8AC3E}">
        <p14:creationId xmlns:p14="http://schemas.microsoft.com/office/powerpoint/2010/main" val="10029799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CA"/>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a:t>Click to edit Master text styles</a:t>
            </a:r>
          </a:p>
        </p:txBody>
      </p:sp>
      <p:sp>
        <p:nvSpPr>
          <p:cNvPr id="5" name="Date Placeholder 4"/>
          <p:cNvSpPr>
            <a:spLocks noGrp="1"/>
          </p:cNvSpPr>
          <p:nvPr>
            <p:ph type="dt" sz="half" idx="10"/>
          </p:nvPr>
        </p:nvSpPr>
        <p:spPr/>
        <p:txBody>
          <a:bodyPr/>
          <a:lstStyle/>
          <a:p>
            <a:fld id="{8AA24878-1D56-414E-98C4-BE77E37FECB2}" type="datetimeFigureOut">
              <a:rPr lang="en-US" smtClean="0"/>
              <a:t>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10DC09-78EC-6D43-94B9-BCC5E5763479}" type="slidenum">
              <a:rPr lang="en-US" smtClean="0"/>
              <a:t>‹#›</a:t>
            </a:fld>
            <a:endParaRPr lang="en-US"/>
          </a:p>
        </p:txBody>
      </p:sp>
    </p:spTree>
    <p:extLst>
      <p:ext uri="{BB962C8B-B14F-4D97-AF65-F5344CB8AC3E}">
        <p14:creationId xmlns:p14="http://schemas.microsoft.com/office/powerpoint/2010/main" val="2957745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63D2D061-8097-44ED-837E-A00A7ADCA5F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49D3074-DD79-46A2-B7B0-D425C6C6919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BECBA6D5-E24F-4F08-A771-9E3FA3CA3292}"/>
              </a:ext>
            </a:extLst>
          </p:cNvPr>
          <p:cNvSpPr>
            <a:spLocks noGrp="1" noChangeArrowheads="1"/>
          </p:cNvSpPr>
          <p:nvPr>
            <p:ph type="sldNum" sz="quarter" idx="12"/>
          </p:nvPr>
        </p:nvSpPr>
        <p:spPr>
          <a:ln/>
        </p:spPr>
        <p:txBody>
          <a:bodyPr/>
          <a:lstStyle>
            <a:lvl1pPr>
              <a:defRPr/>
            </a:lvl1pPr>
          </a:lstStyle>
          <a:p>
            <a:pPr>
              <a:defRPr/>
            </a:pPr>
            <a:fld id="{AE656327-65B7-48EC-B294-4DE3B74979B8}" type="slidenum">
              <a:rPr lang="en-US" altLang="en-US"/>
              <a:pPr>
                <a:defRPr/>
              </a:pPr>
              <a:t>‹#›</a:t>
            </a:fld>
            <a:endParaRPr lang="en-US" altLang="en-US" dirty="0"/>
          </a:p>
        </p:txBody>
      </p:sp>
    </p:spTree>
    <p:extLst>
      <p:ext uri="{BB962C8B-B14F-4D97-AF65-F5344CB8AC3E}">
        <p14:creationId xmlns:p14="http://schemas.microsoft.com/office/powerpoint/2010/main" val="957462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CA"/>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a:t>Click to edit Master text styles</a:t>
            </a:r>
          </a:p>
        </p:txBody>
      </p:sp>
      <p:sp>
        <p:nvSpPr>
          <p:cNvPr id="5" name="Date Placeholder 4"/>
          <p:cNvSpPr>
            <a:spLocks noGrp="1"/>
          </p:cNvSpPr>
          <p:nvPr>
            <p:ph type="dt" sz="half" idx="10"/>
          </p:nvPr>
        </p:nvSpPr>
        <p:spPr/>
        <p:txBody>
          <a:bodyPr/>
          <a:lstStyle/>
          <a:p>
            <a:fld id="{8AA24878-1D56-414E-98C4-BE77E37FECB2}" type="datetimeFigureOut">
              <a:rPr lang="en-US" smtClean="0"/>
              <a:t>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10DC09-78EC-6D43-94B9-BCC5E5763479}" type="slidenum">
              <a:rPr lang="en-US" smtClean="0"/>
              <a:t>‹#›</a:t>
            </a:fld>
            <a:endParaRPr lang="en-US"/>
          </a:p>
        </p:txBody>
      </p:sp>
    </p:spTree>
    <p:extLst>
      <p:ext uri="{BB962C8B-B14F-4D97-AF65-F5344CB8AC3E}">
        <p14:creationId xmlns:p14="http://schemas.microsoft.com/office/powerpoint/2010/main" val="47005955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4" name="Date Placeholder 3"/>
          <p:cNvSpPr>
            <a:spLocks noGrp="1"/>
          </p:cNvSpPr>
          <p:nvPr>
            <p:ph type="dt" sz="half" idx="10"/>
          </p:nvPr>
        </p:nvSpPr>
        <p:spPr/>
        <p:txBody>
          <a:bodyPr/>
          <a:lstStyle/>
          <a:p>
            <a:fld id="{8AA24878-1D56-414E-98C4-BE77E37FECB2}" type="datetimeFigureOut">
              <a:rPr lang="en-US" smtClean="0"/>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10DC09-78EC-6D43-94B9-BCC5E5763479}" type="slidenum">
              <a:rPr lang="en-US" smtClean="0"/>
              <a:t>‹#›</a:t>
            </a:fld>
            <a:endParaRPr lang="en-US"/>
          </a:p>
        </p:txBody>
      </p:sp>
    </p:spTree>
    <p:extLst>
      <p:ext uri="{BB962C8B-B14F-4D97-AF65-F5344CB8AC3E}">
        <p14:creationId xmlns:p14="http://schemas.microsoft.com/office/powerpoint/2010/main" val="401130573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CA"/>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4" name="Date Placeholder 3"/>
          <p:cNvSpPr>
            <a:spLocks noGrp="1"/>
          </p:cNvSpPr>
          <p:nvPr>
            <p:ph type="dt" sz="half" idx="10"/>
          </p:nvPr>
        </p:nvSpPr>
        <p:spPr/>
        <p:txBody>
          <a:bodyPr/>
          <a:lstStyle/>
          <a:p>
            <a:fld id="{8AA24878-1D56-414E-98C4-BE77E37FECB2}" type="datetimeFigureOut">
              <a:rPr lang="en-US" smtClean="0"/>
              <a:t>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10DC09-78EC-6D43-94B9-BCC5E5763479}" type="slidenum">
              <a:rPr lang="en-US" smtClean="0"/>
              <a:t>‹#›</a:t>
            </a:fld>
            <a:endParaRPr lang="en-US"/>
          </a:p>
        </p:txBody>
      </p:sp>
    </p:spTree>
    <p:extLst>
      <p:ext uri="{BB962C8B-B14F-4D97-AF65-F5344CB8AC3E}">
        <p14:creationId xmlns:p14="http://schemas.microsoft.com/office/powerpoint/2010/main" val="16773423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CBC98B91-F507-4942-A694-09D8F761122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27B2EF74-32E6-4345-9212-469E4BCA3AF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479B9DD4-A92F-463D-8BC8-EE5197C635CB}"/>
              </a:ext>
            </a:extLst>
          </p:cNvPr>
          <p:cNvSpPr>
            <a:spLocks noGrp="1" noChangeArrowheads="1"/>
          </p:cNvSpPr>
          <p:nvPr>
            <p:ph type="sldNum" sz="quarter" idx="12"/>
          </p:nvPr>
        </p:nvSpPr>
        <p:spPr>
          <a:ln/>
        </p:spPr>
        <p:txBody>
          <a:bodyPr/>
          <a:lstStyle>
            <a:lvl1pPr>
              <a:defRPr/>
            </a:lvl1pPr>
          </a:lstStyle>
          <a:p>
            <a:pPr>
              <a:defRPr/>
            </a:pPr>
            <a:fld id="{B8A844E6-09ED-4CBD-8AFC-F1B1124091C2}" type="slidenum">
              <a:rPr lang="en-US" altLang="en-US"/>
              <a:pPr>
                <a:defRPr/>
              </a:pPr>
              <a:t>‹#›</a:t>
            </a:fld>
            <a:endParaRPr lang="en-US" altLang="en-US" dirty="0"/>
          </a:p>
        </p:txBody>
      </p:sp>
    </p:spTree>
    <p:extLst>
      <p:ext uri="{BB962C8B-B14F-4D97-AF65-F5344CB8AC3E}">
        <p14:creationId xmlns:p14="http://schemas.microsoft.com/office/powerpoint/2010/main" val="19654959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783F1EA7-903C-4873-ACED-A128DBAEB75B}"/>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3BC47204-FA77-4E81-AAEC-60EF5539AC0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0BB3CEA1-4D7C-4A6B-9C98-4543C4B587F6}"/>
              </a:ext>
            </a:extLst>
          </p:cNvPr>
          <p:cNvSpPr>
            <a:spLocks noGrp="1" noChangeArrowheads="1"/>
          </p:cNvSpPr>
          <p:nvPr>
            <p:ph type="sldNum" sz="quarter" idx="12"/>
          </p:nvPr>
        </p:nvSpPr>
        <p:spPr>
          <a:ln/>
        </p:spPr>
        <p:txBody>
          <a:bodyPr/>
          <a:lstStyle>
            <a:lvl1pPr>
              <a:defRPr/>
            </a:lvl1pPr>
          </a:lstStyle>
          <a:p>
            <a:pPr>
              <a:defRPr/>
            </a:pPr>
            <a:fld id="{7FF76722-45F7-4DC8-B0C8-62FB3BEE249B}" type="slidenum">
              <a:rPr lang="en-US" altLang="en-US"/>
              <a:pPr>
                <a:defRPr/>
              </a:pPr>
              <a:t>‹#›</a:t>
            </a:fld>
            <a:endParaRPr lang="en-US" altLang="en-US" dirty="0"/>
          </a:p>
        </p:txBody>
      </p:sp>
    </p:spTree>
    <p:extLst>
      <p:ext uri="{BB962C8B-B14F-4D97-AF65-F5344CB8AC3E}">
        <p14:creationId xmlns:p14="http://schemas.microsoft.com/office/powerpoint/2010/main" val="27813030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D793FC01-DF14-424A-89C4-35F04C24AA0A}"/>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F8860040-C6BF-42F7-81BA-B5E0BC68C9F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AE3A78B4-847D-4A83-AABF-6D555FEDF8AB}"/>
              </a:ext>
            </a:extLst>
          </p:cNvPr>
          <p:cNvSpPr>
            <a:spLocks noGrp="1" noChangeArrowheads="1"/>
          </p:cNvSpPr>
          <p:nvPr>
            <p:ph type="sldNum" sz="quarter" idx="12"/>
          </p:nvPr>
        </p:nvSpPr>
        <p:spPr>
          <a:ln/>
        </p:spPr>
        <p:txBody>
          <a:bodyPr/>
          <a:lstStyle>
            <a:lvl1pPr>
              <a:defRPr/>
            </a:lvl1pPr>
          </a:lstStyle>
          <a:p>
            <a:pPr>
              <a:defRPr/>
            </a:pPr>
            <a:fld id="{B3EC3D22-9C83-475C-B472-79ABEEC2588E}" type="slidenum">
              <a:rPr lang="en-US" altLang="en-US"/>
              <a:pPr>
                <a:defRPr/>
              </a:pPr>
              <a:t>‹#›</a:t>
            </a:fld>
            <a:endParaRPr lang="en-US" altLang="en-US" dirty="0"/>
          </a:p>
        </p:txBody>
      </p:sp>
    </p:spTree>
    <p:extLst>
      <p:ext uri="{BB962C8B-B14F-4D97-AF65-F5344CB8AC3E}">
        <p14:creationId xmlns:p14="http://schemas.microsoft.com/office/powerpoint/2010/main" val="928868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D890A6F3-E191-44D1-AAB1-7EB9C1295D62}"/>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4D9F0E7A-B692-4063-89DA-E76F44C0FFE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D52767AE-91A0-436F-9EB4-0A7A45E034A0}"/>
              </a:ext>
            </a:extLst>
          </p:cNvPr>
          <p:cNvSpPr>
            <a:spLocks noGrp="1" noChangeArrowheads="1"/>
          </p:cNvSpPr>
          <p:nvPr>
            <p:ph type="sldNum" sz="quarter" idx="12"/>
          </p:nvPr>
        </p:nvSpPr>
        <p:spPr>
          <a:ln/>
        </p:spPr>
        <p:txBody>
          <a:bodyPr/>
          <a:lstStyle>
            <a:lvl1pPr>
              <a:defRPr/>
            </a:lvl1pPr>
          </a:lstStyle>
          <a:p>
            <a:pPr>
              <a:defRPr/>
            </a:pPr>
            <a:fld id="{E336ACED-97FF-4194-A8F2-706E93DEDDAC}" type="slidenum">
              <a:rPr lang="en-US" altLang="en-US"/>
              <a:pPr>
                <a:defRPr/>
              </a:pPr>
              <a:t>‹#›</a:t>
            </a:fld>
            <a:endParaRPr lang="en-US" altLang="en-US" dirty="0"/>
          </a:p>
        </p:txBody>
      </p:sp>
    </p:spTree>
    <p:extLst>
      <p:ext uri="{BB962C8B-B14F-4D97-AF65-F5344CB8AC3E}">
        <p14:creationId xmlns:p14="http://schemas.microsoft.com/office/powerpoint/2010/main" val="32956851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BF45DF20-F959-4E0E-A733-58DC6B7D0F7C}"/>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94CF1D3D-984B-4FFD-A534-7B71A39F9CF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E322DC7B-8FE6-4554-92B3-95026728FA2F}"/>
              </a:ext>
            </a:extLst>
          </p:cNvPr>
          <p:cNvSpPr>
            <a:spLocks noGrp="1" noChangeArrowheads="1"/>
          </p:cNvSpPr>
          <p:nvPr>
            <p:ph type="sldNum" sz="quarter" idx="12"/>
          </p:nvPr>
        </p:nvSpPr>
        <p:spPr>
          <a:ln/>
        </p:spPr>
        <p:txBody>
          <a:bodyPr/>
          <a:lstStyle>
            <a:lvl1pPr>
              <a:defRPr/>
            </a:lvl1pPr>
          </a:lstStyle>
          <a:p>
            <a:pPr>
              <a:defRPr/>
            </a:pPr>
            <a:fld id="{9BC92386-4B1C-44A2-9F70-A8EBB4CEBA1C}" type="slidenum">
              <a:rPr lang="en-US" altLang="en-US"/>
              <a:pPr>
                <a:defRPr/>
              </a:pPr>
              <a:t>‹#›</a:t>
            </a:fld>
            <a:endParaRPr lang="en-US" altLang="en-US" dirty="0"/>
          </a:p>
        </p:txBody>
      </p:sp>
    </p:spTree>
    <p:extLst>
      <p:ext uri="{BB962C8B-B14F-4D97-AF65-F5344CB8AC3E}">
        <p14:creationId xmlns:p14="http://schemas.microsoft.com/office/powerpoint/2010/main" val="10456651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0457C17B-BA01-4F4C-9183-782316F41811}"/>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C9497DE7-D4BB-46AB-BE6A-12524EF4057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0E4025C1-971A-402A-A2C5-02660FD60631}"/>
              </a:ext>
            </a:extLst>
          </p:cNvPr>
          <p:cNvSpPr>
            <a:spLocks noGrp="1" noChangeArrowheads="1"/>
          </p:cNvSpPr>
          <p:nvPr>
            <p:ph type="sldNum" sz="quarter" idx="12"/>
          </p:nvPr>
        </p:nvSpPr>
        <p:spPr>
          <a:ln/>
        </p:spPr>
        <p:txBody>
          <a:bodyPr/>
          <a:lstStyle>
            <a:lvl1pPr>
              <a:defRPr/>
            </a:lvl1pPr>
          </a:lstStyle>
          <a:p>
            <a:pPr>
              <a:defRPr/>
            </a:pPr>
            <a:fld id="{91AC6C33-FE30-4405-92A6-8FC07B711F42}" type="slidenum">
              <a:rPr lang="en-US" altLang="en-US"/>
              <a:pPr>
                <a:defRPr/>
              </a:pPr>
              <a:t>‹#›</a:t>
            </a:fld>
            <a:endParaRPr lang="en-US" altLang="en-US" dirty="0"/>
          </a:p>
        </p:txBody>
      </p:sp>
    </p:spTree>
    <p:extLst>
      <p:ext uri="{BB962C8B-B14F-4D97-AF65-F5344CB8AC3E}">
        <p14:creationId xmlns:p14="http://schemas.microsoft.com/office/powerpoint/2010/main" val="1966021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180D19B6-BD4B-4841-8CC0-1660D6D8C762}"/>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7BA9966A-7F1E-4625-910D-6E6ECBE7FF4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054B8743-1AA8-49F4-9258-89E5C46088A8}"/>
              </a:ext>
            </a:extLst>
          </p:cNvPr>
          <p:cNvSpPr>
            <a:spLocks noGrp="1" noChangeArrowheads="1"/>
          </p:cNvSpPr>
          <p:nvPr>
            <p:ph type="sldNum" sz="quarter" idx="12"/>
          </p:nvPr>
        </p:nvSpPr>
        <p:spPr>
          <a:ln/>
        </p:spPr>
        <p:txBody>
          <a:bodyPr/>
          <a:lstStyle>
            <a:lvl1pPr>
              <a:defRPr/>
            </a:lvl1pPr>
          </a:lstStyle>
          <a:p>
            <a:pPr>
              <a:defRPr/>
            </a:pPr>
            <a:fld id="{2959D3FE-1014-4512-886B-7E590D587D22}" type="slidenum">
              <a:rPr lang="en-US" altLang="en-US"/>
              <a:pPr>
                <a:defRPr/>
              </a:pPr>
              <a:t>‹#›</a:t>
            </a:fld>
            <a:endParaRPr lang="en-US" altLang="en-US" dirty="0"/>
          </a:p>
        </p:txBody>
      </p:sp>
    </p:spTree>
    <p:extLst>
      <p:ext uri="{BB962C8B-B14F-4D97-AF65-F5344CB8AC3E}">
        <p14:creationId xmlns:p14="http://schemas.microsoft.com/office/powerpoint/2010/main" val="16553626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FCE29C28-F11A-4BCA-B096-8B88AD197320}"/>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B1FCF7A0-B1E4-4FE8-BDC5-809E46BAB08D}"/>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ABF8C684-BC86-41CE-BD47-DF4BE6CF5158}"/>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spcBef>
                <a:spcPct val="0"/>
              </a:spcBef>
              <a:defRPr dirty="0">
                <a:latin typeface="Arial" charset="0"/>
              </a:defRPr>
            </a:lvl1pPr>
          </a:lstStyle>
          <a:p>
            <a:pPr>
              <a:defRPr/>
            </a:pPr>
            <a:endParaRPr lang="en-US"/>
          </a:p>
        </p:txBody>
      </p:sp>
      <p:sp>
        <p:nvSpPr>
          <p:cNvPr id="1029" name="Rectangle 5">
            <a:extLst>
              <a:ext uri="{FF2B5EF4-FFF2-40B4-BE49-F238E27FC236}">
                <a16:creationId xmlns:a16="http://schemas.microsoft.com/office/drawing/2014/main" id="{E0BACB51-DC3E-4C49-9CBC-739F4E98E352}"/>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spcBef>
                <a:spcPct val="0"/>
              </a:spcBef>
              <a:defRPr dirty="0">
                <a:latin typeface="Arial" charset="0"/>
              </a:defRPr>
            </a:lvl1pPr>
          </a:lstStyle>
          <a:p>
            <a:pPr>
              <a:defRPr/>
            </a:pPr>
            <a:endParaRPr lang="en-US"/>
          </a:p>
        </p:txBody>
      </p:sp>
      <p:sp>
        <p:nvSpPr>
          <p:cNvPr id="1030" name="Rectangle 6">
            <a:extLst>
              <a:ext uri="{FF2B5EF4-FFF2-40B4-BE49-F238E27FC236}">
                <a16:creationId xmlns:a16="http://schemas.microsoft.com/office/drawing/2014/main" id="{41F1CF8B-6068-4ACB-A0AF-39682EA24A21}"/>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spcBef>
                <a:spcPct val="0"/>
              </a:spcBef>
              <a:defRPr/>
            </a:lvl1pPr>
          </a:lstStyle>
          <a:p>
            <a:pPr>
              <a:defRPr/>
            </a:pPr>
            <a:fld id="{143C3AD6-498E-4E88-9BB6-1913B8733798}"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CA"/>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A24878-1D56-414E-98C4-BE77E37FECB2}" type="datetimeFigureOut">
              <a:rPr lang="en-US" smtClean="0"/>
              <a:t>1/12/2018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10DC09-78EC-6D43-94B9-BCC5E5763479}" type="slidenum">
              <a:rPr lang="en-US" smtClean="0"/>
              <a:t>‹#›</a:t>
            </a:fld>
            <a:endParaRPr lang="en-US"/>
          </a:p>
        </p:txBody>
      </p:sp>
    </p:spTree>
    <p:extLst>
      <p:ext uri="{BB962C8B-B14F-4D97-AF65-F5344CB8AC3E}">
        <p14:creationId xmlns:p14="http://schemas.microsoft.com/office/powerpoint/2010/main" val="5877660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6.xml"/><Relationship Id="rId1" Type="http://schemas.openxmlformats.org/officeDocument/2006/relationships/slideLayout" Target="../slideLayouts/slideLayout1.xml"/><Relationship Id="rId5" Type="http://schemas.openxmlformats.org/officeDocument/2006/relationships/image" Target="../media/image11.png"/><Relationship Id="rId4" Type="http://schemas.openxmlformats.org/officeDocument/2006/relationships/image" Target="../media/image10.png"/></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13.png"/></Relationships>
</file>

<file path=ppt/slides/_rels/slide2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23.xml"/><Relationship Id="rId1" Type="http://schemas.openxmlformats.org/officeDocument/2006/relationships/slideLayout" Target="../slideLayouts/slideLayout6.xml"/><Relationship Id="rId4" Type="http://schemas.openxmlformats.org/officeDocument/2006/relationships/image" Target="../media/image17.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8626A845-2C0A-468D-8658-52DC215FD14E}"/>
              </a:ext>
            </a:extLst>
          </p:cNvPr>
          <p:cNvSpPr>
            <a:spLocks noGrp="1"/>
          </p:cNvSpPr>
          <p:nvPr>
            <p:ph type="title"/>
          </p:nvPr>
        </p:nvSpPr>
        <p:spPr/>
        <p:txBody>
          <a:bodyPr/>
          <a:lstStyle/>
          <a:p>
            <a:r>
              <a:rPr lang="en-US" altLang="en-US"/>
              <a:t>CHAPTER 2</a:t>
            </a:r>
          </a:p>
        </p:txBody>
      </p:sp>
      <p:sp>
        <p:nvSpPr>
          <p:cNvPr id="3" name="Content Placeholder 2">
            <a:extLst>
              <a:ext uri="{FF2B5EF4-FFF2-40B4-BE49-F238E27FC236}">
                <a16:creationId xmlns:a16="http://schemas.microsoft.com/office/drawing/2014/main" id="{6B167E1D-F8E9-4D3C-8B75-FCE96E0286FF}"/>
              </a:ext>
            </a:extLst>
          </p:cNvPr>
          <p:cNvSpPr>
            <a:spLocks noGrp="1"/>
          </p:cNvSpPr>
          <p:nvPr>
            <p:ph idx="1"/>
          </p:nvPr>
        </p:nvSpPr>
        <p:spPr/>
        <p:txBody>
          <a:bodyPr/>
          <a:lstStyle/>
          <a:p>
            <a:pPr marL="0" indent="0" algn="ctr">
              <a:buFontTx/>
              <a:buNone/>
              <a:defRPr/>
            </a:pPr>
            <a:r>
              <a:rPr lang="en-US" altLang="en-US" dirty="0"/>
              <a:t>Basic Electronics &amp; Theory  </a:t>
            </a:r>
          </a:p>
          <a:p>
            <a:pPr algn="ctr">
              <a:defRPr/>
            </a:pPr>
            <a:endParaRPr lang="en-US" dirty="0"/>
          </a:p>
          <a:p>
            <a:pPr marL="0" indent="0" algn="ctr">
              <a:buFontTx/>
              <a:buNone/>
              <a:defRPr/>
            </a:pPr>
            <a:r>
              <a:rPr lang="en-US" dirty="0"/>
              <a:t>(The rules behind all those little things)</a:t>
            </a:r>
          </a:p>
        </p:txBody>
      </p:sp>
      <p:sp>
        <p:nvSpPr>
          <p:cNvPr id="4100" name="Slide Number Placeholder 3">
            <a:extLst>
              <a:ext uri="{FF2B5EF4-FFF2-40B4-BE49-F238E27FC236}">
                <a16:creationId xmlns:a16="http://schemas.microsoft.com/office/drawing/2014/main" id="{D32A1C70-8E12-4E41-9B2E-9C3541E62E9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55D6CB7C-8A08-4EEB-B2C6-930CCDC51DFD}" type="slidenum">
              <a:rPr lang="en-US" altLang="en-US" sz="1400" smtClean="0"/>
              <a:pPr>
                <a:spcBef>
                  <a:spcPct val="0"/>
                </a:spcBef>
                <a:buFontTx/>
                <a:buNone/>
              </a:pPr>
              <a:t>1</a:t>
            </a:fld>
            <a:endParaRPr lang="en-US" altLang="en-US" sz="140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5">
            <a:extLst>
              <a:ext uri="{FF2B5EF4-FFF2-40B4-BE49-F238E27FC236}">
                <a16:creationId xmlns:a16="http://schemas.microsoft.com/office/drawing/2014/main" id="{27C1D733-A1CB-4B44-84C7-760A48A33E53}"/>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F8525237-86B1-461F-AAA3-C77E06C7F23A}" type="slidenum">
              <a:rPr lang="en-US" altLang="en-US" sz="1400" smtClean="0"/>
              <a:pPr>
                <a:spcBef>
                  <a:spcPct val="0"/>
                </a:spcBef>
                <a:buFontTx/>
                <a:buNone/>
              </a:pPr>
              <a:t>10</a:t>
            </a:fld>
            <a:endParaRPr lang="en-US" altLang="en-US" sz="1400"/>
          </a:p>
        </p:txBody>
      </p:sp>
      <p:sp>
        <p:nvSpPr>
          <p:cNvPr id="21507" name="Rectangle 2">
            <a:extLst>
              <a:ext uri="{FF2B5EF4-FFF2-40B4-BE49-F238E27FC236}">
                <a16:creationId xmlns:a16="http://schemas.microsoft.com/office/drawing/2014/main" id="{FA8AF745-F8EB-4B41-A36A-8B1D51C8811E}"/>
              </a:ext>
            </a:extLst>
          </p:cNvPr>
          <p:cNvSpPr>
            <a:spLocks noGrp="1" noChangeArrowheads="1"/>
          </p:cNvSpPr>
          <p:nvPr>
            <p:ph type="ctrTitle"/>
          </p:nvPr>
        </p:nvSpPr>
        <p:spPr>
          <a:xfrm>
            <a:off x="533400" y="304800"/>
            <a:ext cx="7772400" cy="1219200"/>
          </a:xfrm>
        </p:spPr>
        <p:txBody>
          <a:bodyPr/>
          <a:lstStyle/>
          <a:p>
            <a:pPr eaLnBrk="1" hangingPunct="1"/>
            <a:r>
              <a:rPr lang="en-US" altLang="en-US"/>
              <a:t>Metric Prefixes</a:t>
            </a:r>
            <a:endParaRPr lang="en-US" altLang="en-US" sz="1800"/>
          </a:p>
        </p:txBody>
      </p:sp>
      <p:sp>
        <p:nvSpPr>
          <p:cNvPr id="21508" name="Text Box 3">
            <a:extLst>
              <a:ext uri="{FF2B5EF4-FFF2-40B4-BE49-F238E27FC236}">
                <a16:creationId xmlns:a16="http://schemas.microsoft.com/office/drawing/2014/main" id="{66E93CA2-A286-491F-AC6C-101CB4B8BEB7}"/>
              </a:ext>
            </a:extLst>
          </p:cNvPr>
          <p:cNvSpPr txBox="1">
            <a:spLocks noChangeArrowheads="1"/>
          </p:cNvSpPr>
          <p:nvPr/>
        </p:nvSpPr>
        <p:spPr bwMode="auto">
          <a:xfrm>
            <a:off x="609600" y="1600200"/>
            <a:ext cx="7772400" cy="3246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t>Pico = one one-trillionth = 0.000000000001</a:t>
            </a:r>
          </a:p>
          <a:p>
            <a:pPr eaLnBrk="1" hangingPunct="1">
              <a:spcBef>
                <a:spcPct val="50000"/>
              </a:spcBef>
              <a:buFontTx/>
              <a:buNone/>
            </a:pPr>
            <a:endParaRPr lang="en-US" altLang="en-US" sz="1800" b="1"/>
          </a:p>
          <a:p>
            <a:pPr eaLnBrk="1" hangingPunct="1">
              <a:spcBef>
                <a:spcPct val="0"/>
              </a:spcBef>
              <a:buFontTx/>
              <a:buNone/>
            </a:pPr>
            <a:r>
              <a:rPr lang="en-US" altLang="en-US" sz="1600"/>
              <a:t>What if a capacitor has a value of 1,000,000 picofarads? One picofarad is one trillionth of a farad. One picofarad is also one millionth of a microfarad. So it takes one million picofarads (pF) to equal one microfarad (uF):</a:t>
            </a:r>
          </a:p>
          <a:p>
            <a:pPr eaLnBrk="1" hangingPunct="1">
              <a:spcBef>
                <a:spcPct val="0"/>
              </a:spcBef>
              <a:buFontTx/>
              <a:buNone/>
            </a:pPr>
            <a:endParaRPr lang="en-US" altLang="en-US" sz="1600"/>
          </a:p>
          <a:p>
            <a:pPr algn="ctr" eaLnBrk="1" hangingPunct="1">
              <a:spcBef>
                <a:spcPct val="0"/>
              </a:spcBef>
              <a:buFontTx/>
              <a:buNone/>
            </a:pPr>
            <a:r>
              <a:rPr lang="en-US" altLang="en-US" sz="1600"/>
              <a:t>1,000,000 pF = 1 uF</a:t>
            </a:r>
          </a:p>
          <a:p>
            <a:pPr eaLnBrk="1" hangingPunct="1">
              <a:spcBef>
                <a:spcPct val="0"/>
              </a:spcBef>
              <a:buFontTx/>
              <a:buNone/>
            </a:pPr>
            <a:endParaRPr lang="en-US" altLang="en-US" sz="1600"/>
          </a:p>
          <a:p>
            <a:pPr eaLnBrk="1" hangingPunct="1">
              <a:spcBef>
                <a:spcPct val="0"/>
              </a:spcBef>
              <a:buFontTx/>
              <a:buNone/>
            </a:pPr>
            <a:endParaRPr lang="en-US" altLang="en-US" sz="1600"/>
          </a:p>
          <a:p>
            <a:pPr eaLnBrk="1" hangingPunct="1">
              <a:spcBef>
                <a:spcPct val="0"/>
              </a:spcBef>
              <a:buFontTx/>
              <a:buNone/>
            </a:pPr>
            <a:r>
              <a:rPr lang="en-US" altLang="en-US" sz="1600"/>
              <a:t>It takes one trillion (i.e. one million-million) picofarads (pF) to equal one farad (F):</a:t>
            </a:r>
          </a:p>
          <a:p>
            <a:pPr eaLnBrk="1" hangingPunct="1">
              <a:spcBef>
                <a:spcPct val="0"/>
              </a:spcBef>
              <a:buFontTx/>
              <a:buNone/>
            </a:pPr>
            <a:endParaRPr lang="en-US" altLang="en-US" sz="1600"/>
          </a:p>
          <a:p>
            <a:pPr algn="ctr" eaLnBrk="1" hangingPunct="1">
              <a:spcBef>
                <a:spcPct val="0"/>
              </a:spcBef>
              <a:buFontTx/>
              <a:buNone/>
            </a:pPr>
            <a:r>
              <a:rPr lang="en-US" altLang="en-US" sz="1600"/>
              <a:t>1,000,000,000,000 pF = 1 F</a:t>
            </a:r>
            <a:endParaRPr lang="en-US" altLang="en-US" sz="18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6">
            <a:extLst>
              <a:ext uri="{FF2B5EF4-FFF2-40B4-BE49-F238E27FC236}">
                <a16:creationId xmlns:a16="http://schemas.microsoft.com/office/drawing/2014/main" id="{8A4799B8-B8B7-4920-9BC6-C1C1AA99900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DF8E9B92-8D6E-40C5-B108-39D114FCC9B3}" type="slidenum">
              <a:rPr lang="en-US" altLang="en-US" sz="1400" smtClean="0"/>
              <a:pPr>
                <a:spcBef>
                  <a:spcPct val="0"/>
                </a:spcBef>
                <a:buFontTx/>
                <a:buNone/>
              </a:pPr>
              <a:t>11</a:t>
            </a:fld>
            <a:endParaRPr lang="en-US" altLang="en-US" sz="1400"/>
          </a:p>
        </p:txBody>
      </p:sp>
      <p:sp>
        <p:nvSpPr>
          <p:cNvPr id="23555" name="Rectangle 2">
            <a:extLst>
              <a:ext uri="{FF2B5EF4-FFF2-40B4-BE49-F238E27FC236}">
                <a16:creationId xmlns:a16="http://schemas.microsoft.com/office/drawing/2014/main" id="{51CF5343-9894-47EE-9470-B65171D10A59}"/>
              </a:ext>
            </a:extLst>
          </p:cNvPr>
          <p:cNvSpPr>
            <a:spLocks noGrp="1" noChangeArrowheads="1"/>
          </p:cNvSpPr>
          <p:nvPr>
            <p:ph type="title"/>
          </p:nvPr>
        </p:nvSpPr>
        <p:spPr>
          <a:xfrm>
            <a:off x="685800" y="304800"/>
            <a:ext cx="7772400" cy="838200"/>
          </a:xfrm>
        </p:spPr>
        <p:txBody>
          <a:bodyPr/>
          <a:lstStyle/>
          <a:p>
            <a:pPr eaLnBrk="1" hangingPunct="1"/>
            <a:r>
              <a:rPr lang="en-US" altLang="en-US"/>
              <a:t>Current, Voltage, Resistance</a:t>
            </a:r>
            <a:endParaRPr lang="en-US" altLang="en-US" sz="1800"/>
          </a:p>
        </p:txBody>
      </p:sp>
      <p:sp>
        <p:nvSpPr>
          <p:cNvPr id="23556" name="Rectangle 3">
            <a:extLst>
              <a:ext uri="{FF2B5EF4-FFF2-40B4-BE49-F238E27FC236}">
                <a16:creationId xmlns:a16="http://schemas.microsoft.com/office/drawing/2014/main" id="{9F4D1EAA-7335-4A82-9F9C-4CD97ABA4AA8}"/>
              </a:ext>
            </a:extLst>
          </p:cNvPr>
          <p:cNvSpPr>
            <a:spLocks noGrp="1" noChangeArrowheads="1"/>
          </p:cNvSpPr>
          <p:nvPr>
            <p:ph type="body" sz="half" idx="1"/>
          </p:nvPr>
        </p:nvSpPr>
        <p:spPr>
          <a:xfrm>
            <a:off x="609600" y="1676400"/>
            <a:ext cx="3810000" cy="3200400"/>
          </a:xfrm>
        </p:spPr>
        <p:txBody>
          <a:bodyPr/>
          <a:lstStyle/>
          <a:p>
            <a:pPr marL="457200" indent="-457200" eaLnBrk="1" hangingPunct="1">
              <a:lnSpc>
                <a:spcPct val="90000"/>
              </a:lnSpc>
              <a:spcBef>
                <a:spcPct val="0"/>
              </a:spcBef>
              <a:buFontTx/>
              <a:buNone/>
            </a:pPr>
            <a:r>
              <a:rPr lang="en-US" altLang="en-US" sz="1600"/>
              <a:t>Water flowing through a hose is a good</a:t>
            </a:r>
          </a:p>
          <a:p>
            <a:pPr marL="457200" indent="-457200" eaLnBrk="1" hangingPunct="1">
              <a:lnSpc>
                <a:spcPct val="90000"/>
              </a:lnSpc>
              <a:spcBef>
                <a:spcPct val="0"/>
              </a:spcBef>
              <a:buFontTx/>
              <a:buNone/>
            </a:pPr>
            <a:r>
              <a:rPr lang="en-US" altLang="en-US" sz="1600"/>
              <a:t>way to imagine electricity.  Water is like</a:t>
            </a:r>
          </a:p>
          <a:p>
            <a:pPr marL="457200" indent="-457200" eaLnBrk="1" hangingPunct="1">
              <a:lnSpc>
                <a:spcPct val="90000"/>
              </a:lnSpc>
              <a:spcBef>
                <a:spcPct val="0"/>
              </a:spcBef>
              <a:buFontTx/>
              <a:buNone/>
            </a:pPr>
            <a:r>
              <a:rPr lang="en-US" altLang="en-US" sz="1600" b="1" u="sng">
                <a:solidFill>
                  <a:srgbClr val="FF0000"/>
                </a:solidFill>
              </a:rPr>
              <a:t>Electrons</a:t>
            </a:r>
            <a:r>
              <a:rPr lang="en-US" altLang="en-US" sz="1600"/>
              <a:t> in a wire.</a:t>
            </a:r>
          </a:p>
          <a:p>
            <a:pPr marL="457200" indent="-457200" eaLnBrk="1" hangingPunct="1">
              <a:lnSpc>
                <a:spcPct val="90000"/>
              </a:lnSpc>
              <a:spcBef>
                <a:spcPct val="0"/>
              </a:spcBef>
              <a:buFontTx/>
              <a:buNone/>
            </a:pPr>
            <a:endParaRPr lang="en-US" altLang="en-US" sz="1600"/>
          </a:p>
          <a:p>
            <a:pPr marL="457200" indent="-457200" eaLnBrk="1" hangingPunct="1">
              <a:lnSpc>
                <a:spcPct val="90000"/>
              </a:lnSpc>
              <a:spcBef>
                <a:spcPct val="0"/>
              </a:spcBef>
              <a:buFontTx/>
              <a:buNone/>
            </a:pPr>
            <a:r>
              <a:rPr lang="en-US" altLang="en-US" sz="1600"/>
              <a:t>Flowing electrons are called </a:t>
            </a:r>
            <a:r>
              <a:rPr lang="en-US" altLang="en-US" sz="1600" b="1" u="sng">
                <a:solidFill>
                  <a:srgbClr val="FF0000"/>
                </a:solidFill>
              </a:rPr>
              <a:t>Current</a:t>
            </a:r>
            <a:endParaRPr lang="en-US" altLang="en-US" sz="1600"/>
          </a:p>
          <a:p>
            <a:pPr marL="457200" indent="-457200" eaLnBrk="1" hangingPunct="1">
              <a:lnSpc>
                <a:spcPct val="90000"/>
              </a:lnSpc>
              <a:spcBef>
                <a:spcPct val="0"/>
              </a:spcBef>
              <a:buFontTx/>
              <a:buNone/>
            </a:pPr>
            <a:endParaRPr lang="en-US" altLang="en-US" sz="1600" b="1" u="sng">
              <a:solidFill>
                <a:schemeClr val="accent2"/>
              </a:solidFill>
            </a:endParaRPr>
          </a:p>
          <a:p>
            <a:pPr marL="457200" indent="-457200" eaLnBrk="1" hangingPunct="1">
              <a:lnSpc>
                <a:spcPct val="90000"/>
              </a:lnSpc>
              <a:spcBef>
                <a:spcPct val="0"/>
              </a:spcBef>
              <a:buFontTx/>
              <a:buNone/>
            </a:pPr>
            <a:r>
              <a:rPr lang="en-US" altLang="en-US" sz="1600" b="1" u="sng">
                <a:solidFill>
                  <a:schemeClr val="accent2"/>
                </a:solidFill>
              </a:rPr>
              <a:t>Pressure</a:t>
            </a:r>
            <a:r>
              <a:rPr lang="en-US" altLang="en-US" sz="1600">
                <a:solidFill>
                  <a:schemeClr val="accent2"/>
                </a:solidFill>
              </a:rPr>
              <a:t> </a:t>
            </a:r>
            <a:r>
              <a:rPr lang="en-US" altLang="en-US" sz="1600"/>
              <a:t>is the force pushing water</a:t>
            </a:r>
          </a:p>
          <a:p>
            <a:pPr marL="457200" indent="-457200" eaLnBrk="1" hangingPunct="1">
              <a:lnSpc>
                <a:spcPct val="90000"/>
              </a:lnSpc>
              <a:spcBef>
                <a:spcPct val="0"/>
              </a:spcBef>
              <a:buFontTx/>
              <a:buNone/>
            </a:pPr>
            <a:r>
              <a:rPr lang="en-US" altLang="en-US" sz="1600"/>
              <a:t>through a hose – </a:t>
            </a:r>
            <a:r>
              <a:rPr lang="en-US" altLang="en-US" sz="1600" b="1" u="sng">
                <a:solidFill>
                  <a:srgbClr val="FF0000"/>
                </a:solidFill>
              </a:rPr>
              <a:t>Voltage</a:t>
            </a:r>
            <a:r>
              <a:rPr lang="en-US" altLang="en-US" sz="1600"/>
              <a:t> is the force</a:t>
            </a:r>
          </a:p>
          <a:p>
            <a:pPr marL="457200" indent="-457200" eaLnBrk="1" hangingPunct="1">
              <a:lnSpc>
                <a:spcPct val="90000"/>
              </a:lnSpc>
              <a:spcBef>
                <a:spcPct val="0"/>
              </a:spcBef>
              <a:buFontTx/>
              <a:buNone/>
            </a:pPr>
            <a:r>
              <a:rPr lang="en-US" altLang="en-US" sz="1600"/>
              <a:t>pushing electrons through a wire</a:t>
            </a:r>
          </a:p>
          <a:p>
            <a:pPr marL="457200" indent="-457200" eaLnBrk="1" hangingPunct="1">
              <a:lnSpc>
                <a:spcPct val="90000"/>
              </a:lnSpc>
              <a:spcBef>
                <a:spcPct val="0"/>
              </a:spcBef>
              <a:buFontTx/>
              <a:buNone/>
            </a:pPr>
            <a:endParaRPr lang="en-US" altLang="en-US" sz="1600" b="1" u="sng">
              <a:solidFill>
                <a:schemeClr val="accent2"/>
              </a:solidFill>
            </a:endParaRPr>
          </a:p>
          <a:p>
            <a:pPr marL="457200" indent="-457200" eaLnBrk="1" hangingPunct="1">
              <a:lnSpc>
                <a:spcPct val="90000"/>
              </a:lnSpc>
              <a:spcBef>
                <a:spcPct val="0"/>
              </a:spcBef>
              <a:buFontTx/>
              <a:buNone/>
            </a:pPr>
            <a:r>
              <a:rPr lang="en-US" altLang="en-US" sz="1600" b="1" u="sng">
                <a:solidFill>
                  <a:schemeClr val="accent2"/>
                </a:solidFill>
              </a:rPr>
              <a:t>Friction</a:t>
            </a:r>
            <a:r>
              <a:rPr lang="en-US" altLang="en-US" sz="1600"/>
              <a:t> against the hose walls slows</a:t>
            </a:r>
          </a:p>
          <a:p>
            <a:pPr marL="457200" indent="-457200" eaLnBrk="1" hangingPunct="1">
              <a:lnSpc>
                <a:spcPct val="90000"/>
              </a:lnSpc>
              <a:spcBef>
                <a:spcPct val="0"/>
              </a:spcBef>
              <a:buFontTx/>
              <a:buNone/>
            </a:pPr>
            <a:r>
              <a:rPr lang="en-US" altLang="en-US" sz="1600"/>
              <a:t>the flow of water – </a:t>
            </a:r>
            <a:r>
              <a:rPr lang="en-US" altLang="en-US" sz="1600" b="1" u="sng">
                <a:solidFill>
                  <a:srgbClr val="FF0000"/>
                </a:solidFill>
              </a:rPr>
              <a:t>Resistance</a:t>
            </a:r>
            <a:r>
              <a:rPr lang="en-US" altLang="en-US" sz="1600"/>
              <a:t> is an</a:t>
            </a:r>
          </a:p>
          <a:p>
            <a:pPr marL="457200" indent="-457200" eaLnBrk="1" hangingPunct="1">
              <a:lnSpc>
                <a:spcPct val="90000"/>
              </a:lnSpc>
              <a:spcBef>
                <a:spcPct val="0"/>
              </a:spcBef>
              <a:buFontTx/>
              <a:buNone/>
            </a:pPr>
            <a:r>
              <a:rPr lang="en-US" altLang="en-US" sz="1600"/>
              <a:t>impediment  that slows the flow of</a:t>
            </a:r>
          </a:p>
          <a:p>
            <a:pPr marL="457200" indent="-457200" eaLnBrk="1" hangingPunct="1">
              <a:lnSpc>
                <a:spcPct val="90000"/>
              </a:lnSpc>
              <a:spcBef>
                <a:spcPct val="0"/>
              </a:spcBef>
              <a:buFontTx/>
              <a:buNone/>
            </a:pPr>
            <a:r>
              <a:rPr lang="en-US" altLang="en-US" sz="1600"/>
              <a:t>electrons</a:t>
            </a:r>
          </a:p>
        </p:txBody>
      </p:sp>
      <p:sp>
        <p:nvSpPr>
          <p:cNvPr id="23557" name="Rectangle 4">
            <a:extLst>
              <a:ext uri="{FF2B5EF4-FFF2-40B4-BE49-F238E27FC236}">
                <a16:creationId xmlns:a16="http://schemas.microsoft.com/office/drawing/2014/main" id="{26B09BE0-FDA6-4B46-AEEC-AAD357011E3A}"/>
              </a:ext>
            </a:extLst>
          </p:cNvPr>
          <p:cNvSpPr>
            <a:spLocks noGrp="1" noChangeArrowheads="1"/>
          </p:cNvSpPr>
          <p:nvPr>
            <p:ph type="body" sz="half" idx="2"/>
          </p:nvPr>
        </p:nvSpPr>
        <p:spPr>
          <a:xfrm>
            <a:off x="4572000" y="1905000"/>
            <a:ext cx="4033838" cy="4525963"/>
          </a:xfrm>
        </p:spPr>
        <p:txBody>
          <a:bodyPr/>
          <a:lstStyle/>
          <a:p>
            <a:pPr eaLnBrk="1" hangingPunct="1">
              <a:buFontTx/>
              <a:buNone/>
            </a:pPr>
            <a:r>
              <a:rPr lang="en-US" altLang="en-US"/>
              <a:t>.</a:t>
            </a:r>
          </a:p>
        </p:txBody>
      </p:sp>
      <p:pic>
        <p:nvPicPr>
          <p:cNvPr id="23558" name="Picture 5" descr="Water Analogy">
            <a:extLst>
              <a:ext uri="{FF2B5EF4-FFF2-40B4-BE49-F238E27FC236}">
                <a16:creationId xmlns:a16="http://schemas.microsoft.com/office/drawing/2014/main" id="{7EBB1ED6-4A76-4FC3-AC3B-5FF2454CFE7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24400" y="1447800"/>
            <a:ext cx="3802063" cy="396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5">
            <a:extLst>
              <a:ext uri="{FF2B5EF4-FFF2-40B4-BE49-F238E27FC236}">
                <a16:creationId xmlns:a16="http://schemas.microsoft.com/office/drawing/2014/main" id="{F72CF768-3776-4B81-A445-D262C1DB757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0B990B1C-98EB-4C78-9F5D-05BB0B9D09EF}" type="slidenum">
              <a:rPr lang="en-US" altLang="en-US" sz="1400" smtClean="0"/>
              <a:pPr>
                <a:spcBef>
                  <a:spcPct val="0"/>
                </a:spcBef>
                <a:buFontTx/>
                <a:buNone/>
              </a:pPr>
              <a:t>12</a:t>
            </a:fld>
            <a:endParaRPr lang="en-US" altLang="en-US" sz="1400"/>
          </a:p>
        </p:txBody>
      </p:sp>
      <p:sp>
        <p:nvSpPr>
          <p:cNvPr id="25603" name="Rectangle 2">
            <a:extLst>
              <a:ext uri="{FF2B5EF4-FFF2-40B4-BE49-F238E27FC236}">
                <a16:creationId xmlns:a16="http://schemas.microsoft.com/office/drawing/2014/main" id="{C1CE4FBB-9F25-4E8E-97C3-6F8166CA2AB3}"/>
              </a:ext>
            </a:extLst>
          </p:cNvPr>
          <p:cNvSpPr>
            <a:spLocks noGrp="1" noChangeArrowheads="1"/>
          </p:cNvSpPr>
          <p:nvPr>
            <p:ph type="title"/>
          </p:nvPr>
        </p:nvSpPr>
        <p:spPr/>
        <p:txBody>
          <a:bodyPr/>
          <a:lstStyle/>
          <a:p>
            <a:pPr eaLnBrk="1" hangingPunct="1"/>
            <a:r>
              <a:rPr lang="en-US" altLang="en-US"/>
              <a:t>Two Types of Current</a:t>
            </a:r>
            <a:endParaRPr lang="en-US" altLang="en-US" sz="1800"/>
          </a:p>
        </p:txBody>
      </p:sp>
      <p:sp>
        <p:nvSpPr>
          <p:cNvPr id="25604" name="Rectangle 3">
            <a:extLst>
              <a:ext uri="{FF2B5EF4-FFF2-40B4-BE49-F238E27FC236}">
                <a16:creationId xmlns:a16="http://schemas.microsoft.com/office/drawing/2014/main" id="{53FC4F7B-7C4F-43ED-BFC4-53D957B44B2E}"/>
              </a:ext>
            </a:extLst>
          </p:cNvPr>
          <p:cNvSpPr>
            <a:spLocks noGrp="1" noChangeArrowheads="1"/>
          </p:cNvSpPr>
          <p:nvPr>
            <p:ph type="body" idx="1"/>
          </p:nvPr>
        </p:nvSpPr>
        <p:spPr/>
        <p:txBody>
          <a:bodyPr/>
          <a:lstStyle/>
          <a:p>
            <a:pPr eaLnBrk="1" hangingPunct="1"/>
            <a:r>
              <a:rPr lang="en-US" altLang="en-US" sz="2800" b="1"/>
              <a:t>Direct Current</a:t>
            </a:r>
            <a:r>
              <a:rPr lang="en-US" altLang="en-US" sz="2800"/>
              <a:t> (</a:t>
            </a:r>
            <a:r>
              <a:rPr lang="en-US" altLang="en-US" sz="2800" b="1"/>
              <a:t>DC</a:t>
            </a:r>
            <a:r>
              <a:rPr lang="en-US" altLang="en-US" sz="2800"/>
              <a:t>)</a:t>
            </a:r>
          </a:p>
          <a:p>
            <a:pPr lvl="1" eaLnBrk="1" hangingPunct="1"/>
            <a:r>
              <a:rPr lang="en-US" altLang="en-US" sz="2400"/>
              <a:t>Flows in only one direction </a:t>
            </a:r>
            <a:r>
              <a:rPr lang="en-US" altLang="en-US" sz="2400" b="1"/>
              <a:t>from negative toward positive</a:t>
            </a:r>
            <a:r>
              <a:rPr lang="en-US" altLang="en-US" sz="2400"/>
              <a:t> pole of source</a:t>
            </a:r>
          </a:p>
          <a:p>
            <a:pPr lvl="1" eaLnBrk="1" hangingPunct="1"/>
            <a:endParaRPr lang="en-US" altLang="en-US" sz="2400"/>
          </a:p>
          <a:p>
            <a:pPr eaLnBrk="1" hangingPunct="1"/>
            <a:r>
              <a:rPr lang="en-US" altLang="en-US" sz="2800" b="1"/>
              <a:t>Alternating Current</a:t>
            </a:r>
            <a:r>
              <a:rPr lang="en-US" altLang="en-US" sz="2800"/>
              <a:t> (</a:t>
            </a:r>
            <a:r>
              <a:rPr lang="en-US" altLang="en-US" sz="2800" b="1"/>
              <a:t>AC</a:t>
            </a:r>
            <a:r>
              <a:rPr lang="en-US" altLang="en-US" sz="2800"/>
              <a:t>)</a:t>
            </a:r>
          </a:p>
          <a:p>
            <a:pPr lvl="1" eaLnBrk="1" hangingPunct="1"/>
            <a:r>
              <a:rPr lang="en-US" altLang="en-US" sz="2400"/>
              <a:t>Flows back and forth because the poles of the source alternate between positive and negative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5">
            <a:extLst>
              <a:ext uri="{FF2B5EF4-FFF2-40B4-BE49-F238E27FC236}">
                <a16:creationId xmlns:a16="http://schemas.microsoft.com/office/drawing/2014/main" id="{BE7CCDCD-1504-434E-8540-E8B45060682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BE9DADA8-216C-4BAC-8D19-B1C64D84A427}" type="slidenum">
              <a:rPr lang="en-US" altLang="en-US" sz="1400" smtClean="0"/>
              <a:pPr>
                <a:spcBef>
                  <a:spcPct val="0"/>
                </a:spcBef>
                <a:buFontTx/>
                <a:buNone/>
              </a:pPr>
              <a:t>13</a:t>
            </a:fld>
            <a:endParaRPr lang="en-US" altLang="en-US" sz="1400"/>
          </a:p>
        </p:txBody>
      </p:sp>
      <p:sp>
        <p:nvSpPr>
          <p:cNvPr id="27651" name="Rectangle 2">
            <a:extLst>
              <a:ext uri="{FF2B5EF4-FFF2-40B4-BE49-F238E27FC236}">
                <a16:creationId xmlns:a16="http://schemas.microsoft.com/office/drawing/2014/main" id="{E2BB14F6-6659-40AB-AC31-1A23F3B99AA5}"/>
              </a:ext>
            </a:extLst>
          </p:cNvPr>
          <p:cNvSpPr>
            <a:spLocks noGrp="1" noChangeArrowheads="1"/>
          </p:cNvSpPr>
          <p:nvPr>
            <p:ph type="ctrTitle"/>
          </p:nvPr>
        </p:nvSpPr>
        <p:spPr>
          <a:xfrm>
            <a:off x="533400" y="304800"/>
            <a:ext cx="7772400" cy="1219200"/>
          </a:xfrm>
        </p:spPr>
        <p:txBody>
          <a:bodyPr/>
          <a:lstStyle/>
          <a:p>
            <a:pPr eaLnBrk="1" hangingPunct="1"/>
            <a:r>
              <a:rPr lang="en-US" altLang="en-US"/>
              <a:t>Conductors &amp; Insulators</a:t>
            </a:r>
            <a:endParaRPr lang="en-US" altLang="en-US" sz="1800"/>
          </a:p>
        </p:txBody>
      </p:sp>
      <p:sp>
        <p:nvSpPr>
          <p:cNvPr id="27652" name="Text Box 3">
            <a:extLst>
              <a:ext uri="{FF2B5EF4-FFF2-40B4-BE49-F238E27FC236}">
                <a16:creationId xmlns:a16="http://schemas.microsoft.com/office/drawing/2014/main" id="{05CAA84C-E3F0-43EE-9C73-8564679C5D82}"/>
              </a:ext>
            </a:extLst>
          </p:cNvPr>
          <p:cNvSpPr txBox="1">
            <a:spLocks noChangeArrowheads="1"/>
          </p:cNvSpPr>
          <p:nvPr/>
        </p:nvSpPr>
        <p:spPr bwMode="auto">
          <a:xfrm>
            <a:off x="609600" y="1600200"/>
            <a:ext cx="77724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t>Electricity flows easily through some materials.  These materials are called </a:t>
            </a:r>
            <a:r>
              <a:rPr lang="en-US" altLang="en-US" sz="1600" b="1"/>
              <a:t>conductors</a:t>
            </a:r>
            <a:r>
              <a:rPr lang="en-US" altLang="en-US" sz="1600"/>
              <a:t>.  Most conductors are metals, and some of the best conductors are</a:t>
            </a:r>
          </a:p>
          <a:p>
            <a:pPr eaLnBrk="1" hangingPunct="1">
              <a:spcBef>
                <a:spcPct val="0"/>
              </a:spcBef>
              <a:buFontTx/>
              <a:buNone/>
            </a:pPr>
            <a:endParaRPr lang="en-US" altLang="en-US" sz="1600"/>
          </a:p>
          <a:p>
            <a:pPr algn="ctr" eaLnBrk="1" hangingPunct="1">
              <a:spcBef>
                <a:spcPct val="0"/>
              </a:spcBef>
              <a:buFontTx/>
              <a:buNone/>
            </a:pPr>
            <a:r>
              <a:rPr lang="en-US" altLang="en-US" sz="1600" b="1"/>
              <a:t>gold, silver, aluminum and copper</a:t>
            </a:r>
            <a:endParaRPr lang="en-US" altLang="en-US" sz="1600"/>
          </a:p>
          <a:p>
            <a:pPr eaLnBrk="1" hangingPunct="1">
              <a:spcBef>
                <a:spcPct val="0"/>
              </a:spcBef>
              <a:buFontTx/>
              <a:buNone/>
            </a:pPr>
            <a:endParaRPr lang="en-US" altLang="en-US" sz="1600"/>
          </a:p>
          <a:p>
            <a:pPr eaLnBrk="1" hangingPunct="1">
              <a:spcBef>
                <a:spcPct val="0"/>
              </a:spcBef>
              <a:buFontTx/>
              <a:buNone/>
            </a:pPr>
            <a:r>
              <a:rPr lang="en-US" altLang="en-US" sz="1600"/>
              <a:t>Some materials resist or prevent the flow of electricity through them.  These </a:t>
            </a:r>
            <a:r>
              <a:rPr lang="en-US" altLang="en-US" sz="1600" b="1"/>
              <a:t>insulators</a:t>
            </a:r>
            <a:r>
              <a:rPr lang="en-US" altLang="en-US" sz="1600"/>
              <a:t> include such materials as</a:t>
            </a:r>
          </a:p>
          <a:p>
            <a:pPr eaLnBrk="1" hangingPunct="1">
              <a:spcBef>
                <a:spcPct val="0"/>
              </a:spcBef>
              <a:buFontTx/>
              <a:buNone/>
            </a:pPr>
            <a:endParaRPr lang="en-US" altLang="en-US" sz="1600"/>
          </a:p>
          <a:p>
            <a:pPr algn="ctr" eaLnBrk="1" hangingPunct="1">
              <a:spcBef>
                <a:spcPct val="0"/>
              </a:spcBef>
              <a:buFontTx/>
              <a:buNone/>
            </a:pPr>
            <a:r>
              <a:rPr lang="en-US" altLang="en-US" sz="1600" b="1"/>
              <a:t>glass, air, plastic, and porcelain</a:t>
            </a:r>
            <a:endParaRPr lang="en-US" altLang="en-US" sz="18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Number Placeholder 5">
            <a:extLst>
              <a:ext uri="{FF2B5EF4-FFF2-40B4-BE49-F238E27FC236}">
                <a16:creationId xmlns:a16="http://schemas.microsoft.com/office/drawing/2014/main" id="{E0CA0403-B7F5-44A8-9F87-22BC7E5B2F8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95450088-615E-424A-8FC8-80FB89801E9B}" type="slidenum">
              <a:rPr lang="en-US" altLang="en-US" sz="1400" smtClean="0"/>
              <a:pPr>
                <a:spcBef>
                  <a:spcPct val="0"/>
                </a:spcBef>
                <a:buFontTx/>
                <a:buNone/>
              </a:pPr>
              <a:t>14</a:t>
            </a:fld>
            <a:endParaRPr lang="en-US" altLang="en-US" sz="1400"/>
          </a:p>
        </p:txBody>
      </p:sp>
      <p:sp>
        <p:nvSpPr>
          <p:cNvPr id="29699" name="Rectangle 2">
            <a:extLst>
              <a:ext uri="{FF2B5EF4-FFF2-40B4-BE49-F238E27FC236}">
                <a16:creationId xmlns:a16="http://schemas.microsoft.com/office/drawing/2014/main" id="{80744A5E-621A-4926-94BF-0D63A56A39E9}"/>
              </a:ext>
            </a:extLst>
          </p:cNvPr>
          <p:cNvSpPr>
            <a:spLocks noGrp="1" noChangeArrowheads="1"/>
          </p:cNvSpPr>
          <p:nvPr>
            <p:ph type="ctrTitle"/>
          </p:nvPr>
        </p:nvSpPr>
        <p:spPr>
          <a:xfrm>
            <a:off x="533400" y="304800"/>
            <a:ext cx="7772400" cy="1219200"/>
          </a:xfrm>
        </p:spPr>
        <p:txBody>
          <a:bodyPr/>
          <a:lstStyle/>
          <a:p>
            <a:pPr eaLnBrk="1" hangingPunct="1"/>
            <a:r>
              <a:rPr lang="en-US" altLang="en-US"/>
              <a:t>Open Circuit</a:t>
            </a:r>
            <a:endParaRPr lang="en-US" altLang="en-US" sz="1800"/>
          </a:p>
        </p:txBody>
      </p:sp>
      <p:sp>
        <p:nvSpPr>
          <p:cNvPr id="29700" name="Text Box 3">
            <a:extLst>
              <a:ext uri="{FF2B5EF4-FFF2-40B4-BE49-F238E27FC236}">
                <a16:creationId xmlns:a16="http://schemas.microsoft.com/office/drawing/2014/main" id="{2F37FE89-B009-479C-A49A-344DD3522D63}"/>
              </a:ext>
            </a:extLst>
          </p:cNvPr>
          <p:cNvSpPr txBox="1">
            <a:spLocks noChangeArrowheads="1"/>
          </p:cNvSpPr>
          <p:nvPr/>
        </p:nvSpPr>
        <p:spPr bwMode="auto">
          <a:xfrm>
            <a:off x="609600" y="1600200"/>
            <a:ext cx="3505200" cy="310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400"/>
              <a:t>In an </a:t>
            </a:r>
            <a:r>
              <a:rPr lang="en-US" altLang="en-US" sz="1400" b="1"/>
              <a:t>open circuit </a:t>
            </a:r>
            <a:r>
              <a:rPr lang="en-US" altLang="en-US" sz="1400"/>
              <a:t>no current flows.  A break or open in a DC circuit makes it impossible for electrons to complete a journey from negative to positive poles, so nothing flows.</a:t>
            </a:r>
          </a:p>
          <a:p>
            <a:pPr eaLnBrk="1" hangingPunct="1">
              <a:spcBef>
                <a:spcPct val="0"/>
              </a:spcBef>
              <a:buFontTx/>
              <a:buNone/>
            </a:pPr>
            <a:endParaRPr lang="en-US" altLang="en-US" sz="1400"/>
          </a:p>
          <a:p>
            <a:pPr eaLnBrk="1" hangingPunct="1">
              <a:spcBef>
                <a:spcPct val="0"/>
              </a:spcBef>
              <a:buFontTx/>
              <a:buNone/>
            </a:pPr>
            <a:r>
              <a:rPr lang="en-US" altLang="en-US" sz="1400"/>
              <a:t>For example, when a switch in a circuit is turned off, it creates an open circuit by creating a break or opening in the circuit, and current stops flowing.  When it is turned on, the “path” from negative to positive poles is completed and current flows.</a:t>
            </a:r>
          </a:p>
          <a:p>
            <a:pPr eaLnBrk="1" hangingPunct="1">
              <a:spcBef>
                <a:spcPct val="0"/>
              </a:spcBef>
              <a:buFontTx/>
              <a:buNone/>
            </a:pPr>
            <a:endParaRPr lang="en-US" altLang="en-US" sz="1400"/>
          </a:p>
        </p:txBody>
      </p:sp>
      <p:pic>
        <p:nvPicPr>
          <p:cNvPr id="29701" name="Picture 5" descr="oc">
            <a:extLst>
              <a:ext uri="{FF2B5EF4-FFF2-40B4-BE49-F238E27FC236}">
                <a16:creationId xmlns:a16="http://schemas.microsoft.com/office/drawing/2014/main" id="{D3B0B586-1908-4152-B6A7-F39BF3BFDD7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95800" y="1676400"/>
            <a:ext cx="3533775" cy="2640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702" name="Text Box 7">
            <a:extLst>
              <a:ext uri="{FF2B5EF4-FFF2-40B4-BE49-F238E27FC236}">
                <a16:creationId xmlns:a16="http://schemas.microsoft.com/office/drawing/2014/main" id="{D8347052-7CCC-4FBF-B0D6-30E78CA1851A}"/>
              </a:ext>
            </a:extLst>
          </p:cNvPr>
          <p:cNvSpPr txBox="1">
            <a:spLocks noChangeArrowheads="1"/>
          </p:cNvSpPr>
          <p:nvPr/>
        </p:nvSpPr>
        <p:spPr bwMode="auto">
          <a:xfrm>
            <a:off x="533400" y="4724400"/>
            <a:ext cx="7669213" cy="1049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400"/>
              <a:t>You probably figured that since there are "open circuits" that there are probably also "closed</a:t>
            </a:r>
          </a:p>
          <a:p>
            <a:pPr eaLnBrk="1" hangingPunct="1">
              <a:spcBef>
                <a:spcPct val="0"/>
              </a:spcBef>
              <a:buFontTx/>
              <a:buNone/>
            </a:pPr>
            <a:r>
              <a:rPr lang="en-US" altLang="en-US" sz="1400"/>
              <a:t>circuits". Well, a closed circuit is when the switch is closed and current is allowed to flow</a:t>
            </a:r>
          </a:p>
          <a:p>
            <a:pPr eaLnBrk="1" hangingPunct="1">
              <a:spcBef>
                <a:spcPct val="0"/>
              </a:spcBef>
              <a:buFontTx/>
              <a:buNone/>
            </a:pPr>
            <a:r>
              <a:rPr lang="en-US" altLang="en-US" sz="1400"/>
              <a:t>through the circuit.</a:t>
            </a:r>
          </a:p>
          <a:p>
            <a:pPr eaLnBrk="1" hangingPunct="1">
              <a:spcBef>
                <a:spcPct val="50000"/>
              </a:spcBef>
              <a:buFontTx/>
              <a:buNone/>
            </a:pPr>
            <a:r>
              <a:rPr lang="en-US" altLang="en-US" sz="1400"/>
              <a:t>A fuse is a device that is used to create an open circuit when too much current is flowing.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5">
            <a:extLst>
              <a:ext uri="{FF2B5EF4-FFF2-40B4-BE49-F238E27FC236}">
                <a16:creationId xmlns:a16="http://schemas.microsoft.com/office/drawing/2014/main" id="{85E4EDBC-C67F-4D05-A7BB-3A8B5BA466AF}"/>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F02854C3-07A1-49D1-B2DE-A75DEC51ABA7}" type="slidenum">
              <a:rPr lang="en-US" altLang="en-US" sz="1400" smtClean="0"/>
              <a:pPr>
                <a:spcBef>
                  <a:spcPct val="0"/>
                </a:spcBef>
                <a:buFontTx/>
                <a:buNone/>
              </a:pPr>
              <a:t>15</a:t>
            </a:fld>
            <a:endParaRPr lang="en-US" altLang="en-US" sz="1400"/>
          </a:p>
        </p:txBody>
      </p:sp>
      <p:sp>
        <p:nvSpPr>
          <p:cNvPr id="31747" name="Rectangle 2">
            <a:extLst>
              <a:ext uri="{FF2B5EF4-FFF2-40B4-BE49-F238E27FC236}">
                <a16:creationId xmlns:a16="http://schemas.microsoft.com/office/drawing/2014/main" id="{2F4D47CE-6157-457F-BE5E-E8CDF85E9371}"/>
              </a:ext>
            </a:extLst>
          </p:cNvPr>
          <p:cNvSpPr>
            <a:spLocks noGrp="1" noChangeArrowheads="1"/>
          </p:cNvSpPr>
          <p:nvPr>
            <p:ph type="ctrTitle"/>
          </p:nvPr>
        </p:nvSpPr>
        <p:spPr>
          <a:xfrm>
            <a:off x="533400" y="304800"/>
            <a:ext cx="7772400" cy="1219200"/>
          </a:xfrm>
        </p:spPr>
        <p:txBody>
          <a:bodyPr/>
          <a:lstStyle/>
          <a:p>
            <a:pPr eaLnBrk="1" hangingPunct="1"/>
            <a:r>
              <a:rPr lang="en-US" altLang="en-US"/>
              <a:t>Short Circuit</a:t>
            </a:r>
            <a:endParaRPr lang="en-US" altLang="en-US" sz="1800"/>
          </a:p>
        </p:txBody>
      </p:sp>
      <p:sp>
        <p:nvSpPr>
          <p:cNvPr id="31748" name="Text Box 3">
            <a:extLst>
              <a:ext uri="{FF2B5EF4-FFF2-40B4-BE49-F238E27FC236}">
                <a16:creationId xmlns:a16="http://schemas.microsoft.com/office/drawing/2014/main" id="{08CA9B15-D4CD-4811-A990-D1EC3284B251}"/>
              </a:ext>
            </a:extLst>
          </p:cNvPr>
          <p:cNvSpPr txBox="1">
            <a:spLocks noChangeArrowheads="1"/>
          </p:cNvSpPr>
          <p:nvPr/>
        </p:nvSpPr>
        <p:spPr bwMode="auto">
          <a:xfrm>
            <a:off x="533400" y="1371600"/>
            <a:ext cx="4343400" cy="310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400"/>
              <a:t>A </a:t>
            </a:r>
            <a:r>
              <a:rPr lang="en-US" altLang="en-US" sz="1400" b="1"/>
              <a:t>short circuit</a:t>
            </a:r>
            <a:r>
              <a:rPr lang="en-US" altLang="en-US" sz="1400"/>
              <a:t> usually occurs when the intended path of electron flow is abruptly shortened, often by crossing uninsulated wires or touching other components together.</a:t>
            </a:r>
          </a:p>
          <a:p>
            <a:pPr eaLnBrk="1" hangingPunct="1">
              <a:spcBef>
                <a:spcPct val="0"/>
              </a:spcBef>
              <a:buFontTx/>
              <a:buNone/>
            </a:pPr>
            <a:endParaRPr lang="en-US" altLang="en-US" sz="1400"/>
          </a:p>
          <a:p>
            <a:pPr eaLnBrk="1" hangingPunct="1">
              <a:spcBef>
                <a:spcPct val="0"/>
              </a:spcBef>
              <a:buFontTx/>
              <a:buNone/>
            </a:pPr>
            <a:r>
              <a:rPr lang="en-US" altLang="en-US" sz="1400"/>
              <a:t>Since a circuit usually has some resistance, and the power wires or touching components that "short out" have little resistance, current will tend to flow through the path of least resistance... the location of the short circuit.</a:t>
            </a:r>
          </a:p>
          <a:p>
            <a:pPr eaLnBrk="1" hangingPunct="1">
              <a:spcBef>
                <a:spcPct val="0"/>
              </a:spcBef>
              <a:buFontTx/>
              <a:buNone/>
            </a:pPr>
            <a:endParaRPr lang="en-US" altLang="en-US" sz="1400"/>
          </a:p>
          <a:p>
            <a:pPr eaLnBrk="1" hangingPunct="1">
              <a:spcBef>
                <a:spcPct val="0"/>
              </a:spcBef>
              <a:buFontTx/>
              <a:buNone/>
            </a:pPr>
            <a:r>
              <a:rPr lang="en-US" altLang="en-US" sz="1400"/>
              <a:t>Less resistance at the same amount of voltage results in greater current flow, which can damage components not designed for it.</a:t>
            </a:r>
            <a:endParaRPr lang="en-US" altLang="en-US" sz="1600"/>
          </a:p>
        </p:txBody>
      </p:sp>
      <p:sp>
        <p:nvSpPr>
          <p:cNvPr id="31749" name="Text Box 4">
            <a:extLst>
              <a:ext uri="{FF2B5EF4-FFF2-40B4-BE49-F238E27FC236}">
                <a16:creationId xmlns:a16="http://schemas.microsoft.com/office/drawing/2014/main" id="{B46F5A98-1D68-44AF-9A9D-6362EE282DC0}"/>
              </a:ext>
            </a:extLst>
          </p:cNvPr>
          <p:cNvSpPr txBox="1">
            <a:spLocks noChangeArrowheads="1"/>
          </p:cNvSpPr>
          <p:nvPr/>
        </p:nvSpPr>
        <p:spPr bwMode="auto">
          <a:xfrm>
            <a:off x="533400" y="4648200"/>
            <a:ext cx="79248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spcAft>
                <a:spcPts val="600"/>
              </a:spcAft>
              <a:buFontTx/>
              <a:buNone/>
            </a:pPr>
            <a:r>
              <a:rPr lang="en-US" altLang="en-US" sz="1400"/>
              <a:t>What is the best way to stop a short circuit from doing damage (because it is drawing too much power from the source)?</a:t>
            </a:r>
          </a:p>
          <a:p>
            <a:pPr eaLnBrk="1" hangingPunct="1">
              <a:spcBef>
                <a:spcPct val="0"/>
              </a:spcBef>
              <a:spcAft>
                <a:spcPts val="600"/>
              </a:spcAft>
              <a:buFontTx/>
              <a:buNone/>
            </a:pPr>
            <a:r>
              <a:rPr lang="en-US" altLang="en-US" sz="1400"/>
              <a:t>A fuse.  Fuses are designed to work up to a certain amount of current (e.g. 1 amp, 15 amps, etc.)  </a:t>
            </a:r>
          </a:p>
          <a:p>
            <a:pPr eaLnBrk="1" hangingPunct="1">
              <a:spcBef>
                <a:spcPct val="0"/>
              </a:spcBef>
              <a:spcAft>
                <a:spcPts val="600"/>
              </a:spcAft>
              <a:buFontTx/>
              <a:buNone/>
            </a:pPr>
            <a:r>
              <a:rPr lang="en-US" altLang="en-US" sz="1400"/>
              <a:t>When the maximum rated current is exceeded, the wire within the fuse burns up from the heat of the current flow, breaking the circuit and creating an open circuit… no more current flow.</a:t>
            </a:r>
          </a:p>
        </p:txBody>
      </p:sp>
      <p:pic>
        <p:nvPicPr>
          <p:cNvPr id="31750" name="Picture 6" descr="short">
            <a:extLst>
              <a:ext uri="{FF2B5EF4-FFF2-40B4-BE49-F238E27FC236}">
                <a16:creationId xmlns:a16="http://schemas.microsoft.com/office/drawing/2014/main" id="{5AB401EF-E778-4660-8877-BABFD2979DF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29200" y="1524000"/>
            <a:ext cx="3429000" cy="2774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Number Placeholder 5">
            <a:extLst>
              <a:ext uri="{FF2B5EF4-FFF2-40B4-BE49-F238E27FC236}">
                <a16:creationId xmlns:a16="http://schemas.microsoft.com/office/drawing/2014/main" id="{B7290ED9-5754-40AD-9BDA-3B37F5BE126A}"/>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B57F23D1-C7C5-44B8-96CF-0891DE2EB318}" type="slidenum">
              <a:rPr lang="en-US" altLang="en-US" sz="1400" smtClean="0"/>
              <a:pPr>
                <a:spcBef>
                  <a:spcPct val="0"/>
                </a:spcBef>
                <a:buFontTx/>
                <a:buNone/>
              </a:pPr>
              <a:t>16</a:t>
            </a:fld>
            <a:endParaRPr lang="en-US" altLang="en-US" sz="1400"/>
          </a:p>
        </p:txBody>
      </p:sp>
      <p:sp>
        <p:nvSpPr>
          <p:cNvPr id="33795" name="Rectangle 2">
            <a:extLst>
              <a:ext uri="{FF2B5EF4-FFF2-40B4-BE49-F238E27FC236}">
                <a16:creationId xmlns:a16="http://schemas.microsoft.com/office/drawing/2014/main" id="{1F0F16B7-E931-4DFA-9938-94812CCE7EB3}"/>
              </a:ext>
            </a:extLst>
          </p:cNvPr>
          <p:cNvSpPr>
            <a:spLocks noGrp="1" noChangeArrowheads="1"/>
          </p:cNvSpPr>
          <p:nvPr>
            <p:ph type="ctrTitle"/>
          </p:nvPr>
        </p:nvSpPr>
        <p:spPr>
          <a:xfrm>
            <a:off x="533400" y="304800"/>
            <a:ext cx="7772400" cy="1219200"/>
          </a:xfrm>
        </p:spPr>
        <p:txBody>
          <a:bodyPr/>
          <a:lstStyle/>
          <a:p>
            <a:pPr eaLnBrk="1" hangingPunct="1"/>
            <a:r>
              <a:rPr lang="en-US" altLang="en-US"/>
              <a:t>Resistors - Series Circuits</a:t>
            </a:r>
            <a:endParaRPr lang="en-US" altLang="en-US" sz="1800"/>
          </a:p>
        </p:txBody>
      </p:sp>
      <p:sp>
        <p:nvSpPr>
          <p:cNvPr id="33796" name="Text Box 3">
            <a:extLst>
              <a:ext uri="{FF2B5EF4-FFF2-40B4-BE49-F238E27FC236}">
                <a16:creationId xmlns:a16="http://schemas.microsoft.com/office/drawing/2014/main" id="{76D548E3-3799-46A2-B77F-B78F22C80367}"/>
              </a:ext>
            </a:extLst>
          </p:cNvPr>
          <p:cNvSpPr txBox="1">
            <a:spLocks noChangeArrowheads="1"/>
          </p:cNvSpPr>
          <p:nvPr/>
        </p:nvSpPr>
        <p:spPr bwMode="auto">
          <a:xfrm>
            <a:off x="609600" y="1600200"/>
            <a:ext cx="7772400" cy="3570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t>A series circuit is a circuit in which resistors are arranged in a chain, so the current has only one path to take.</a:t>
            </a:r>
          </a:p>
          <a:p>
            <a:pPr eaLnBrk="1" hangingPunct="1">
              <a:spcBef>
                <a:spcPct val="0"/>
              </a:spcBef>
              <a:buFontTx/>
              <a:buNone/>
            </a:pPr>
            <a:endParaRPr lang="en-US" altLang="en-US" sz="1600"/>
          </a:p>
          <a:p>
            <a:pPr eaLnBrk="1" hangingPunct="1">
              <a:spcBef>
                <a:spcPct val="0"/>
              </a:spcBef>
              <a:buFontTx/>
              <a:buNone/>
            </a:pPr>
            <a:r>
              <a:rPr lang="en-US" altLang="en-US" sz="1600"/>
              <a:t>The current is the same through each resistor. The total resistance of the circuit is found by simply adding up the resistance values of the individual resistors: </a:t>
            </a:r>
          </a:p>
          <a:p>
            <a:pPr eaLnBrk="1" hangingPunct="1">
              <a:spcBef>
                <a:spcPct val="0"/>
              </a:spcBef>
              <a:buFontTx/>
              <a:buNone/>
            </a:pPr>
            <a:endParaRPr lang="en-US" altLang="en-US" sz="1600"/>
          </a:p>
          <a:p>
            <a:pPr eaLnBrk="1" hangingPunct="1">
              <a:spcBef>
                <a:spcPct val="0"/>
              </a:spcBef>
              <a:buFontTx/>
              <a:buNone/>
            </a:pPr>
            <a:r>
              <a:rPr lang="en-US" altLang="en-US" sz="1600" b="1"/>
              <a:t>			R = R1 + R2 + R3 +</a:t>
            </a:r>
            <a:r>
              <a:rPr lang="en-US" altLang="en-US" sz="1600"/>
              <a:t> ... </a:t>
            </a:r>
          </a:p>
          <a:p>
            <a:pPr eaLnBrk="1" hangingPunct="1">
              <a:spcBef>
                <a:spcPct val="0"/>
              </a:spcBef>
              <a:buFontTx/>
              <a:buNone/>
            </a:pPr>
            <a:endParaRPr lang="en-US" altLang="en-US" sz="1600"/>
          </a:p>
          <a:p>
            <a:pPr eaLnBrk="1" hangingPunct="1">
              <a:spcBef>
                <a:spcPct val="0"/>
              </a:spcBef>
              <a:buFontTx/>
              <a:buNone/>
            </a:pPr>
            <a:endParaRPr lang="en-US" altLang="en-US" sz="1600"/>
          </a:p>
          <a:p>
            <a:pPr eaLnBrk="1" hangingPunct="1">
              <a:spcBef>
                <a:spcPct val="0"/>
              </a:spcBef>
              <a:buFontTx/>
              <a:buNone/>
            </a:pPr>
            <a:endParaRPr lang="en-US" altLang="en-US" sz="1600"/>
          </a:p>
          <a:p>
            <a:pPr eaLnBrk="1" hangingPunct="1">
              <a:spcBef>
                <a:spcPct val="0"/>
              </a:spcBef>
              <a:buFontTx/>
              <a:buNone/>
            </a:pPr>
            <a:endParaRPr lang="en-US" altLang="en-US" sz="1800"/>
          </a:p>
          <a:p>
            <a:pPr eaLnBrk="1" hangingPunct="1">
              <a:spcBef>
                <a:spcPct val="0"/>
              </a:spcBef>
              <a:buFontTx/>
              <a:buNone/>
            </a:pPr>
            <a:endParaRPr lang="en-US" altLang="en-US" sz="1600" b="1"/>
          </a:p>
          <a:p>
            <a:pPr eaLnBrk="1" hangingPunct="1">
              <a:spcBef>
                <a:spcPct val="0"/>
              </a:spcBef>
              <a:buFontTx/>
              <a:buNone/>
            </a:pPr>
            <a:endParaRPr lang="en-US" altLang="en-US" sz="1600"/>
          </a:p>
          <a:p>
            <a:pPr eaLnBrk="1" hangingPunct="1">
              <a:spcBef>
                <a:spcPct val="0"/>
              </a:spcBef>
              <a:buFontTx/>
              <a:buNone/>
            </a:pPr>
            <a:endParaRPr lang="en-US" altLang="en-US" sz="1600"/>
          </a:p>
        </p:txBody>
      </p:sp>
      <p:pic>
        <p:nvPicPr>
          <p:cNvPr id="33797" name="Picture 5">
            <a:extLst>
              <a:ext uri="{FF2B5EF4-FFF2-40B4-BE49-F238E27FC236}">
                <a16:creationId xmlns:a16="http://schemas.microsoft.com/office/drawing/2014/main" id="{35564F3B-545E-4B6E-9BEE-8CB29FA947D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4600" y="3810000"/>
            <a:ext cx="3724275" cy="120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5">
            <a:extLst>
              <a:ext uri="{FF2B5EF4-FFF2-40B4-BE49-F238E27FC236}">
                <a16:creationId xmlns:a16="http://schemas.microsoft.com/office/drawing/2014/main" id="{AFF7649C-7275-4C14-A4EE-4F7AC8836DC9}"/>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7FF7D0A2-1617-441D-97B4-6223A61E2663}" type="slidenum">
              <a:rPr lang="en-US" altLang="en-US" sz="1400" smtClean="0"/>
              <a:pPr>
                <a:spcBef>
                  <a:spcPct val="0"/>
                </a:spcBef>
                <a:buFontTx/>
                <a:buNone/>
              </a:pPr>
              <a:t>17</a:t>
            </a:fld>
            <a:endParaRPr lang="en-US" altLang="en-US" sz="1400"/>
          </a:p>
        </p:txBody>
      </p:sp>
      <p:sp>
        <p:nvSpPr>
          <p:cNvPr id="35843" name="Rectangle 2">
            <a:extLst>
              <a:ext uri="{FF2B5EF4-FFF2-40B4-BE49-F238E27FC236}">
                <a16:creationId xmlns:a16="http://schemas.microsoft.com/office/drawing/2014/main" id="{CCA287F1-99A1-423B-962B-575D92504B99}"/>
              </a:ext>
            </a:extLst>
          </p:cNvPr>
          <p:cNvSpPr>
            <a:spLocks noGrp="1" noChangeArrowheads="1"/>
          </p:cNvSpPr>
          <p:nvPr>
            <p:ph type="ctrTitle"/>
          </p:nvPr>
        </p:nvSpPr>
        <p:spPr>
          <a:xfrm>
            <a:off x="533400" y="0"/>
            <a:ext cx="7772400" cy="1143000"/>
          </a:xfrm>
        </p:spPr>
        <p:txBody>
          <a:bodyPr/>
          <a:lstStyle/>
          <a:p>
            <a:pPr eaLnBrk="1" hangingPunct="1"/>
            <a:r>
              <a:rPr lang="en-US" altLang="en-US"/>
              <a:t>Resistor Fundamentals</a:t>
            </a:r>
            <a:endParaRPr lang="en-US" altLang="en-US" sz="1800"/>
          </a:p>
        </p:txBody>
      </p:sp>
      <p:sp>
        <p:nvSpPr>
          <p:cNvPr id="35844" name="Text Box 3">
            <a:extLst>
              <a:ext uri="{FF2B5EF4-FFF2-40B4-BE49-F238E27FC236}">
                <a16:creationId xmlns:a16="http://schemas.microsoft.com/office/drawing/2014/main" id="{BC9426E1-6EFF-4F82-A1B6-8ED134234DAE}"/>
              </a:ext>
            </a:extLst>
          </p:cNvPr>
          <p:cNvSpPr txBox="1">
            <a:spLocks noChangeArrowheads="1"/>
          </p:cNvSpPr>
          <p:nvPr/>
        </p:nvSpPr>
        <p:spPr bwMode="auto">
          <a:xfrm>
            <a:off x="457200" y="5029200"/>
            <a:ext cx="8001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1400"/>
          </a:p>
        </p:txBody>
      </p:sp>
      <p:sp>
        <p:nvSpPr>
          <p:cNvPr id="35845" name="Text Box 4">
            <a:extLst>
              <a:ext uri="{FF2B5EF4-FFF2-40B4-BE49-F238E27FC236}">
                <a16:creationId xmlns:a16="http://schemas.microsoft.com/office/drawing/2014/main" id="{2594FE7C-C63B-4CC8-8A0F-8EDDBB762C2A}"/>
              </a:ext>
            </a:extLst>
          </p:cNvPr>
          <p:cNvSpPr txBox="1">
            <a:spLocks noChangeArrowheads="1"/>
          </p:cNvSpPr>
          <p:nvPr/>
        </p:nvSpPr>
        <p:spPr bwMode="auto">
          <a:xfrm>
            <a:off x="228600" y="1524000"/>
            <a:ext cx="4800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a:t>Resistor Colour Codes &amp; Tolerances</a:t>
            </a:r>
          </a:p>
        </p:txBody>
      </p:sp>
      <p:pic>
        <p:nvPicPr>
          <p:cNvPr id="35846" name="Picture 5" descr="resistor1">
            <a:extLst>
              <a:ext uri="{FF2B5EF4-FFF2-40B4-BE49-F238E27FC236}">
                <a16:creationId xmlns:a16="http://schemas.microsoft.com/office/drawing/2014/main" id="{892D6F7C-9CDD-4CF9-905B-1C9F59C0C4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2667000"/>
            <a:ext cx="2362200" cy="153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47" name="Picture 7" descr="rcolors">
            <a:extLst>
              <a:ext uri="{FF2B5EF4-FFF2-40B4-BE49-F238E27FC236}">
                <a16:creationId xmlns:a16="http://schemas.microsoft.com/office/drawing/2014/main" id="{4AF2C00D-D9D5-4589-BAC1-C5C77BE8BD2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81600" y="1143000"/>
            <a:ext cx="3527425"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848" name="Text Box 8">
            <a:extLst>
              <a:ext uri="{FF2B5EF4-FFF2-40B4-BE49-F238E27FC236}">
                <a16:creationId xmlns:a16="http://schemas.microsoft.com/office/drawing/2014/main" id="{B43D3F8C-4875-4B0E-A402-5B03CF8D4DF9}"/>
              </a:ext>
            </a:extLst>
          </p:cNvPr>
          <p:cNvSpPr txBox="1">
            <a:spLocks noChangeArrowheads="1"/>
          </p:cNvSpPr>
          <p:nvPr/>
        </p:nvSpPr>
        <p:spPr bwMode="auto">
          <a:xfrm>
            <a:off x="685800" y="5791200"/>
            <a:ext cx="7239000" cy="8016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1400"/>
              <a:t>0          1          2            3              4             5          6          7           8          9            </a:t>
            </a:r>
          </a:p>
          <a:p>
            <a:pPr algn="ctr" eaLnBrk="1" hangingPunct="1">
              <a:spcBef>
                <a:spcPct val="50000"/>
              </a:spcBef>
              <a:buFontTx/>
              <a:buNone/>
            </a:pPr>
            <a:r>
              <a:rPr lang="en-US" altLang="en-US" sz="1400" b="1"/>
              <a:t>Bad     Booze   Rots      Our       Young    Guts     But    Vodka   Goes   Well</a:t>
            </a:r>
            <a:br>
              <a:rPr lang="en-US" altLang="en-US" sz="1400"/>
            </a:br>
            <a:r>
              <a:rPr lang="en-US" altLang="en-US" sz="1400"/>
              <a:t> Black   Brown    Red     Orange    Yellow    Green    Blue   Violet    Gray    White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Number Placeholder 5">
            <a:extLst>
              <a:ext uri="{FF2B5EF4-FFF2-40B4-BE49-F238E27FC236}">
                <a16:creationId xmlns:a16="http://schemas.microsoft.com/office/drawing/2014/main" id="{BC863221-704E-4558-B9F4-1BDD74A8E67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3C4EE122-49C4-474B-BC36-12DDA297DDBC}" type="slidenum">
              <a:rPr lang="en-US" altLang="en-US" sz="1400" smtClean="0"/>
              <a:pPr>
                <a:spcBef>
                  <a:spcPct val="0"/>
                </a:spcBef>
                <a:buFontTx/>
                <a:buNone/>
              </a:pPr>
              <a:t>18</a:t>
            </a:fld>
            <a:endParaRPr lang="en-US" altLang="en-US" sz="1400"/>
          </a:p>
        </p:txBody>
      </p:sp>
      <p:sp>
        <p:nvSpPr>
          <p:cNvPr id="36867" name="Rectangle 2">
            <a:extLst>
              <a:ext uri="{FF2B5EF4-FFF2-40B4-BE49-F238E27FC236}">
                <a16:creationId xmlns:a16="http://schemas.microsoft.com/office/drawing/2014/main" id="{F82D07F6-39C8-436D-A363-D31B3B9C72D7}"/>
              </a:ext>
            </a:extLst>
          </p:cNvPr>
          <p:cNvSpPr>
            <a:spLocks noGrp="1" noChangeArrowheads="1"/>
          </p:cNvSpPr>
          <p:nvPr>
            <p:ph type="ctrTitle"/>
          </p:nvPr>
        </p:nvSpPr>
        <p:spPr>
          <a:xfrm>
            <a:off x="533400" y="304800"/>
            <a:ext cx="7772400" cy="1219200"/>
          </a:xfrm>
        </p:spPr>
        <p:txBody>
          <a:bodyPr/>
          <a:lstStyle/>
          <a:p>
            <a:pPr eaLnBrk="1" hangingPunct="1"/>
            <a:r>
              <a:rPr lang="en-US" altLang="en-US"/>
              <a:t>Resistor Fundamentals</a:t>
            </a:r>
            <a:endParaRPr lang="en-US" altLang="en-US" sz="1800"/>
          </a:p>
        </p:txBody>
      </p:sp>
      <p:sp>
        <p:nvSpPr>
          <p:cNvPr id="36868" name="Text Box 3">
            <a:extLst>
              <a:ext uri="{FF2B5EF4-FFF2-40B4-BE49-F238E27FC236}">
                <a16:creationId xmlns:a16="http://schemas.microsoft.com/office/drawing/2014/main" id="{34FDF01E-4522-4E66-8B47-F160575F8132}"/>
              </a:ext>
            </a:extLst>
          </p:cNvPr>
          <p:cNvSpPr txBox="1">
            <a:spLocks noChangeArrowheads="1"/>
          </p:cNvSpPr>
          <p:nvPr/>
        </p:nvSpPr>
        <p:spPr bwMode="auto">
          <a:xfrm>
            <a:off x="457200" y="5029200"/>
            <a:ext cx="8001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1400"/>
          </a:p>
        </p:txBody>
      </p:sp>
      <p:sp>
        <p:nvSpPr>
          <p:cNvPr id="36869" name="Text Box 4">
            <a:extLst>
              <a:ext uri="{FF2B5EF4-FFF2-40B4-BE49-F238E27FC236}">
                <a16:creationId xmlns:a16="http://schemas.microsoft.com/office/drawing/2014/main" id="{D7708FB0-4624-4BDC-BDE3-024A89E0C43B}"/>
              </a:ext>
            </a:extLst>
          </p:cNvPr>
          <p:cNvSpPr txBox="1">
            <a:spLocks noChangeArrowheads="1"/>
          </p:cNvSpPr>
          <p:nvPr/>
        </p:nvSpPr>
        <p:spPr bwMode="auto">
          <a:xfrm>
            <a:off x="228600" y="1524000"/>
            <a:ext cx="8610600" cy="4246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a:t>The color code chart is applicable to most of the common four band and five band resistors.  Five band resistors are usually precision resistors with tolerances of 1% and 2%.  Most of the four band resistors have tolerances of 5%, 10% and 20%.</a:t>
            </a:r>
          </a:p>
          <a:p>
            <a:pPr eaLnBrk="1" hangingPunct="1">
              <a:spcBef>
                <a:spcPct val="50000"/>
              </a:spcBef>
              <a:buFontTx/>
              <a:buNone/>
            </a:pPr>
            <a:endParaRPr lang="en-US" altLang="en-US" sz="1400"/>
          </a:p>
          <a:p>
            <a:pPr eaLnBrk="1" hangingPunct="1">
              <a:spcBef>
                <a:spcPct val="50000"/>
              </a:spcBef>
              <a:buFontTx/>
              <a:buNone/>
            </a:pPr>
            <a:r>
              <a:rPr lang="en-US" altLang="en-US" sz="1400"/>
              <a:t>The color codes of a resistor are read from left to right, with the tolerance band oriented to the right side.  Match the color of the first band to its associated number under the digit column in the color chart.  This is the first digit of the resistance value.  Match the second band to its associated color under the digit column in the color chart to get the second digit of the resistance value.</a:t>
            </a:r>
          </a:p>
          <a:p>
            <a:pPr eaLnBrk="1" hangingPunct="1">
              <a:spcBef>
                <a:spcPct val="50000"/>
              </a:spcBef>
              <a:buFontTx/>
              <a:buNone/>
            </a:pPr>
            <a:endParaRPr lang="en-US" altLang="en-US" sz="1400"/>
          </a:p>
          <a:p>
            <a:pPr eaLnBrk="1" hangingPunct="1">
              <a:spcBef>
                <a:spcPct val="50000"/>
              </a:spcBef>
              <a:buFontTx/>
              <a:buNone/>
            </a:pPr>
            <a:r>
              <a:rPr lang="en-US" altLang="en-US" sz="1400"/>
              <a:t>Match the color band preceding the tolerance band (last band) to its associated number under the multiplier column on the chart.  This number is the multiplier for the quantity previously indicated by the first two digits (four band resistor) or the first three digits (five band resistor) and is used to determine the total marked value of the resistor in ohms.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Number Placeholder 5"/>
          <p:cNvSpPr>
            <a:spLocks noGrp="1"/>
          </p:cNvSpPr>
          <p:nvPr>
            <p:ph type="sldNum" sz="quarter" idx="12"/>
          </p:nvPr>
        </p:nvSpPr>
        <p:spPr>
          <a:noFill/>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64D0BCE-1173-C546-8EAF-8D6737914898}" type="slidenum">
              <a:rPr kumimoji="0" lang="en-US" sz="1200" b="0" i="0" u="none" strike="noStrike" kern="1200" cap="none" spc="0" normalizeH="0" baseline="0" noProof="0">
                <a:ln>
                  <a:noFill/>
                </a:ln>
                <a:solidFill>
                  <a:prstClr val="black">
                    <a:tint val="75000"/>
                  </a:prstClr>
                </a:solidFill>
                <a:effectLst/>
                <a:uLnTx/>
                <a:uFillTx/>
                <a:latin typeface="Arial" pitchFamily="-108"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tint val="75000"/>
                </a:prstClr>
              </a:solidFill>
              <a:effectLst/>
              <a:uLnTx/>
              <a:uFillTx/>
              <a:latin typeface="Arial" pitchFamily="-108" charset="0"/>
              <a:ea typeface="+mn-ea"/>
              <a:cs typeface="+mn-cs"/>
            </a:endParaRPr>
          </a:p>
        </p:txBody>
      </p:sp>
      <p:sp>
        <p:nvSpPr>
          <p:cNvPr id="49155" name="Rectangle 2"/>
          <p:cNvSpPr>
            <a:spLocks noGrp="1" noChangeArrowheads="1"/>
          </p:cNvSpPr>
          <p:nvPr>
            <p:ph type="ctrTitle"/>
          </p:nvPr>
        </p:nvSpPr>
        <p:spPr>
          <a:xfrm>
            <a:off x="533400" y="304800"/>
            <a:ext cx="7772400" cy="1219200"/>
          </a:xfrm>
        </p:spPr>
        <p:txBody>
          <a:bodyPr/>
          <a:lstStyle/>
          <a:p>
            <a:pPr eaLnBrk="1" hangingPunct="1"/>
            <a:r>
              <a:rPr lang="en-US"/>
              <a:t>Resistor Fundamentals</a:t>
            </a:r>
            <a:endParaRPr lang="en-US" sz="1800"/>
          </a:p>
        </p:txBody>
      </p:sp>
      <p:sp>
        <p:nvSpPr>
          <p:cNvPr id="49156" name="Text Box 3"/>
          <p:cNvSpPr txBox="1">
            <a:spLocks noChangeArrowheads="1"/>
          </p:cNvSpPr>
          <p:nvPr/>
        </p:nvSpPr>
        <p:spPr bwMode="auto">
          <a:xfrm>
            <a:off x="457200" y="5029200"/>
            <a:ext cx="8001000" cy="366713"/>
          </a:xfrm>
          <a:prstGeom prst="rect">
            <a:avLst/>
          </a:prstGeom>
          <a:noFill/>
          <a:ln w="9525">
            <a:noFill/>
            <a:miter lim="800000"/>
            <a:headEnd/>
            <a:tailEnd/>
          </a:ln>
        </p:spPr>
        <p:txBody>
          <a:bodyPr>
            <a:prstTxWarp prst="textNoShape">
              <a:avLst/>
            </a:prstTxWarp>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49157" name="Text Box 4"/>
          <p:cNvSpPr txBox="1">
            <a:spLocks noChangeArrowheads="1"/>
          </p:cNvSpPr>
          <p:nvPr/>
        </p:nvSpPr>
        <p:spPr bwMode="auto">
          <a:xfrm>
            <a:off x="228600" y="1524000"/>
            <a:ext cx="8610600" cy="3416300"/>
          </a:xfrm>
          <a:prstGeom prst="rect">
            <a:avLst/>
          </a:prstGeom>
          <a:noFill/>
          <a:ln w="9525">
            <a:noFill/>
            <a:miter lim="800000"/>
            <a:headEnd/>
            <a:tailEnd/>
          </a:ln>
        </p:spPr>
        <p:txBody>
          <a:bodyPr>
            <a:prstTxWarp prst="textNoShape">
              <a:avLst/>
            </a:prstTxWarp>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Calibri"/>
                <a:ea typeface="+mn-ea"/>
                <a:cs typeface="+mn-cs"/>
              </a:rPr>
              <a:t>To determine the resistor's tolerance or possible variation in resistance from that indicated by the color bands, match the color of the last band to its associated number under the tolerance column.  Multiply the total resistance value by this percentage.</a:t>
            </a:r>
          </a:p>
          <a:p>
            <a:pPr marL="0" marR="0" lvl="0" indent="0" algn="l" defTabSz="457200" rtl="0" eaLnBrk="1" fontAlgn="auto" latinLnBrk="0" hangingPunct="1">
              <a:lnSpc>
                <a:spcPct val="100000"/>
              </a:lnSpc>
              <a:spcBef>
                <a:spcPct val="5000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Calibri"/>
                <a:ea typeface="+mn-ea"/>
                <a:cs typeface="+mn-cs"/>
              </a:rPr>
              <a:t>Example of a 4-Band Resistor</a:t>
            </a:r>
          </a:p>
          <a:p>
            <a:pPr marL="0" marR="0" lvl="0" indent="0" algn="l" defTabSz="457200" rtl="0" eaLnBrk="1" fontAlgn="auto" latinLnBrk="0" hangingPunct="1">
              <a:lnSpc>
                <a:spcPct val="100000"/>
              </a:lnSpc>
              <a:spcBef>
                <a:spcPct val="5000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a:ea typeface="+mn-ea"/>
                <a:cs typeface="+mn-cs"/>
              </a:rPr>
              <a:t>Colours: Band 1 (Value):		YELLOW (4)</a:t>
            </a:r>
          </a:p>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a:ea typeface="+mn-ea"/>
                <a:cs typeface="+mn-cs"/>
              </a:rPr>
              <a:t>              Band 2 (Value):		VIOLET (7)</a:t>
            </a:r>
          </a:p>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a:ea typeface="+mn-ea"/>
                <a:cs typeface="+mn-cs"/>
              </a:rPr>
              <a:t>              Band 3 (Multiplier):     	BROWN (1)</a:t>
            </a:r>
          </a:p>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a:ea typeface="+mn-ea"/>
                <a:cs typeface="+mn-cs"/>
              </a:rPr>
              <a:t>              Band 4 (Tolerance):      	SILVER (10%)</a:t>
            </a:r>
          </a:p>
          <a:p>
            <a:pPr marL="0" marR="0" lvl="0" indent="0" algn="l" defTabSz="457200" rtl="0" eaLnBrk="1" fontAlgn="auto" latinLnBrk="0" hangingPunct="1">
              <a:lnSpc>
                <a:spcPct val="100000"/>
              </a:lnSpc>
              <a:spcBef>
                <a:spcPct val="5000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a:ea typeface="+mn-ea"/>
                <a:cs typeface="+mn-cs"/>
              </a:rPr>
              <a:t>Value:    Resistance:		470 Ohms</a:t>
            </a:r>
          </a:p>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a:ea typeface="+mn-ea"/>
                <a:cs typeface="+mn-cs"/>
              </a:rPr>
              <a:t>              Preferred Value:         	470 Ohms (10%)</a:t>
            </a:r>
          </a:p>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a:ea typeface="+mn-ea"/>
                <a:cs typeface="+mn-cs"/>
              </a:rPr>
              <a:t>              Tolerance:               	10%</a:t>
            </a:r>
          </a:p>
        </p:txBody>
      </p:sp>
      <p:pic>
        <p:nvPicPr>
          <p:cNvPr id="49158" name="Picture 6" descr="resistor_image.jpg"/>
          <p:cNvPicPr>
            <a:picLocks noChangeAspect="1"/>
          </p:cNvPicPr>
          <p:nvPr/>
        </p:nvPicPr>
        <p:blipFill>
          <a:blip r:embed="rId2"/>
          <a:srcRect/>
          <a:stretch>
            <a:fillRect/>
          </a:stretch>
        </p:blipFill>
        <p:spPr bwMode="auto">
          <a:xfrm>
            <a:off x="4648200" y="3276600"/>
            <a:ext cx="2752725" cy="1657350"/>
          </a:xfrm>
          <a:prstGeom prst="rect">
            <a:avLst/>
          </a:prstGeom>
          <a:noFill/>
          <a:ln w="9525">
            <a:noFill/>
            <a:miter lim="800000"/>
            <a:headEnd/>
            <a:tailEnd/>
          </a:ln>
        </p:spPr>
      </p:pic>
      <p:sp>
        <p:nvSpPr>
          <p:cNvPr id="49159" name="TextBox 7"/>
          <p:cNvSpPr txBox="1">
            <a:spLocks noChangeArrowheads="1"/>
          </p:cNvSpPr>
          <p:nvPr/>
        </p:nvSpPr>
        <p:spPr bwMode="auto">
          <a:xfrm>
            <a:off x="5410200" y="4419600"/>
            <a:ext cx="1219200" cy="381000"/>
          </a:xfrm>
          <a:prstGeom prst="rect">
            <a:avLst/>
          </a:prstGeom>
          <a:solidFill>
            <a:schemeClr val="bg1"/>
          </a:solidFill>
          <a:ln w="9525">
            <a:noFill/>
            <a:miter lim="800000"/>
            <a:headEnd/>
            <a:tailEnd/>
          </a:ln>
        </p:spPr>
        <p:txBody>
          <a:bodyPr>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723327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5">
            <a:extLst>
              <a:ext uri="{FF2B5EF4-FFF2-40B4-BE49-F238E27FC236}">
                <a16:creationId xmlns:a16="http://schemas.microsoft.com/office/drawing/2014/main" id="{C72F2EFC-16CA-41D1-900A-C9A07FB773CD}"/>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9A5F2F84-D067-410F-88BD-0C8F64CCB287}" type="slidenum">
              <a:rPr lang="en-US" altLang="en-US" sz="1400" smtClean="0"/>
              <a:pPr>
                <a:spcBef>
                  <a:spcPct val="0"/>
                </a:spcBef>
                <a:buFontTx/>
                <a:buNone/>
              </a:pPr>
              <a:t>2</a:t>
            </a:fld>
            <a:endParaRPr lang="en-US" altLang="en-US" sz="1400"/>
          </a:p>
        </p:txBody>
      </p:sp>
      <p:sp>
        <p:nvSpPr>
          <p:cNvPr id="5123" name="Rectangle 2">
            <a:extLst>
              <a:ext uri="{FF2B5EF4-FFF2-40B4-BE49-F238E27FC236}">
                <a16:creationId xmlns:a16="http://schemas.microsoft.com/office/drawing/2014/main" id="{D668FCDF-D08D-4850-8C72-EE8738DC8C8A}"/>
              </a:ext>
            </a:extLst>
          </p:cNvPr>
          <p:cNvSpPr>
            <a:spLocks noGrp="1" noChangeArrowheads="1"/>
          </p:cNvSpPr>
          <p:nvPr>
            <p:ph type="ctrTitle"/>
          </p:nvPr>
        </p:nvSpPr>
        <p:spPr>
          <a:xfrm>
            <a:off x="533400" y="304800"/>
            <a:ext cx="7772400" cy="1219200"/>
          </a:xfrm>
        </p:spPr>
        <p:txBody>
          <a:bodyPr/>
          <a:lstStyle/>
          <a:p>
            <a:pPr eaLnBrk="1" hangingPunct="1"/>
            <a:r>
              <a:rPr lang="en-US" altLang="en-US"/>
              <a:t>Metric Prefixes</a:t>
            </a:r>
            <a:endParaRPr lang="en-US" altLang="en-US" sz="1800"/>
          </a:p>
        </p:txBody>
      </p:sp>
      <p:sp>
        <p:nvSpPr>
          <p:cNvPr id="5124" name="Text Box 5">
            <a:extLst>
              <a:ext uri="{FF2B5EF4-FFF2-40B4-BE49-F238E27FC236}">
                <a16:creationId xmlns:a16="http://schemas.microsoft.com/office/drawing/2014/main" id="{FF3CE367-E4EC-4E40-8B45-CBB56608B602}"/>
              </a:ext>
            </a:extLst>
          </p:cNvPr>
          <p:cNvSpPr txBox="1">
            <a:spLocks noChangeArrowheads="1"/>
          </p:cNvSpPr>
          <p:nvPr/>
        </p:nvSpPr>
        <p:spPr bwMode="auto">
          <a:xfrm>
            <a:off x="609600" y="1600200"/>
            <a:ext cx="77724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b="1"/>
              <a:t>Metric prefixes you'll need to know ...</a:t>
            </a:r>
          </a:p>
          <a:p>
            <a:pPr eaLnBrk="1" hangingPunct="1">
              <a:spcBef>
                <a:spcPct val="0"/>
              </a:spcBef>
              <a:buFontTx/>
              <a:buNone/>
            </a:pPr>
            <a:endParaRPr lang="en-US" altLang="en-US" sz="1600" b="1"/>
          </a:p>
          <a:p>
            <a:pPr eaLnBrk="1" hangingPunct="1">
              <a:spcBef>
                <a:spcPct val="0"/>
              </a:spcBef>
              <a:buFontTx/>
              <a:buNone/>
            </a:pPr>
            <a:r>
              <a:rPr lang="en-US" altLang="en-US" sz="1600"/>
              <a:t>1 Giga (G) = 1 billion = 1,000,000,000 </a:t>
            </a:r>
          </a:p>
          <a:p>
            <a:pPr eaLnBrk="1" hangingPunct="1">
              <a:spcBef>
                <a:spcPct val="0"/>
              </a:spcBef>
              <a:buFontTx/>
              <a:buNone/>
            </a:pPr>
            <a:r>
              <a:rPr lang="en-US" altLang="en-US" sz="1600"/>
              <a:t>1 Mega (M) = 1 million = 1,000,000 </a:t>
            </a:r>
          </a:p>
          <a:p>
            <a:pPr eaLnBrk="1" hangingPunct="1">
              <a:spcBef>
                <a:spcPct val="0"/>
              </a:spcBef>
              <a:buFontTx/>
              <a:buNone/>
            </a:pPr>
            <a:r>
              <a:rPr lang="en-US" altLang="en-US" sz="1600"/>
              <a:t>1 kilo (k) = 1 thousand = 1,000 </a:t>
            </a:r>
          </a:p>
          <a:p>
            <a:pPr eaLnBrk="1" hangingPunct="1">
              <a:spcBef>
                <a:spcPct val="0"/>
              </a:spcBef>
              <a:buFontTx/>
              <a:buNone/>
            </a:pPr>
            <a:r>
              <a:rPr lang="en-US" altLang="en-US" sz="1600"/>
              <a:t>1 centi (c) = 1 one-hundredth = 0.01 </a:t>
            </a:r>
          </a:p>
          <a:p>
            <a:pPr eaLnBrk="1" hangingPunct="1">
              <a:spcBef>
                <a:spcPct val="0"/>
              </a:spcBef>
              <a:buFontTx/>
              <a:buNone/>
            </a:pPr>
            <a:r>
              <a:rPr lang="en-US" altLang="en-US" sz="1600"/>
              <a:t>1 milli (m) = 1 one-thousandth = 0.001 </a:t>
            </a:r>
          </a:p>
          <a:p>
            <a:pPr eaLnBrk="1" hangingPunct="1">
              <a:spcBef>
                <a:spcPct val="0"/>
              </a:spcBef>
              <a:buFontTx/>
              <a:buNone/>
            </a:pPr>
            <a:r>
              <a:rPr lang="en-US" altLang="en-US" sz="1600"/>
              <a:t>1 micro (u) = 1 one-millionth = 0.000001 </a:t>
            </a:r>
          </a:p>
          <a:p>
            <a:pPr eaLnBrk="1" hangingPunct="1">
              <a:spcBef>
                <a:spcPct val="0"/>
              </a:spcBef>
              <a:buFontTx/>
              <a:buNone/>
            </a:pPr>
            <a:r>
              <a:rPr lang="en-US" altLang="en-US" sz="1600"/>
              <a:t>1 pico (p) = 1 one-trillionth = 0.000000000001 </a:t>
            </a:r>
          </a:p>
          <a:p>
            <a:pPr eaLnBrk="1" hangingPunct="1">
              <a:spcBef>
                <a:spcPct val="0"/>
              </a:spcBef>
              <a:buFontTx/>
              <a:buNone/>
            </a:pPr>
            <a:endParaRPr lang="en-US" altLang="en-US" sz="1600"/>
          </a:p>
          <a:p>
            <a:pPr eaLnBrk="1" hangingPunct="1">
              <a:spcBef>
                <a:spcPct val="0"/>
              </a:spcBef>
              <a:buFontTx/>
              <a:buNone/>
            </a:pPr>
            <a:r>
              <a:rPr lang="en-US" altLang="en-US" sz="1600" b="1"/>
              <a:t>... and a few you might want to know ...</a:t>
            </a:r>
          </a:p>
          <a:p>
            <a:pPr eaLnBrk="1" hangingPunct="1">
              <a:spcBef>
                <a:spcPct val="0"/>
              </a:spcBef>
              <a:buFontTx/>
              <a:buNone/>
            </a:pPr>
            <a:endParaRPr lang="en-US" altLang="en-US" sz="1600"/>
          </a:p>
          <a:p>
            <a:pPr eaLnBrk="1" hangingPunct="1">
              <a:spcBef>
                <a:spcPct val="0"/>
              </a:spcBef>
              <a:buFontTx/>
              <a:buNone/>
            </a:pPr>
            <a:r>
              <a:rPr lang="en-US" altLang="en-US" sz="1600"/>
              <a:t>1 Tera (T) = 1trillion = 1,000,000,000,000 </a:t>
            </a:r>
          </a:p>
          <a:p>
            <a:pPr eaLnBrk="1" hangingPunct="1">
              <a:spcBef>
                <a:spcPct val="0"/>
              </a:spcBef>
              <a:buFontTx/>
              <a:buNone/>
            </a:pPr>
            <a:r>
              <a:rPr lang="en-US" altLang="en-US" sz="1600"/>
              <a:t>1 hecto (h) = hundred = 100</a:t>
            </a:r>
          </a:p>
          <a:p>
            <a:pPr eaLnBrk="1" hangingPunct="1">
              <a:spcBef>
                <a:spcPct val="0"/>
              </a:spcBef>
              <a:buFontTx/>
              <a:buNone/>
            </a:pPr>
            <a:r>
              <a:rPr lang="en-US" altLang="en-US" sz="1600"/>
              <a:t>1 deci (d) = 1 tenth = 0.1 </a:t>
            </a:r>
          </a:p>
          <a:p>
            <a:pPr eaLnBrk="1" hangingPunct="1">
              <a:spcBef>
                <a:spcPct val="0"/>
              </a:spcBef>
              <a:buFontTx/>
              <a:buNone/>
            </a:pPr>
            <a:r>
              <a:rPr lang="en-US" altLang="en-US" sz="1600"/>
              <a:t>1 nano (n) = 1 one-billionth = 0.000000001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Number Placeholder 5">
            <a:extLst>
              <a:ext uri="{FF2B5EF4-FFF2-40B4-BE49-F238E27FC236}">
                <a16:creationId xmlns:a16="http://schemas.microsoft.com/office/drawing/2014/main" id="{A88194FB-7F5E-4D74-B873-E46B8589DEA9}"/>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CE15FE21-39F0-4FCF-B2B9-0638463D3D99}" type="slidenum">
              <a:rPr lang="en-US" altLang="en-US" sz="1400" smtClean="0"/>
              <a:pPr>
                <a:spcBef>
                  <a:spcPct val="0"/>
                </a:spcBef>
                <a:buFontTx/>
                <a:buNone/>
              </a:pPr>
              <a:t>20</a:t>
            </a:fld>
            <a:endParaRPr lang="en-US" altLang="en-US" sz="1400"/>
          </a:p>
        </p:txBody>
      </p:sp>
      <p:sp>
        <p:nvSpPr>
          <p:cNvPr id="38915" name="Rectangle 2">
            <a:extLst>
              <a:ext uri="{FF2B5EF4-FFF2-40B4-BE49-F238E27FC236}">
                <a16:creationId xmlns:a16="http://schemas.microsoft.com/office/drawing/2014/main" id="{FB49859F-3BAB-4943-B480-28B4EDFBC043}"/>
              </a:ext>
            </a:extLst>
          </p:cNvPr>
          <p:cNvSpPr>
            <a:spLocks noGrp="1" noChangeArrowheads="1"/>
          </p:cNvSpPr>
          <p:nvPr>
            <p:ph type="ctrTitle"/>
          </p:nvPr>
        </p:nvSpPr>
        <p:spPr>
          <a:xfrm>
            <a:off x="533400" y="304800"/>
            <a:ext cx="7772400" cy="1219200"/>
          </a:xfrm>
        </p:spPr>
        <p:txBody>
          <a:bodyPr/>
          <a:lstStyle/>
          <a:p>
            <a:pPr eaLnBrk="1" hangingPunct="1"/>
            <a:r>
              <a:rPr lang="en-US" altLang="en-US"/>
              <a:t>Resistor Fundamentals</a:t>
            </a:r>
            <a:endParaRPr lang="en-US" altLang="en-US" sz="1800"/>
          </a:p>
        </p:txBody>
      </p:sp>
      <p:sp>
        <p:nvSpPr>
          <p:cNvPr id="38916" name="Text Box 3">
            <a:extLst>
              <a:ext uri="{FF2B5EF4-FFF2-40B4-BE49-F238E27FC236}">
                <a16:creationId xmlns:a16="http://schemas.microsoft.com/office/drawing/2014/main" id="{744EE41C-CD76-4374-83B7-C6E7F18D7225}"/>
              </a:ext>
            </a:extLst>
          </p:cNvPr>
          <p:cNvSpPr txBox="1">
            <a:spLocks noChangeArrowheads="1"/>
          </p:cNvSpPr>
          <p:nvPr/>
        </p:nvSpPr>
        <p:spPr bwMode="auto">
          <a:xfrm>
            <a:off x="457200" y="5029200"/>
            <a:ext cx="8001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1400"/>
          </a:p>
        </p:txBody>
      </p:sp>
      <p:sp>
        <p:nvSpPr>
          <p:cNvPr id="38917" name="Text Box 4">
            <a:extLst>
              <a:ext uri="{FF2B5EF4-FFF2-40B4-BE49-F238E27FC236}">
                <a16:creationId xmlns:a16="http://schemas.microsoft.com/office/drawing/2014/main" id="{D97DA930-1A0E-4F14-A5AD-13175E9F0430}"/>
              </a:ext>
            </a:extLst>
          </p:cNvPr>
          <p:cNvSpPr txBox="1">
            <a:spLocks noChangeArrowheads="1"/>
          </p:cNvSpPr>
          <p:nvPr/>
        </p:nvSpPr>
        <p:spPr bwMode="auto">
          <a:xfrm>
            <a:off x="228600" y="1524000"/>
            <a:ext cx="8610600"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1400" b="1"/>
          </a:p>
          <a:p>
            <a:pPr eaLnBrk="1" hangingPunct="1">
              <a:spcBef>
                <a:spcPct val="50000"/>
              </a:spcBef>
              <a:buFontTx/>
              <a:buNone/>
            </a:pPr>
            <a:endParaRPr lang="en-US" altLang="en-US" sz="1400" b="1"/>
          </a:p>
          <a:p>
            <a:pPr eaLnBrk="1" hangingPunct="1">
              <a:spcBef>
                <a:spcPct val="50000"/>
              </a:spcBef>
              <a:buFontTx/>
              <a:buNone/>
            </a:pPr>
            <a:endParaRPr lang="en-US" altLang="en-US" sz="1400"/>
          </a:p>
          <a:p>
            <a:pPr eaLnBrk="1" hangingPunct="1">
              <a:spcBef>
                <a:spcPct val="50000"/>
              </a:spcBef>
              <a:buFontTx/>
              <a:buNone/>
            </a:pPr>
            <a:endParaRPr lang="en-US" altLang="en-US" sz="1400"/>
          </a:p>
        </p:txBody>
      </p:sp>
      <p:pic>
        <p:nvPicPr>
          <p:cNvPr id="38918" name="Picture 5" descr="symbols">
            <a:extLst>
              <a:ext uri="{FF2B5EF4-FFF2-40B4-BE49-F238E27FC236}">
                <a16:creationId xmlns:a16="http://schemas.microsoft.com/office/drawing/2014/main" id="{0CCDF764-FB02-40AD-A735-66117D6FC6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1516063"/>
            <a:ext cx="5715000" cy="508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Number Placeholder 5">
            <a:extLst>
              <a:ext uri="{FF2B5EF4-FFF2-40B4-BE49-F238E27FC236}">
                <a16:creationId xmlns:a16="http://schemas.microsoft.com/office/drawing/2014/main" id="{DBDA94CA-B5E3-4D0D-8271-29B461304B5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B4D4CFEA-6859-4B48-90B8-98DC7AEE9B7B}" type="slidenum">
              <a:rPr lang="en-US" altLang="en-US" sz="1400" smtClean="0"/>
              <a:pPr>
                <a:spcBef>
                  <a:spcPct val="0"/>
                </a:spcBef>
                <a:buFontTx/>
                <a:buNone/>
              </a:pPr>
              <a:t>21</a:t>
            </a:fld>
            <a:endParaRPr lang="en-US" altLang="en-US" sz="1400"/>
          </a:p>
        </p:txBody>
      </p:sp>
      <p:sp>
        <p:nvSpPr>
          <p:cNvPr id="39939" name="Rectangle 2">
            <a:extLst>
              <a:ext uri="{FF2B5EF4-FFF2-40B4-BE49-F238E27FC236}">
                <a16:creationId xmlns:a16="http://schemas.microsoft.com/office/drawing/2014/main" id="{D974C5B8-B887-42B1-BCE6-BC1726DBA2E6}"/>
              </a:ext>
            </a:extLst>
          </p:cNvPr>
          <p:cNvSpPr>
            <a:spLocks noGrp="1" noChangeArrowheads="1"/>
          </p:cNvSpPr>
          <p:nvPr>
            <p:ph type="ctrTitle"/>
          </p:nvPr>
        </p:nvSpPr>
        <p:spPr>
          <a:xfrm>
            <a:off x="533400" y="304800"/>
            <a:ext cx="7772400" cy="1219200"/>
          </a:xfrm>
        </p:spPr>
        <p:txBody>
          <a:bodyPr/>
          <a:lstStyle/>
          <a:p>
            <a:pPr eaLnBrk="1" hangingPunct="1"/>
            <a:r>
              <a:rPr lang="en-US" altLang="en-US"/>
              <a:t>Resistors – Series Circuit</a:t>
            </a:r>
            <a:endParaRPr lang="en-US" altLang="en-US" sz="1800"/>
          </a:p>
        </p:txBody>
      </p:sp>
      <p:sp>
        <p:nvSpPr>
          <p:cNvPr id="39940" name="Text Box 3">
            <a:extLst>
              <a:ext uri="{FF2B5EF4-FFF2-40B4-BE49-F238E27FC236}">
                <a16:creationId xmlns:a16="http://schemas.microsoft.com/office/drawing/2014/main" id="{2A0F77CD-E139-4E3C-BDC1-A5B496D7A0C0}"/>
              </a:ext>
            </a:extLst>
          </p:cNvPr>
          <p:cNvSpPr txBox="1">
            <a:spLocks noChangeArrowheads="1"/>
          </p:cNvSpPr>
          <p:nvPr/>
        </p:nvSpPr>
        <p:spPr bwMode="auto">
          <a:xfrm>
            <a:off x="609600" y="1600200"/>
            <a:ext cx="7772400" cy="427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t>A series circuit is shown in the diagram below. The current flows through each resistor in turn. If the values of the three resistors are:</a:t>
            </a:r>
          </a:p>
          <a:p>
            <a:pPr eaLnBrk="1" hangingPunct="1">
              <a:spcBef>
                <a:spcPct val="0"/>
              </a:spcBef>
              <a:buFontTx/>
              <a:buNone/>
            </a:pPr>
            <a:endParaRPr lang="en-US" altLang="en-US" sz="1600"/>
          </a:p>
          <a:p>
            <a:pPr eaLnBrk="1" hangingPunct="1">
              <a:spcBef>
                <a:spcPct val="0"/>
              </a:spcBef>
              <a:buFontTx/>
              <a:buNone/>
            </a:pPr>
            <a:r>
              <a:rPr lang="en-US" altLang="en-US" sz="1600"/>
              <a:t> </a:t>
            </a:r>
          </a:p>
          <a:p>
            <a:pPr eaLnBrk="1" hangingPunct="1">
              <a:spcBef>
                <a:spcPct val="0"/>
              </a:spcBef>
              <a:buFontTx/>
              <a:buNone/>
            </a:pPr>
            <a:r>
              <a:rPr lang="en-US" altLang="en-US" sz="1600"/>
              <a:t>  </a:t>
            </a:r>
          </a:p>
          <a:p>
            <a:pPr eaLnBrk="1" hangingPunct="1">
              <a:spcBef>
                <a:spcPct val="0"/>
              </a:spcBef>
              <a:buFontTx/>
              <a:buNone/>
            </a:pPr>
            <a:endParaRPr lang="en-US" altLang="en-US" sz="1600"/>
          </a:p>
          <a:p>
            <a:pPr eaLnBrk="1" hangingPunct="1">
              <a:spcBef>
                <a:spcPct val="0"/>
              </a:spcBef>
              <a:buFontTx/>
              <a:buNone/>
            </a:pPr>
            <a:endParaRPr lang="en-US" altLang="en-US" sz="1600"/>
          </a:p>
          <a:p>
            <a:pPr eaLnBrk="1" hangingPunct="1">
              <a:spcBef>
                <a:spcPct val="0"/>
              </a:spcBef>
              <a:buFontTx/>
              <a:buNone/>
            </a:pPr>
            <a:endParaRPr lang="en-US" altLang="en-US" sz="1600"/>
          </a:p>
          <a:p>
            <a:pPr eaLnBrk="1" hangingPunct="1">
              <a:spcBef>
                <a:spcPct val="0"/>
              </a:spcBef>
              <a:buFontTx/>
              <a:buNone/>
            </a:pPr>
            <a:endParaRPr lang="en-US" altLang="en-US" sz="1600"/>
          </a:p>
          <a:p>
            <a:pPr eaLnBrk="1" hangingPunct="1">
              <a:spcBef>
                <a:spcPct val="0"/>
              </a:spcBef>
              <a:buFontTx/>
              <a:buNone/>
            </a:pPr>
            <a:endParaRPr lang="en-US" altLang="en-US" sz="1600"/>
          </a:p>
          <a:p>
            <a:pPr eaLnBrk="1" hangingPunct="1">
              <a:spcBef>
                <a:spcPct val="0"/>
              </a:spcBef>
              <a:buFontTx/>
              <a:buNone/>
            </a:pPr>
            <a:endParaRPr lang="en-US" altLang="en-US" sz="1600"/>
          </a:p>
          <a:p>
            <a:pPr eaLnBrk="1" hangingPunct="1">
              <a:spcBef>
                <a:spcPct val="0"/>
              </a:spcBef>
              <a:buFontTx/>
              <a:buNone/>
            </a:pPr>
            <a:endParaRPr lang="en-US" altLang="en-US" sz="1600"/>
          </a:p>
          <a:p>
            <a:pPr eaLnBrk="1" hangingPunct="1">
              <a:spcBef>
                <a:spcPct val="0"/>
              </a:spcBef>
              <a:buFontTx/>
              <a:buNone/>
            </a:pPr>
            <a:r>
              <a:rPr lang="en-US" altLang="en-US" sz="1600"/>
              <a:t>With a 12 V battery, by E = I X R the total current in the circuit is:</a:t>
            </a:r>
          </a:p>
          <a:p>
            <a:pPr eaLnBrk="1" hangingPunct="1">
              <a:spcBef>
                <a:spcPct val="0"/>
              </a:spcBef>
              <a:buFontTx/>
              <a:buNone/>
            </a:pPr>
            <a:r>
              <a:rPr lang="en-US" altLang="en-US" sz="1600"/>
              <a:t> </a:t>
            </a:r>
          </a:p>
          <a:p>
            <a:pPr eaLnBrk="1" hangingPunct="1">
              <a:spcBef>
                <a:spcPct val="0"/>
              </a:spcBef>
              <a:buFontTx/>
              <a:buNone/>
            </a:pPr>
            <a:r>
              <a:rPr lang="en-US" altLang="en-US" sz="1600"/>
              <a:t>		</a:t>
            </a:r>
            <a:r>
              <a:rPr lang="en-US" altLang="en-US" sz="1600" b="1"/>
              <a:t>I = E / R = (12 / 20) = 0.6 A</a:t>
            </a:r>
          </a:p>
          <a:p>
            <a:pPr eaLnBrk="1" hangingPunct="1">
              <a:spcBef>
                <a:spcPct val="0"/>
              </a:spcBef>
              <a:buFontTx/>
              <a:buNone/>
            </a:pPr>
            <a:endParaRPr lang="en-US" altLang="en-US" sz="1600"/>
          </a:p>
          <a:p>
            <a:pPr eaLnBrk="1" hangingPunct="1">
              <a:spcBef>
                <a:spcPct val="0"/>
              </a:spcBef>
              <a:buFontTx/>
              <a:buNone/>
            </a:pPr>
            <a:r>
              <a:rPr lang="en-US" altLang="en-US" sz="1600"/>
              <a:t>The current through each resistor would be 0.6 amps</a:t>
            </a:r>
          </a:p>
        </p:txBody>
      </p:sp>
      <p:pic>
        <p:nvPicPr>
          <p:cNvPr id="39941" name="Picture 4">
            <a:extLst>
              <a:ext uri="{FF2B5EF4-FFF2-40B4-BE49-F238E27FC236}">
                <a16:creationId xmlns:a16="http://schemas.microsoft.com/office/drawing/2014/main" id="{9E025862-53C5-4DCC-875D-04D9347425F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90800" y="2819400"/>
            <a:ext cx="3724275" cy="120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942" name="Picture 5">
            <a:extLst>
              <a:ext uri="{FF2B5EF4-FFF2-40B4-BE49-F238E27FC236}">
                <a16:creationId xmlns:a16="http://schemas.microsoft.com/office/drawing/2014/main" id="{488D6652-DBB9-41AA-BE5D-5E29A602EBF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0" y="2286000"/>
            <a:ext cx="6400800"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943" name="Picture 4">
            <a:extLst>
              <a:ext uri="{FF2B5EF4-FFF2-40B4-BE49-F238E27FC236}">
                <a16:creationId xmlns:a16="http://schemas.microsoft.com/office/drawing/2014/main" id="{2B82AC8F-1506-4CB6-86EE-DBD3F4154F8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81800" y="4876800"/>
            <a:ext cx="144780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Number Placeholder 5">
            <a:extLst>
              <a:ext uri="{FF2B5EF4-FFF2-40B4-BE49-F238E27FC236}">
                <a16:creationId xmlns:a16="http://schemas.microsoft.com/office/drawing/2014/main" id="{96564478-2762-4DF7-89D7-2DEEA2E652E8}"/>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D3A1F9B1-9835-4EC5-A63E-E1D594CA179D}" type="slidenum">
              <a:rPr lang="en-US" altLang="en-US" sz="1400" smtClean="0"/>
              <a:pPr>
                <a:spcBef>
                  <a:spcPct val="0"/>
                </a:spcBef>
                <a:buFontTx/>
                <a:buNone/>
              </a:pPr>
              <a:t>22</a:t>
            </a:fld>
            <a:endParaRPr lang="en-US" altLang="en-US" sz="1400"/>
          </a:p>
        </p:txBody>
      </p:sp>
      <p:sp>
        <p:nvSpPr>
          <p:cNvPr id="41987" name="Rectangle 2">
            <a:extLst>
              <a:ext uri="{FF2B5EF4-FFF2-40B4-BE49-F238E27FC236}">
                <a16:creationId xmlns:a16="http://schemas.microsoft.com/office/drawing/2014/main" id="{3A730C9F-2B28-44AC-A48E-478DE691CE10}"/>
              </a:ext>
            </a:extLst>
          </p:cNvPr>
          <p:cNvSpPr>
            <a:spLocks noGrp="1" noChangeArrowheads="1"/>
          </p:cNvSpPr>
          <p:nvPr>
            <p:ph type="ctrTitle"/>
          </p:nvPr>
        </p:nvSpPr>
        <p:spPr>
          <a:xfrm>
            <a:off x="533400" y="304800"/>
            <a:ext cx="7772400" cy="1219200"/>
          </a:xfrm>
        </p:spPr>
        <p:txBody>
          <a:bodyPr/>
          <a:lstStyle/>
          <a:p>
            <a:pPr eaLnBrk="1" hangingPunct="1"/>
            <a:r>
              <a:rPr lang="en-US" altLang="en-US"/>
              <a:t>Resistors – Series Circuit</a:t>
            </a:r>
            <a:endParaRPr lang="en-US" altLang="en-US" sz="1800"/>
          </a:p>
        </p:txBody>
      </p:sp>
      <p:sp>
        <p:nvSpPr>
          <p:cNvPr id="41988" name="Text Box 3">
            <a:extLst>
              <a:ext uri="{FF2B5EF4-FFF2-40B4-BE49-F238E27FC236}">
                <a16:creationId xmlns:a16="http://schemas.microsoft.com/office/drawing/2014/main" id="{F66E0F52-C04B-4ADF-B33C-23AC607F2F36}"/>
              </a:ext>
            </a:extLst>
          </p:cNvPr>
          <p:cNvSpPr txBox="1">
            <a:spLocks noChangeArrowheads="1"/>
          </p:cNvSpPr>
          <p:nvPr/>
        </p:nvSpPr>
        <p:spPr bwMode="auto">
          <a:xfrm>
            <a:off x="609600" y="1600200"/>
            <a:ext cx="7772400" cy="372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b="1"/>
              <a:t>R = R1 + R2 + R3 +</a:t>
            </a:r>
            <a:r>
              <a:rPr lang="en-US" altLang="en-US" sz="1600"/>
              <a:t> ... </a:t>
            </a:r>
          </a:p>
          <a:p>
            <a:pPr eaLnBrk="1" hangingPunct="1">
              <a:spcBef>
                <a:spcPct val="0"/>
              </a:spcBef>
              <a:buFontTx/>
              <a:buNone/>
            </a:pPr>
            <a:endParaRPr lang="en-US" altLang="en-US" sz="1600"/>
          </a:p>
          <a:p>
            <a:pPr eaLnBrk="1" hangingPunct="1">
              <a:spcBef>
                <a:spcPct val="0"/>
              </a:spcBef>
              <a:buFontTx/>
              <a:buNone/>
            </a:pPr>
            <a:endParaRPr lang="en-US" altLang="en-US" sz="1600"/>
          </a:p>
          <a:p>
            <a:pPr eaLnBrk="1" hangingPunct="1">
              <a:spcBef>
                <a:spcPct val="0"/>
              </a:spcBef>
              <a:buFontTx/>
              <a:buNone/>
            </a:pPr>
            <a:endParaRPr lang="en-US" altLang="en-US" sz="1600"/>
          </a:p>
          <a:p>
            <a:pPr eaLnBrk="1" hangingPunct="1">
              <a:spcBef>
                <a:spcPct val="0"/>
              </a:spcBef>
              <a:buFontTx/>
              <a:buNone/>
            </a:pPr>
            <a:r>
              <a:rPr lang="en-US" altLang="en-US" sz="1800"/>
              <a:t>R1 = 100 ohms</a:t>
            </a:r>
          </a:p>
          <a:p>
            <a:pPr eaLnBrk="1" hangingPunct="1">
              <a:spcBef>
                <a:spcPct val="0"/>
              </a:spcBef>
              <a:buFontTx/>
              <a:buNone/>
            </a:pPr>
            <a:r>
              <a:rPr lang="en-US" altLang="en-US" sz="1800"/>
              <a:t>R2 = 150 ohms</a:t>
            </a:r>
          </a:p>
          <a:p>
            <a:pPr eaLnBrk="1" hangingPunct="1">
              <a:spcBef>
                <a:spcPct val="0"/>
              </a:spcBef>
              <a:buFontTx/>
              <a:buNone/>
            </a:pPr>
            <a:r>
              <a:rPr lang="en-US" altLang="en-US" sz="1800"/>
              <a:t>R3 = 370 ohms</a:t>
            </a:r>
          </a:p>
          <a:p>
            <a:pPr eaLnBrk="1" hangingPunct="1">
              <a:spcBef>
                <a:spcPct val="0"/>
              </a:spcBef>
              <a:buFontTx/>
              <a:buNone/>
            </a:pPr>
            <a:endParaRPr lang="en-US" altLang="en-US" sz="1800"/>
          </a:p>
          <a:p>
            <a:pPr eaLnBrk="1" hangingPunct="1">
              <a:spcBef>
                <a:spcPct val="0"/>
              </a:spcBef>
              <a:buFontTx/>
              <a:buNone/>
            </a:pPr>
            <a:r>
              <a:rPr lang="en-US" altLang="en-US" sz="1800"/>
              <a:t>RT = ? ohms</a:t>
            </a:r>
          </a:p>
          <a:p>
            <a:pPr eaLnBrk="1" hangingPunct="1">
              <a:spcBef>
                <a:spcPct val="0"/>
              </a:spcBef>
              <a:buFontTx/>
              <a:buNone/>
            </a:pPr>
            <a:endParaRPr lang="en-US" altLang="en-US" sz="1600"/>
          </a:p>
          <a:p>
            <a:pPr eaLnBrk="1" hangingPunct="1">
              <a:spcBef>
                <a:spcPct val="0"/>
              </a:spcBef>
              <a:buFontTx/>
              <a:buNone/>
            </a:pPr>
            <a:endParaRPr lang="en-US" altLang="en-US" sz="1800"/>
          </a:p>
          <a:p>
            <a:pPr eaLnBrk="1" hangingPunct="1">
              <a:spcBef>
                <a:spcPct val="0"/>
              </a:spcBef>
              <a:buFontTx/>
              <a:buNone/>
            </a:pPr>
            <a:endParaRPr lang="en-US" altLang="en-US" sz="1600" b="1"/>
          </a:p>
          <a:p>
            <a:pPr eaLnBrk="1" hangingPunct="1">
              <a:spcBef>
                <a:spcPct val="0"/>
              </a:spcBef>
              <a:buFontTx/>
              <a:buNone/>
            </a:pPr>
            <a:endParaRPr lang="en-US" altLang="en-US" sz="1600"/>
          </a:p>
          <a:p>
            <a:pPr eaLnBrk="1" hangingPunct="1">
              <a:spcBef>
                <a:spcPct val="0"/>
              </a:spcBef>
              <a:buFontTx/>
              <a:buNone/>
            </a:pPr>
            <a:endParaRPr lang="en-US" altLang="en-US" sz="1600"/>
          </a:p>
        </p:txBody>
      </p:sp>
      <p:pic>
        <p:nvPicPr>
          <p:cNvPr id="41989" name="Picture 4">
            <a:extLst>
              <a:ext uri="{FF2B5EF4-FFF2-40B4-BE49-F238E27FC236}">
                <a16:creationId xmlns:a16="http://schemas.microsoft.com/office/drawing/2014/main" id="{185E22FE-6483-4ED1-8461-B5D4418FD28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33800" y="2667000"/>
            <a:ext cx="3724275" cy="120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Number Placeholder 5">
            <a:extLst>
              <a:ext uri="{FF2B5EF4-FFF2-40B4-BE49-F238E27FC236}">
                <a16:creationId xmlns:a16="http://schemas.microsoft.com/office/drawing/2014/main" id="{B6954721-159E-4578-87C7-F573BE7C3193}"/>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768ED909-55BA-4C07-B026-6E072F5E251C}" type="slidenum">
              <a:rPr lang="en-US" altLang="en-US" sz="1400" smtClean="0"/>
              <a:pPr>
                <a:spcBef>
                  <a:spcPct val="0"/>
                </a:spcBef>
                <a:buFontTx/>
                <a:buNone/>
              </a:pPr>
              <a:t>23</a:t>
            </a:fld>
            <a:endParaRPr lang="en-US" altLang="en-US" sz="1400"/>
          </a:p>
        </p:txBody>
      </p:sp>
      <p:sp>
        <p:nvSpPr>
          <p:cNvPr id="44035" name="Rectangle 2">
            <a:extLst>
              <a:ext uri="{FF2B5EF4-FFF2-40B4-BE49-F238E27FC236}">
                <a16:creationId xmlns:a16="http://schemas.microsoft.com/office/drawing/2014/main" id="{0403EE5D-A267-4F37-9910-8742F3DA1EA6}"/>
              </a:ext>
            </a:extLst>
          </p:cNvPr>
          <p:cNvSpPr>
            <a:spLocks noGrp="1" noChangeArrowheads="1"/>
          </p:cNvSpPr>
          <p:nvPr>
            <p:ph type="ctrTitle"/>
          </p:nvPr>
        </p:nvSpPr>
        <p:spPr>
          <a:xfrm>
            <a:off x="533400" y="304800"/>
            <a:ext cx="7772400" cy="1219200"/>
          </a:xfrm>
        </p:spPr>
        <p:txBody>
          <a:bodyPr/>
          <a:lstStyle/>
          <a:p>
            <a:pPr eaLnBrk="1" hangingPunct="1"/>
            <a:r>
              <a:rPr lang="en-US" altLang="en-US"/>
              <a:t>Resistors – Parallel Circuits</a:t>
            </a:r>
            <a:endParaRPr lang="en-US" altLang="en-US" sz="1800"/>
          </a:p>
        </p:txBody>
      </p:sp>
      <p:sp>
        <p:nvSpPr>
          <p:cNvPr id="44036" name="Text Box 3">
            <a:extLst>
              <a:ext uri="{FF2B5EF4-FFF2-40B4-BE49-F238E27FC236}">
                <a16:creationId xmlns:a16="http://schemas.microsoft.com/office/drawing/2014/main" id="{9A6E87BC-0388-461E-964B-BC964D6A43DD}"/>
              </a:ext>
            </a:extLst>
          </p:cNvPr>
          <p:cNvSpPr txBox="1">
            <a:spLocks noChangeArrowheads="1"/>
          </p:cNvSpPr>
          <p:nvPr/>
        </p:nvSpPr>
        <p:spPr bwMode="auto">
          <a:xfrm>
            <a:off x="609600" y="1447800"/>
            <a:ext cx="7772400" cy="3662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t>A </a:t>
            </a:r>
            <a:r>
              <a:rPr lang="en-US" altLang="en-US" sz="1600" b="1"/>
              <a:t>parallel circuit</a:t>
            </a:r>
            <a:r>
              <a:rPr lang="en-US" altLang="en-US" sz="1600"/>
              <a:t> is a circuit in which the resistors are arranged with their heads connected together, and their tails connected together.</a:t>
            </a:r>
          </a:p>
          <a:p>
            <a:pPr eaLnBrk="1" hangingPunct="1">
              <a:spcBef>
                <a:spcPct val="0"/>
              </a:spcBef>
              <a:buFontTx/>
              <a:buNone/>
            </a:pPr>
            <a:endParaRPr lang="en-US" altLang="en-US" sz="1600"/>
          </a:p>
          <a:p>
            <a:pPr eaLnBrk="1" hangingPunct="1">
              <a:spcBef>
                <a:spcPct val="0"/>
              </a:spcBef>
              <a:buFontTx/>
              <a:buNone/>
            </a:pPr>
            <a:r>
              <a:rPr lang="en-US" altLang="en-US" sz="1600"/>
              <a:t>The current in a parallel circuit breaks up, with some flowing along each parallel branch and re-combining when the branches meet again.</a:t>
            </a:r>
          </a:p>
          <a:p>
            <a:pPr eaLnBrk="1" hangingPunct="1">
              <a:spcBef>
                <a:spcPct val="0"/>
              </a:spcBef>
              <a:buFontTx/>
              <a:buNone/>
            </a:pPr>
            <a:endParaRPr lang="en-US" altLang="en-US" sz="1600"/>
          </a:p>
          <a:p>
            <a:pPr eaLnBrk="1" hangingPunct="1">
              <a:spcBef>
                <a:spcPct val="0"/>
              </a:spcBef>
              <a:buFontTx/>
              <a:buNone/>
            </a:pPr>
            <a:r>
              <a:rPr lang="en-US" altLang="en-US" sz="1600"/>
              <a:t>The voltage across each resistor in parallel is the same. </a:t>
            </a:r>
          </a:p>
          <a:p>
            <a:pPr eaLnBrk="1" hangingPunct="1">
              <a:spcBef>
                <a:spcPct val="0"/>
              </a:spcBef>
              <a:buFontTx/>
              <a:buNone/>
            </a:pPr>
            <a:endParaRPr lang="en-US" altLang="en-US" sz="1600"/>
          </a:p>
          <a:p>
            <a:pPr eaLnBrk="1" hangingPunct="1">
              <a:spcBef>
                <a:spcPct val="0"/>
              </a:spcBef>
              <a:buFontTx/>
              <a:buNone/>
            </a:pPr>
            <a:r>
              <a:rPr lang="en-US" altLang="en-US" sz="1600"/>
              <a:t>The total resistance of a set of resistors in parallel is found by adding up the </a:t>
            </a:r>
            <a:r>
              <a:rPr lang="en-US" altLang="en-US" sz="1600" b="1"/>
              <a:t>reciprocals</a:t>
            </a:r>
            <a:r>
              <a:rPr lang="en-US" altLang="en-US" sz="1600"/>
              <a:t> of the resistance values, and then taking the reciprocal of the total. </a:t>
            </a:r>
          </a:p>
          <a:p>
            <a:pPr eaLnBrk="1" hangingPunct="1">
              <a:spcBef>
                <a:spcPct val="0"/>
              </a:spcBef>
              <a:buFontTx/>
              <a:buNone/>
            </a:pPr>
            <a:endParaRPr lang="en-US" altLang="en-US" sz="1600"/>
          </a:p>
          <a:p>
            <a:pPr eaLnBrk="1" hangingPunct="1">
              <a:spcBef>
                <a:spcPct val="0"/>
              </a:spcBef>
              <a:buFontTx/>
              <a:buNone/>
            </a:pPr>
            <a:r>
              <a:rPr lang="en-US" altLang="en-US" sz="1600"/>
              <a:t>Equivalent resistance of resistors in parallel</a:t>
            </a:r>
          </a:p>
          <a:p>
            <a:pPr eaLnBrk="1" hangingPunct="1">
              <a:spcBef>
                <a:spcPct val="0"/>
              </a:spcBef>
              <a:buFontTx/>
              <a:buNone/>
            </a:pPr>
            <a:endParaRPr lang="en-US" altLang="en-US" sz="1600"/>
          </a:p>
          <a:p>
            <a:pPr eaLnBrk="1" hangingPunct="1">
              <a:spcBef>
                <a:spcPct val="0"/>
              </a:spcBef>
              <a:buFontTx/>
              <a:buNone/>
            </a:pPr>
            <a:r>
              <a:rPr lang="en-US" altLang="en-US" sz="1600"/>
              <a:t>		</a:t>
            </a:r>
            <a:r>
              <a:rPr lang="en-US" altLang="en-US" sz="2400" b="1"/>
              <a:t>1 / R = 1 / R1 + 1 / R2 + 1 / R3 +...</a:t>
            </a:r>
            <a:r>
              <a:rPr lang="en-US" altLang="en-US" sz="1600"/>
              <a:t>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Number Placeholder 5">
            <a:extLst>
              <a:ext uri="{FF2B5EF4-FFF2-40B4-BE49-F238E27FC236}">
                <a16:creationId xmlns:a16="http://schemas.microsoft.com/office/drawing/2014/main" id="{3FF75F30-AEF7-4D50-8CCD-1886839C6D0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0DD681D7-5F56-4973-8248-BAD5A0C6E0D3}" type="slidenum">
              <a:rPr lang="en-US" altLang="en-US" sz="1400" smtClean="0"/>
              <a:pPr>
                <a:spcBef>
                  <a:spcPct val="0"/>
                </a:spcBef>
                <a:buFontTx/>
                <a:buNone/>
              </a:pPr>
              <a:t>24</a:t>
            </a:fld>
            <a:endParaRPr lang="en-US" altLang="en-US" sz="1400"/>
          </a:p>
        </p:txBody>
      </p:sp>
      <p:sp>
        <p:nvSpPr>
          <p:cNvPr id="46083" name="Rectangle 2">
            <a:extLst>
              <a:ext uri="{FF2B5EF4-FFF2-40B4-BE49-F238E27FC236}">
                <a16:creationId xmlns:a16="http://schemas.microsoft.com/office/drawing/2014/main" id="{397AB97A-FC0C-4B17-80B3-F5FCA8FD160B}"/>
              </a:ext>
            </a:extLst>
          </p:cNvPr>
          <p:cNvSpPr>
            <a:spLocks noGrp="1" noChangeArrowheads="1"/>
          </p:cNvSpPr>
          <p:nvPr>
            <p:ph type="ctrTitle"/>
          </p:nvPr>
        </p:nvSpPr>
        <p:spPr>
          <a:xfrm>
            <a:off x="533400" y="304800"/>
            <a:ext cx="7772400" cy="1219200"/>
          </a:xfrm>
        </p:spPr>
        <p:txBody>
          <a:bodyPr/>
          <a:lstStyle/>
          <a:p>
            <a:pPr eaLnBrk="1" hangingPunct="1"/>
            <a:r>
              <a:rPr lang="en-US" altLang="en-US"/>
              <a:t>Resistors – Parallel Circuits</a:t>
            </a:r>
            <a:endParaRPr lang="en-US" altLang="en-US" sz="1800"/>
          </a:p>
        </p:txBody>
      </p:sp>
      <p:sp>
        <p:nvSpPr>
          <p:cNvPr id="46084" name="Text Box 3">
            <a:extLst>
              <a:ext uri="{FF2B5EF4-FFF2-40B4-BE49-F238E27FC236}">
                <a16:creationId xmlns:a16="http://schemas.microsoft.com/office/drawing/2014/main" id="{E0CA64ED-F192-44E1-85E5-F1FFE73F38A7}"/>
              </a:ext>
            </a:extLst>
          </p:cNvPr>
          <p:cNvSpPr txBox="1">
            <a:spLocks noChangeArrowheads="1"/>
          </p:cNvSpPr>
          <p:nvPr/>
        </p:nvSpPr>
        <p:spPr bwMode="auto">
          <a:xfrm>
            <a:off x="609600" y="1600200"/>
            <a:ext cx="8077200" cy="4894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1600" dirty="0"/>
          </a:p>
          <a:p>
            <a:pPr eaLnBrk="1" hangingPunct="1">
              <a:spcBef>
                <a:spcPct val="50000"/>
              </a:spcBef>
              <a:buFontTx/>
              <a:buNone/>
            </a:pPr>
            <a:endParaRPr lang="en-US" altLang="en-US" sz="1600" dirty="0"/>
          </a:p>
          <a:p>
            <a:pPr eaLnBrk="1" hangingPunct="1">
              <a:spcBef>
                <a:spcPct val="50000"/>
              </a:spcBef>
              <a:buFontTx/>
              <a:buNone/>
            </a:pPr>
            <a:endParaRPr lang="en-US" altLang="en-US" sz="1600" dirty="0"/>
          </a:p>
          <a:p>
            <a:pPr eaLnBrk="1" hangingPunct="1">
              <a:spcBef>
                <a:spcPct val="50000"/>
              </a:spcBef>
              <a:buFontTx/>
              <a:buNone/>
            </a:pPr>
            <a:r>
              <a:rPr lang="en-US" altLang="en-US" sz="1600" dirty="0"/>
              <a:t>A parallel circuit is shown in the diagram above. In this case the current supplied by the battery splits up, and the amount going through each resistor depends on the resistance. If the values of the three resistors are: </a:t>
            </a:r>
          </a:p>
          <a:p>
            <a:pPr eaLnBrk="1" hangingPunct="1">
              <a:spcBef>
                <a:spcPct val="50000"/>
              </a:spcBef>
              <a:buFontTx/>
              <a:buNone/>
            </a:pPr>
            <a:endParaRPr lang="en-US" altLang="en-US" sz="1600" dirty="0"/>
          </a:p>
          <a:p>
            <a:pPr eaLnBrk="1" hangingPunct="1">
              <a:spcBef>
                <a:spcPct val="50000"/>
              </a:spcBef>
              <a:buFontTx/>
              <a:buNone/>
            </a:pPr>
            <a:endParaRPr lang="en-US" altLang="en-US" sz="1600" dirty="0"/>
          </a:p>
          <a:p>
            <a:pPr eaLnBrk="1" hangingPunct="1">
              <a:spcBef>
                <a:spcPct val="0"/>
              </a:spcBef>
              <a:buFontTx/>
              <a:buNone/>
            </a:pPr>
            <a:endParaRPr lang="en-US" altLang="en-US" sz="1600" dirty="0"/>
          </a:p>
          <a:p>
            <a:pPr eaLnBrk="1" hangingPunct="1">
              <a:spcBef>
                <a:spcPct val="0"/>
              </a:spcBef>
              <a:buFontTx/>
              <a:buNone/>
            </a:pPr>
            <a:r>
              <a:rPr lang="en-US" altLang="en-US" sz="1600" dirty="0"/>
              <a:t>With a 12 V battery, by E = I R the total current in the circuit is: I = E / R = 12 / 2 = 6 A</a:t>
            </a:r>
          </a:p>
          <a:p>
            <a:pPr eaLnBrk="1" hangingPunct="1">
              <a:spcBef>
                <a:spcPct val="0"/>
              </a:spcBef>
              <a:buFontTx/>
              <a:buNone/>
            </a:pPr>
            <a:endParaRPr lang="en-US" altLang="en-US" sz="1600" dirty="0"/>
          </a:p>
          <a:p>
            <a:pPr eaLnBrk="1" hangingPunct="1">
              <a:spcBef>
                <a:spcPct val="0"/>
              </a:spcBef>
              <a:buFontTx/>
              <a:buNone/>
            </a:pPr>
            <a:r>
              <a:rPr lang="en-US" altLang="en-US" sz="1600" dirty="0"/>
              <a:t>The individual currents can also be found using I = V / R. The voltage across each resistor is 12 V, so: </a:t>
            </a:r>
          </a:p>
          <a:p>
            <a:pPr eaLnBrk="1" hangingPunct="1">
              <a:spcBef>
                <a:spcPct val="0"/>
              </a:spcBef>
              <a:buFontTx/>
              <a:buNone/>
            </a:pPr>
            <a:endParaRPr lang="en-US" altLang="en-US" sz="1600" dirty="0"/>
          </a:p>
          <a:p>
            <a:pPr eaLnBrk="1" hangingPunct="1">
              <a:spcBef>
                <a:spcPct val="0"/>
              </a:spcBef>
              <a:buFontTx/>
              <a:buNone/>
            </a:pPr>
            <a:r>
              <a:rPr lang="en-US" altLang="en-US" sz="1600" dirty="0"/>
              <a:t>I1 = 12 / 8 = 1.5 A		I2 = 12 / 8 = 1.5 A		I3 = 12 / 4 = 3 A </a:t>
            </a:r>
          </a:p>
          <a:p>
            <a:pPr eaLnBrk="1" hangingPunct="1">
              <a:spcBef>
                <a:spcPct val="0"/>
              </a:spcBef>
              <a:buFontTx/>
              <a:buNone/>
            </a:pPr>
            <a:endParaRPr lang="en-US" altLang="en-US" sz="1600" dirty="0"/>
          </a:p>
          <a:p>
            <a:pPr eaLnBrk="1" hangingPunct="1">
              <a:spcBef>
                <a:spcPct val="0"/>
              </a:spcBef>
              <a:buFontTx/>
              <a:buNone/>
            </a:pPr>
            <a:r>
              <a:rPr lang="en-US" altLang="en-US" sz="1600" dirty="0"/>
              <a:t>Note that the currents add together to 6 A, the total current</a:t>
            </a:r>
          </a:p>
        </p:txBody>
      </p:sp>
      <p:pic>
        <p:nvPicPr>
          <p:cNvPr id="46085" name="Picture 5">
            <a:extLst>
              <a:ext uri="{FF2B5EF4-FFF2-40B4-BE49-F238E27FC236}">
                <a16:creationId xmlns:a16="http://schemas.microsoft.com/office/drawing/2014/main" id="{1D211FE1-EEFD-4C24-97CB-E66F2036386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3581400"/>
            <a:ext cx="5424488" cy="74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6086" name="Picture 4">
            <a:extLst>
              <a:ext uri="{FF2B5EF4-FFF2-40B4-BE49-F238E27FC236}">
                <a16:creationId xmlns:a16="http://schemas.microsoft.com/office/drawing/2014/main" id="{A709804D-19EB-45B6-8FFC-732D26A9C69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24200" y="1219200"/>
            <a:ext cx="2590800" cy="1436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Number Placeholder 5">
            <a:extLst>
              <a:ext uri="{FF2B5EF4-FFF2-40B4-BE49-F238E27FC236}">
                <a16:creationId xmlns:a16="http://schemas.microsoft.com/office/drawing/2014/main" id="{59D1B3C1-C775-45A2-90CF-EE2609B365C8}"/>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C5E144AA-3EE7-40E8-9F5C-0D352D82A734}" type="slidenum">
              <a:rPr lang="en-US" altLang="en-US" sz="1400" smtClean="0"/>
              <a:pPr>
                <a:spcBef>
                  <a:spcPct val="0"/>
                </a:spcBef>
                <a:buFontTx/>
                <a:buNone/>
              </a:pPr>
              <a:t>25</a:t>
            </a:fld>
            <a:endParaRPr lang="en-US" altLang="en-US" sz="1400"/>
          </a:p>
        </p:txBody>
      </p:sp>
      <p:sp>
        <p:nvSpPr>
          <p:cNvPr id="48131" name="Rectangle 2">
            <a:extLst>
              <a:ext uri="{FF2B5EF4-FFF2-40B4-BE49-F238E27FC236}">
                <a16:creationId xmlns:a16="http://schemas.microsoft.com/office/drawing/2014/main" id="{2CDB9650-982D-48AE-B628-5D221CC9704C}"/>
              </a:ext>
            </a:extLst>
          </p:cNvPr>
          <p:cNvSpPr>
            <a:spLocks noGrp="1" noChangeArrowheads="1"/>
          </p:cNvSpPr>
          <p:nvPr>
            <p:ph type="ctrTitle"/>
          </p:nvPr>
        </p:nvSpPr>
        <p:spPr>
          <a:xfrm>
            <a:off x="533400" y="304800"/>
            <a:ext cx="7772400" cy="1219200"/>
          </a:xfrm>
        </p:spPr>
        <p:txBody>
          <a:bodyPr/>
          <a:lstStyle/>
          <a:p>
            <a:pPr eaLnBrk="1" hangingPunct="1"/>
            <a:r>
              <a:rPr lang="en-US" altLang="en-US"/>
              <a:t>Resistors – Parallel Circuits</a:t>
            </a:r>
            <a:endParaRPr lang="en-US" altLang="en-US" sz="1800"/>
          </a:p>
        </p:txBody>
      </p:sp>
      <p:sp>
        <p:nvSpPr>
          <p:cNvPr id="48132" name="Text Box 3">
            <a:extLst>
              <a:ext uri="{FF2B5EF4-FFF2-40B4-BE49-F238E27FC236}">
                <a16:creationId xmlns:a16="http://schemas.microsoft.com/office/drawing/2014/main" id="{BAB9A9C8-E645-4B76-89AA-F1C9669097C4}"/>
              </a:ext>
            </a:extLst>
          </p:cNvPr>
          <p:cNvSpPr txBox="1">
            <a:spLocks noChangeArrowheads="1"/>
          </p:cNvSpPr>
          <p:nvPr/>
        </p:nvSpPr>
        <p:spPr bwMode="auto">
          <a:xfrm>
            <a:off x="609600" y="1600200"/>
            <a:ext cx="7772400" cy="4401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dirty="0"/>
              <a:t>1 / R = 1 / R1 + 1 / R2 + 1 / R3 +...</a:t>
            </a:r>
            <a:endParaRPr lang="en-US" altLang="en-US" sz="1600" b="1" dirty="0"/>
          </a:p>
          <a:p>
            <a:pPr eaLnBrk="1" hangingPunct="1">
              <a:spcBef>
                <a:spcPct val="0"/>
              </a:spcBef>
              <a:buFontTx/>
              <a:buNone/>
            </a:pPr>
            <a:endParaRPr lang="en-US" altLang="en-US" sz="1600" b="1" dirty="0"/>
          </a:p>
          <a:p>
            <a:pPr eaLnBrk="1" hangingPunct="1">
              <a:spcBef>
                <a:spcPct val="0"/>
              </a:spcBef>
              <a:buFontTx/>
              <a:buNone/>
            </a:pPr>
            <a:endParaRPr lang="en-US" altLang="en-US" sz="1800" dirty="0"/>
          </a:p>
          <a:p>
            <a:pPr eaLnBrk="1" hangingPunct="1">
              <a:spcBef>
                <a:spcPct val="0"/>
              </a:spcBef>
              <a:buFontTx/>
              <a:buNone/>
            </a:pPr>
            <a:endParaRPr lang="en-US" altLang="en-US" sz="1800" dirty="0"/>
          </a:p>
          <a:p>
            <a:pPr eaLnBrk="1" hangingPunct="1">
              <a:spcBef>
                <a:spcPct val="0"/>
              </a:spcBef>
              <a:buFontTx/>
              <a:buNone/>
            </a:pPr>
            <a:endParaRPr lang="en-US" altLang="en-US" sz="1800" dirty="0"/>
          </a:p>
          <a:p>
            <a:pPr eaLnBrk="1" hangingPunct="1">
              <a:spcBef>
                <a:spcPct val="0"/>
              </a:spcBef>
              <a:buFontTx/>
              <a:buNone/>
            </a:pPr>
            <a:r>
              <a:rPr lang="en-US" altLang="en-US" sz="1800" dirty="0"/>
              <a:t>R1=100 ohms</a:t>
            </a:r>
          </a:p>
          <a:p>
            <a:pPr eaLnBrk="1" hangingPunct="1">
              <a:spcBef>
                <a:spcPct val="0"/>
              </a:spcBef>
              <a:buFontTx/>
              <a:buNone/>
            </a:pPr>
            <a:r>
              <a:rPr lang="en-US" altLang="en-US" sz="1800" dirty="0"/>
              <a:t>R2=100 ohms</a:t>
            </a:r>
          </a:p>
          <a:p>
            <a:pPr eaLnBrk="1" hangingPunct="1">
              <a:spcBef>
                <a:spcPct val="0"/>
              </a:spcBef>
              <a:buFontTx/>
              <a:buNone/>
            </a:pPr>
            <a:r>
              <a:rPr lang="en-US" altLang="en-US" sz="1800" dirty="0"/>
              <a:t>R3=100 ohms</a:t>
            </a:r>
          </a:p>
          <a:p>
            <a:pPr eaLnBrk="1" hangingPunct="1">
              <a:spcBef>
                <a:spcPct val="0"/>
              </a:spcBef>
              <a:buFontTx/>
              <a:buNone/>
            </a:pPr>
            <a:endParaRPr lang="en-US" altLang="en-US" sz="1800" dirty="0"/>
          </a:p>
          <a:p>
            <a:pPr eaLnBrk="1" hangingPunct="1">
              <a:spcBef>
                <a:spcPct val="0"/>
              </a:spcBef>
              <a:buFontTx/>
              <a:buNone/>
            </a:pPr>
            <a:r>
              <a:rPr lang="en-US" altLang="en-US" sz="1800" dirty="0"/>
              <a:t>RT= ? Ohms</a:t>
            </a:r>
          </a:p>
          <a:p>
            <a:pPr eaLnBrk="1" hangingPunct="1">
              <a:spcBef>
                <a:spcPct val="0"/>
              </a:spcBef>
              <a:buFontTx/>
              <a:buNone/>
            </a:pPr>
            <a:endParaRPr lang="en-US" altLang="en-US" sz="1800" dirty="0"/>
          </a:p>
          <a:p>
            <a:pPr eaLnBrk="1" hangingPunct="1">
              <a:spcBef>
                <a:spcPct val="0"/>
              </a:spcBef>
              <a:buFontTx/>
              <a:buNone/>
            </a:pPr>
            <a:r>
              <a:rPr lang="en-US" altLang="en-US" sz="1800" dirty="0"/>
              <a:t>RT = 1 / (1 / 100 + 1 / 100 + 1 / 100) = 33.33 ohms</a:t>
            </a:r>
          </a:p>
          <a:p>
            <a:pPr eaLnBrk="1" hangingPunct="1">
              <a:spcBef>
                <a:spcPct val="0"/>
              </a:spcBef>
              <a:buFontTx/>
              <a:buNone/>
            </a:pPr>
            <a:endParaRPr lang="en-US" altLang="en-US" sz="1800" dirty="0"/>
          </a:p>
          <a:p>
            <a:pPr eaLnBrk="1" hangingPunct="1">
              <a:spcBef>
                <a:spcPct val="0"/>
              </a:spcBef>
              <a:buFontTx/>
              <a:buNone/>
            </a:pPr>
            <a:r>
              <a:rPr lang="en-US" altLang="en-US" sz="1600" dirty="0"/>
              <a:t>Something to keep in mind.  When you have resistors of</a:t>
            </a:r>
            <a:r>
              <a:rPr lang="en-US" altLang="en-US" sz="1600" b="1" dirty="0"/>
              <a:t> equal </a:t>
            </a:r>
            <a:r>
              <a:rPr lang="en-US" altLang="en-US" sz="1600" dirty="0"/>
              <a:t>value in parallel,     RT = R/N where </a:t>
            </a:r>
            <a:r>
              <a:rPr lang="en-US" altLang="en-US" sz="1600" b="1" dirty="0"/>
              <a:t>R</a:t>
            </a:r>
            <a:r>
              <a:rPr lang="en-US" altLang="en-US" sz="1600" dirty="0"/>
              <a:t> is the value of one resistor and </a:t>
            </a:r>
            <a:r>
              <a:rPr lang="en-US" altLang="en-US" sz="1600" b="1" dirty="0"/>
              <a:t>N</a:t>
            </a:r>
            <a:r>
              <a:rPr lang="en-US" altLang="en-US" sz="1600" dirty="0"/>
              <a:t> is the number of resistors..</a:t>
            </a:r>
          </a:p>
          <a:p>
            <a:pPr eaLnBrk="1" hangingPunct="1">
              <a:spcBef>
                <a:spcPct val="0"/>
              </a:spcBef>
              <a:buFontTx/>
              <a:buNone/>
            </a:pPr>
            <a:endParaRPr lang="en-US" altLang="en-US" sz="1600" dirty="0"/>
          </a:p>
        </p:txBody>
      </p:sp>
      <p:pic>
        <p:nvPicPr>
          <p:cNvPr id="48133" name="Picture 4">
            <a:extLst>
              <a:ext uri="{FF2B5EF4-FFF2-40B4-BE49-F238E27FC236}">
                <a16:creationId xmlns:a16="http://schemas.microsoft.com/office/drawing/2014/main" id="{279632FC-7FE0-4CF7-8632-D7F7DA41391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57600" y="2362200"/>
            <a:ext cx="2971800" cy="164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Number Placeholder 5">
            <a:extLst>
              <a:ext uri="{FF2B5EF4-FFF2-40B4-BE49-F238E27FC236}">
                <a16:creationId xmlns:a16="http://schemas.microsoft.com/office/drawing/2014/main" id="{13C890AA-A2DE-4FAF-9F9B-89700671090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8A5D437A-1996-4122-92A4-2FC1C9B60800}" type="slidenum">
              <a:rPr lang="en-US" altLang="en-US" sz="1400" smtClean="0"/>
              <a:pPr>
                <a:spcBef>
                  <a:spcPct val="0"/>
                </a:spcBef>
                <a:buFontTx/>
                <a:buNone/>
              </a:pPr>
              <a:t>26</a:t>
            </a:fld>
            <a:endParaRPr lang="en-US" altLang="en-US" sz="1400"/>
          </a:p>
        </p:txBody>
      </p:sp>
      <p:sp>
        <p:nvSpPr>
          <p:cNvPr id="50179" name="Rectangle 2">
            <a:extLst>
              <a:ext uri="{FF2B5EF4-FFF2-40B4-BE49-F238E27FC236}">
                <a16:creationId xmlns:a16="http://schemas.microsoft.com/office/drawing/2014/main" id="{17C8F965-D1B5-43FA-9809-0CF9AA9EAC90}"/>
              </a:ext>
            </a:extLst>
          </p:cNvPr>
          <p:cNvSpPr>
            <a:spLocks noGrp="1" noChangeArrowheads="1"/>
          </p:cNvSpPr>
          <p:nvPr>
            <p:ph type="ctrTitle"/>
          </p:nvPr>
        </p:nvSpPr>
        <p:spPr>
          <a:xfrm>
            <a:off x="533400" y="304800"/>
            <a:ext cx="7772400" cy="1219200"/>
          </a:xfrm>
        </p:spPr>
        <p:txBody>
          <a:bodyPr/>
          <a:lstStyle/>
          <a:p>
            <a:pPr eaLnBrk="1" hangingPunct="1"/>
            <a:r>
              <a:rPr lang="en-US" altLang="en-US"/>
              <a:t>Resistors – Parallel Circuits</a:t>
            </a:r>
            <a:endParaRPr lang="en-US" altLang="en-US" sz="1800"/>
          </a:p>
        </p:txBody>
      </p:sp>
      <p:sp>
        <p:nvSpPr>
          <p:cNvPr id="50180" name="Text Box 3">
            <a:extLst>
              <a:ext uri="{FF2B5EF4-FFF2-40B4-BE49-F238E27FC236}">
                <a16:creationId xmlns:a16="http://schemas.microsoft.com/office/drawing/2014/main" id="{7C4332F1-8E34-4ACC-BC2F-C2DC07C16011}"/>
              </a:ext>
            </a:extLst>
          </p:cNvPr>
          <p:cNvSpPr txBox="1">
            <a:spLocks noChangeArrowheads="1"/>
          </p:cNvSpPr>
          <p:nvPr/>
        </p:nvSpPr>
        <p:spPr bwMode="auto">
          <a:xfrm>
            <a:off x="609600" y="1571625"/>
            <a:ext cx="7772400" cy="430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b="1"/>
              <a:t>A parallel resistor short-cut</a:t>
            </a:r>
          </a:p>
          <a:p>
            <a:pPr eaLnBrk="1" hangingPunct="1">
              <a:spcBef>
                <a:spcPct val="0"/>
              </a:spcBef>
              <a:buFontTx/>
              <a:buNone/>
            </a:pPr>
            <a:endParaRPr lang="en-US" altLang="en-US" sz="1600"/>
          </a:p>
          <a:p>
            <a:pPr eaLnBrk="1" hangingPunct="1">
              <a:spcBef>
                <a:spcPct val="0"/>
              </a:spcBef>
              <a:buFontTx/>
              <a:buNone/>
            </a:pPr>
            <a:r>
              <a:rPr lang="en-US" altLang="en-US" sz="1400"/>
              <a:t>If the resistors in parallel are identical, it can be very easy to work out the equivalent resistance.</a:t>
            </a:r>
          </a:p>
          <a:p>
            <a:pPr eaLnBrk="1" hangingPunct="1">
              <a:spcBef>
                <a:spcPct val="0"/>
              </a:spcBef>
              <a:buFontTx/>
              <a:buNone/>
            </a:pPr>
            <a:r>
              <a:rPr lang="en-US" altLang="en-US" sz="1400"/>
              <a:t>In this case the equivalent resistance of N identical resistors is the resistance of one resistor divided by N, the number of resistors. So, two 40-ohm resistors in parallel are equivalent to one 20-ohm resistor; five 50-ohm resistors in parallel are equivalent to one 10-ohm resistor, etc. </a:t>
            </a:r>
          </a:p>
          <a:p>
            <a:pPr eaLnBrk="1" hangingPunct="1">
              <a:spcBef>
                <a:spcPct val="0"/>
              </a:spcBef>
              <a:buFontTx/>
              <a:buNone/>
            </a:pPr>
            <a:endParaRPr lang="en-US" altLang="en-US" sz="1400"/>
          </a:p>
          <a:p>
            <a:pPr eaLnBrk="1" hangingPunct="1">
              <a:spcBef>
                <a:spcPct val="0"/>
              </a:spcBef>
              <a:buFontTx/>
              <a:buNone/>
            </a:pPr>
            <a:r>
              <a:rPr lang="en-US" altLang="en-US" sz="1400"/>
              <a:t>When calculating the equivalent resistance of a set of parallel resistors, people often forget to flip the 1/R upside down, putting 1/5 of an ohm instead of 5 ohms, for instance. Here's a way to check your answer. If you have two or more resistors in parallel, look for the one with the smallest resistance. The equivalent resistance will always be between the smallest resistance divided by the number of resistors, and the smallest resistance. Here's an example. </a:t>
            </a:r>
          </a:p>
          <a:p>
            <a:pPr eaLnBrk="1" hangingPunct="1">
              <a:spcBef>
                <a:spcPct val="0"/>
              </a:spcBef>
              <a:buFontTx/>
              <a:buNone/>
            </a:pPr>
            <a:endParaRPr lang="en-US" altLang="en-US" sz="1400"/>
          </a:p>
          <a:p>
            <a:pPr eaLnBrk="1" hangingPunct="1">
              <a:spcBef>
                <a:spcPct val="0"/>
              </a:spcBef>
              <a:buFontTx/>
              <a:buNone/>
            </a:pPr>
            <a:r>
              <a:rPr lang="en-US" altLang="en-US" sz="1400"/>
              <a:t>You have three resistors in parallel, with values 6 ohms, 9 ohms, and 18 ohms. The smallest resistance is 6 ohms, so the equivalent resistance must be between 2 ohms and 6 ohms (2 = 6 /3, where 3 is the number of resistors). </a:t>
            </a:r>
          </a:p>
          <a:p>
            <a:pPr eaLnBrk="1" hangingPunct="1">
              <a:spcBef>
                <a:spcPct val="0"/>
              </a:spcBef>
              <a:buFontTx/>
              <a:buNone/>
            </a:pPr>
            <a:endParaRPr lang="en-US" altLang="en-US" sz="1400"/>
          </a:p>
          <a:p>
            <a:pPr eaLnBrk="1" hangingPunct="1">
              <a:spcBef>
                <a:spcPct val="0"/>
              </a:spcBef>
              <a:buFontTx/>
              <a:buNone/>
            </a:pPr>
            <a:r>
              <a:rPr lang="en-US" altLang="en-US" sz="1400"/>
              <a:t>Doing the calculation gives 1/6 + 1/9 + 1/18 = 6/18. Flipping this upside down gives 18/6 = 3 ohms, which is certainly between 2 and 6.</a:t>
            </a:r>
            <a:r>
              <a:rPr lang="en-US" altLang="en-US" sz="1800"/>
              <a:t> </a:t>
            </a:r>
            <a:endParaRPr lang="en-US" altLang="en-US" sz="160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Number Placeholder 5">
            <a:extLst>
              <a:ext uri="{FF2B5EF4-FFF2-40B4-BE49-F238E27FC236}">
                <a16:creationId xmlns:a16="http://schemas.microsoft.com/office/drawing/2014/main" id="{1A63D853-4D01-4B7C-87B3-3DB6B85DCC53}"/>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4565D9AB-462B-4559-A931-0695296E6183}" type="slidenum">
              <a:rPr lang="en-US" altLang="en-US" sz="1400" smtClean="0"/>
              <a:pPr>
                <a:spcBef>
                  <a:spcPct val="0"/>
                </a:spcBef>
                <a:buFontTx/>
                <a:buNone/>
              </a:pPr>
              <a:t>27</a:t>
            </a:fld>
            <a:endParaRPr lang="en-US" altLang="en-US" sz="1400"/>
          </a:p>
        </p:txBody>
      </p:sp>
      <p:sp>
        <p:nvSpPr>
          <p:cNvPr id="52227" name="Rectangle 2">
            <a:extLst>
              <a:ext uri="{FF2B5EF4-FFF2-40B4-BE49-F238E27FC236}">
                <a16:creationId xmlns:a16="http://schemas.microsoft.com/office/drawing/2014/main" id="{0594DCFD-A257-4B4F-8999-26E000371C30}"/>
              </a:ext>
            </a:extLst>
          </p:cNvPr>
          <p:cNvSpPr>
            <a:spLocks noGrp="1" noChangeArrowheads="1"/>
          </p:cNvSpPr>
          <p:nvPr>
            <p:ph type="ctrTitle"/>
          </p:nvPr>
        </p:nvSpPr>
        <p:spPr>
          <a:xfrm>
            <a:off x="533400" y="304800"/>
            <a:ext cx="7772400" cy="1219200"/>
          </a:xfrm>
        </p:spPr>
        <p:txBody>
          <a:bodyPr/>
          <a:lstStyle/>
          <a:p>
            <a:pPr eaLnBrk="1" hangingPunct="1"/>
            <a:r>
              <a:rPr lang="en-US" altLang="en-US"/>
              <a:t>Resistors – Parallel Circuits</a:t>
            </a:r>
            <a:endParaRPr lang="en-US" altLang="en-US" sz="1800"/>
          </a:p>
        </p:txBody>
      </p:sp>
      <p:sp>
        <p:nvSpPr>
          <p:cNvPr id="52228" name="Text Box 3">
            <a:extLst>
              <a:ext uri="{FF2B5EF4-FFF2-40B4-BE49-F238E27FC236}">
                <a16:creationId xmlns:a16="http://schemas.microsoft.com/office/drawing/2014/main" id="{12441770-7755-4543-B648-1D9F21F92E0F}"/>
              </a:ext>
            </a:extLst>
          </p:cNvPr>
          <p:cNvSpPr txBox="1">
            <a:spLocks noChangeArrowheads="1"/>
          </p:cNvSpPr>
          <p:nvPr/>
        </p:nvSpPr>
        <p:spPr bwMode="auto">
          <a:xfrm>
            <a:off x="381000" y="1524000"/>
            <a:ext cx="8305800" cy="397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400" b="1"/>
              <a:t>Circuits with series and parallel components</a:t>
            </a:r>
          </a:p>
          <a:p>
            <a:pPr eaLnBrk="1" hangingPunct="1">
              <a:spcBef>
                <a:spcPct val="0"/>
              </a:spcBef>
              <a:buFontTx/>
              <a:buNone/>
            </a:pPr>
            <a:endParaRPr lang="en-US" altLang="en-US" sz="1400"/>
          </a:p>
          <a:p>
            <a:pPr eaLnBrk="1" hangingPunct="1">
              <a:spcBef>
                <a:spcPct val="0"/>
              </a:spcBef>
              <a:buFontTx/>
              <a:buNone/>
            </a:pPr>
            <a:r>
              <a:rPr lang="en-US" altLang="en-US" sz="1400"/>
              <a:t>Many circuits have a combination of series and parallel resistors. Generally, the total resistance in a </a:t>
            </a:r>
          </a:p>
          <a:p>
            <a:pPr eaLnBrk="1" hangingPunct="1">
              <a:spcBef>
                <a:spcPct val="0"/>
              </a:spcBef>
              <a:buFontTx/>
              <a:buNone/>
            </a:pPr>
            <a:r>
              <a:rPr lang="en-US" altLang="en-US" sz="1400"/>
              <a:t>circuit like this is found by reducing the different series and parallel combinations step-by step to end up </a:t>
            </a:r>
          </a:p>
          <a:p>
            <a:pPr eaLnBrk="1" hangingPunct="1">
              <a:spcBef>
                <a:spcPct val="0"/>
              </a:spcBef>
              <a:buFontTx/>
              <a:buNone/>
            </a:pPr>
            <a:r>
              <a:rPr lang="en-US" altLang="en-US" sz="1400"/>
              <a:t>with a single equivalent resistance for the circuit. This allows the current to be determined easily. The </a:t>
            </a:r>
          </a:p>
          <a:p>
            <a:pPr eaLnBrk="1" hangingPunct="1">
              <a:spcBef>
                <a:spcPct val="0"/>
              </a:spcBef>
              <a:buFontTx/>
              <a:buNone/>
            </a:pPr>
            <a:r>
              <a:rPr lang="en-US" altLang="en-US" sz="1400"/>
              <a:t>current flowing through each resistor can then be found by undoing the reduction process. </a:t>
            </a:r>
          </a:p>
          <a:p>
            <a:pPr eaLnBrk="1" hangingPunct="1">
              <a:spcBef>
                <a:spcPct val="0"/>
              </a:spcBef>
              <a:buFontTx/>
              <a:buNone/>
            </a:pPr>
            <a:endParaRPr lang="en-US" altLang="en-US" sz="1400"/>
          </a:p>
          <a:p>
            <a:pPr eaLnBrk="1" hangingPunct="1">
              <a:spcBef>
                <a:spcPct val="0"/>
              </a:spcBef>
              <a:buFontTx/>
              <a:buNone/>
            </a:pPr>
            <a:r>
              <a:rPr lang="en-US" altLang="en-US" sz="1400"/>
              <a:t>General rules for doing the reduction process include:</a:t>
            </a:r>
          </a:p>
          <a:p>
            <a:pPr eaLnBrk="1" hangingPunct="1">
              <a:spcBef>
                <a:spcPct val="0"/>
              </a:spcBef>
              <a:buFontTx/>
              <a:buNone/>
            </a:pPr>
            <a:r>
              <a:rPr lang="en-US" altLang="en-US" sz="1400"/>
              <a:t>Two (or more) resistors with their heads directly connected together and their tails directly connected </a:t>
            </a:r>
          </a:p>
          <a:p>
            <a:pPr eaLnBrk="1" hangingPunct="1">
              <a:spcBef>
                <a:spcPct val="0"/>
              </a:spcBef>
              <a:buFontTx/>
              <a:buNone/>
            </a:pPr>
            <a:r>
              <a:rPr lang="en-US" altLang="en-US" sz="1400"/>
              <a:t>together are in parallel, and they can be reduced to one resistor using the equivalent resistance </a:t>
            </a:r>
          </a:p>
          <a:p>
            <a:pPr eaLnBrk="1" hangingPunct="1">
              <a:spcBef>
                <a:spcPct val="0"/>
              </a:spcBef>
              <a:buFontTx/>
              <a:buNone/>
            </a:pPr>
            <a:r>
              <a:rPr lang="en-US" altLang="en-US" sz="1400"/>
              <a:t>equation for resistors in parallel. </a:t>
            </a:r>
          </a:p>
          <a:p>
            <a:pPr eaLnBrk="1" hangingPunct="1">
              <a:spcBef>
                <a:spcPct val="0"/>
              </a:spcBef>
              <a:buFontTx/>
              <a:buNone/>
            </a:pPr>
            <a:endParaRPr lang="en-US" altLang="en-US" sz="1400"/>
          </a:p>
          <a:p>
            <a:pPr eaLnBrk="1" hangingPunct="1">
              <a:spcBef>
                <a:spcPct val="0"/>
              </a:spcBef>
              <a:buFontTx/>
              <a:buNone/>
            </a:pPr>
            <a:r>
              <a:rPr lang="en-US" altLang="en-US" sz="1400"/>
              <a:t>Two resistors connected together so that the tail of one is connected to the head of the next, with no </a:t>
            </a:r>
          </a:p>
          <a:p>
            <a:pPr eaLnBrk="1" hangingPunct="1">
              <a:spcBef>
                <a:spcPct val="0"/>
              </a:spcBef>
              <a:buFontTx/>
              <a:buNone/>
            </a:pPr>
            <a:r>
              <a:rPr lang="en-US" altLang="en-US" sz="1400"/>
              <a:t>other path for the current to take along the line connecting them, are in series and can be reduced to </a:t>
            </a:r>
          </a:p>
          <a:p>
            <a:pPr eaLnBrk="1" hangingPunct="1">
              <a:spcBef>
                <a:spcPct val="0"/>
              </a:spcBef>
              <a:buFontTx/>
              <a:buNone/>
            </a:pPr>
            <a:r>
              <a:rPr lang="en-US" altLang="en-US" sz="1400"/>
              <a:t>one equivalent resistor. </a:t>
            </a:r>
          </a:p>
          <a:p>
            <a:pPr eaLnBrk="1" hangingPunct="1">
              <a:spcBef>
                <a:spcPct val="0"/>
              </a:spcBef>
              <a:buFontTx/>
              <a:buNone/>
            </a:pPr>
            <a:endParaRPr lang="en-US" altLang="en-US" sz="1400"/>
          </a:p>
          <a:p>
            <a:pPr eaLnBrk="1" hangingPunct="1">
              <a:spcBef>
                <a:spcPct val="0"/>
              </a:spcBef>
              <a:buFontTx/>
              <a:buNone/>
            </a:pPr>
            <a:r>
              <a:rPr lang="en-US" altLang="en-US" sz="1400" b="1"/>
              <a:t>Finally, remember that for resistors in series, the current is the same for each resistor, and for </a:t>
            </a:r>
          </a:p>
          <a:p>
            <a:pPr eaLnBrk="1" hangingPunct="1">
              <a:spcBef>
                <a:spcPct val="0"/>
              </a:spcBef>
              <a:buFontTx/>
              <a:buNone/>
            </a:pPr>
            <a:r>
              <a:rPr lang="en-US" altLang="en-US" sz="1400" b="1"/>
              <a:t>resistors in parallel, the voltage is the same for each one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a:extLst>
              <a:ext uri="{FF2B5EF4-FFF2-40B4-BE49-F238E27FC236}">
                <a16:creationId xmlns:a16="http://schemas.microsoft.com/office/drawing/2014/main" id="{4CA00ED5-420B-4624-8F4A-542DBDD1BE47}"/>
              </a:ext>
            </a:extLst>
          </p:cNvPr>
          <p:cNvSpPr>
            <a:spLocks noGrp="1"/>
          </p:cNvSpPr>
          <p:nvPr>
            <p:ph type="title"/>
          </p:nvPr>
        </p:nvSpPr>
        <p:spPr/>
        <p:txBody>
          <a:bodyPr/>
          <a:lstStyle/>
          <a:p>
            <a:r>
              <a:rPr lang="en-US" altLang="en-US"/>
              <a:t>Resistors – Parallel Circuits</a:t>
            </a:r>
          </a:p>
        </p:txBody>
      </p:sp>
      <p:sp>
        <p:nvSpPr>
          <p:cNvPr id="54275" name="Content Placeholder 2">
            <a:extLst>
              <a:ext uri="{FF2B5EF4-FFF2-40B4-BE49-F238E27FC236}">
                <a16:creationId xmlns:a16="http://schemas.microsoft.com/office/drawing/2014/main" id="{7BB7419F-6196-45F2-B4E5-AF0AA586B920}"/>
              </a:ext>
            </a:extLst>
          </p:cNvPr>
          <p:cNvSpPr>
            <a:spLocks noGrp="1"/>
          </p:cNvSpPr>
          <p:nvPr>
            <p:ph idx="1"/>
          </p:nvPr>
        </p:nvSpPr>
        <p:spPr>
          <a:xfrm>
            <a:off x="457200" y="1600200"/>
            <a:ext cx="8229600" cy="2133600"/>
          </a:xfrm>
        </p:spPr>
        <p:txBody>
          <a:bodyPr/>
          <a:lstStyle/>
          <a:p>
            <a:r>
              <a:rPr lang="en-US" altLang="en-US"/>
              <a:t>Why use a parallel resistor circuit?</a:t>
            </a:r>
          </a:p>
          <a:p>
            <a:pPr lvl="1"/>
            <a:r>
              <a:rPr lang="en-US" altLang="en-US"/>
              <a:t>Achieve a specific resistance level not available in readily-accessible resistors</a:t>
            </a:r>
          </a:p>
          <a:p>
            <a:pPr lvl="1"/>
            <a:r>
              <a:rPr lang="en-US" altLang="en-US"/>
              <a:t>Reduce current through resistors</a:t>
            </a:r>
          </a:p>
        </p:txBody>
      </p:sp>
      <p:sp>
        <p:nvSpPr>
          <p:cNvPr id="54276" name="Slide Number Placeholder 3">
            <a:extLst>
              <a:ext uri="{FF2B5EF4-FFF2-40B4-BE49-F238E27FC236}">
                <a16:creationId xmlns:a16="http://schemas.microsoft.com/office/drawing/2014/main" id="{BC6EA71D-FBCF-4E45-AF8A-E7DB3D42EBF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C9B36DFE-D7C1-4B39-952C-0863C2F3E957}" type="slidenum">
              <a:rPr lang="en-US" altLang="en-US" sz="1400" smtClean="0"/>
              <a:pPr>
                <a:spcBef>
                  <a:spcPct val="0"/>
                </a:spcBef>
                <a:buFontTx/>
                <a:buNone/>
              </a:pPr>
              <a:t>28</a:t>
            </a:fld>
            <a:endParaRPr lang="en-US" altLang="en-US" sz="1400"/>
          </a:p>
        </p:txBody>
      </p:sp>
      <p:pic>
        <p:nvPicPr>
          <p:cNvPr id="54277" name="Picture 4" descr="dummy_load.jpg">
            <a:extLst>
              <a:ext uri="{FF2B5EF4-FFF2-40B4-BE49-F238E27FC236}">
                <a16:creationId xmlns:a16="http://schemas.microsoft.com/office/drawing/2014/main" id="{1DCD1152-DFAF-4CBC-AB74-4292E382772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886200" y="3810000"/>
            <a:ext cx="4191000" cy="279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4278" name="TextBox 5">
            <a:extLst>
              <a:ext uri="{FF2B5EF4-FFF2-40B4-BE49-F238E27FC236}">
                <a16:creationId xmlns:a16="http://schemas.microsoft.com/office/drawing/2014/main" id="{BFA083BF-49F7-4C6B-9DAB-36E84560E5AC}"/>
              </a:ext>
            </a:extLst>
          </p:cNvPr>
          <p:cNvSpPr txBox="1">
            <a:spLocks noChangeArrowheads="1"/>
          </p:cNvSpPr>
          <p:nvPr/>
        </p:nvSpPr>
        <p:spPr bwMode="auto">
          <a:xfrm>
            <a:off x="685800" y="4343400"/>
            <a:ext cx="29718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a:t>A dummy load constructed of 94 resistors configured in a parallel circuit.</a:t>
            </a:r>
          </a:p>
          <a:p>
            <a:pPr eaLnBrk="1" hangingPunct="1">
              <a:spcBef>
                <a:spcPct val="50000"/>
              </a:spcBef>
              <a:buFontTx/>
              <a:buNone/>
            </a:pPr>
            <a:r>
              <a:rPr lang="en-US" altLang="en-US" sz="1400"/>
              <a:t>The device could withstand much more current / power than any one of the resistors, or all of them in series, could withstand.</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a:extLst>
              <a:ext uri="{FF2B5EF4-FFF2-40B4-BE49-F238E27FC236}">
                <a16:creationId xmlns:a16="http://schemas.microsoft.com/office/drawing/2014/main" id="{BC0B7FA0-C691-4481-8A81-10037BC67BF6}"/>
              </a:ext>
            </a:extLst>
          </p:cNvPr>
          <p:cNvSpPr>
            <a:spLocks noGrp="1" noChangeArrowheads="1"/>
          </p:cNvSpPr>
          <p:nvPr>
            <p:ph type="title"/>
          </p:nvPr>
        </p:nvSpPr>
        <p:spPr>
          <a:xfrm>
            <a:off x="539750" y="468313"/>
            <a:ext cx="7772400" cy="735012"/>
          </a:xfrm>
          <a:noFill/>
        </p:spPr>
        <p:txBody>
          <a:bodyPr lIns="92160" tIns="46080" rIns="92160" bIns="46080">
            <a:spAutoFit/>
          </a:bodyPr>
          <a:lstStyle/>
          <a:p>
            <a:pPr defTabSz="457200" eaLnBrk="1" hangingPunct="1">
              <a:lnSpc>
                <a:spcPct val="95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en-US"/>
              <a:t>Multimeter Tool</a:t>
            </a:r>
            <a:endParaRPr lang="en-GB" altLang="en-US" sz="1800"/>
          </a:p>
        </p:txBody>
      </p:sp>
      <p:pic>
        <p:nvPicPr>
          <p:cNvPr id="55299" name="Picture 3">
            <a:extLst>
              <a:ext uri="{FF2B5EF4-FFF2-40B4-BE49-F238E27FC236}">
                <a16:creationId xmlns:a16="http://schemas.microsoft.com/office/drawing/2014/main" id="{B0E41278-C474-4FA2-9719-502EB8CC57D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16475" y="2520950"/>
            <a:ext cx="1814513" cy="2617788"/>
          </a:xfrm>
          <a:prstGeom prst="rect">
            <a:avLst/>
          </a:prstGeom>
          <a:noFill/>
          <a:ln>
            <a:noFill/>
          </a:ln>
          <a:effectLst>
            <a:outerShdw dist="107933" dir="2700000" algn="ctr" rotWithShape="0">
              <a:srgbClr val="000000">
                <a:alpha val="50026"/>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55300" name="AutoShape 4">
            <a:extLst>
              <a:ext uri="{FF2B5EF4-FFF2-40B4-BE49-F238E27FC236}">
                <a16:creationId xmlns:a16="http://schemas.microsoft.com/office/drawing/2014/main" id="{3644A202-1450-4D00-9BC4-81544F5D231A}"/>
              </a:ext>
            </a:extLst>
          </p:cNvPr>
          <p:cNvSpPr>
            <a:spLocks noChangeArrowheads="1"/>
          </p:cNvSpPr>
          <p:nvPr/>
        </p:nvSpPr>
        <p:spPr bwMode="auto">
          <a:xfrm>
            <a:off x="4022725" y="1766888"/>
            <a:ext cx="4389438" cy="3081337"/>
          </a:xfrm>
          <a:prstGeom prst="roundRect">
            <a:avLst>
              <a:gd name="adj" fmla="val 51"/>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1400"/>
          </a:p>
        </p:txBody>
      </p:sp>
      <p:pic>
        <p:nvPicPr>
          <p:cNvPr id="55301" name="Picture 5">
            <a:extLst>
              <a:ext uri="{FF2B5EF4-FFF2-40B4-BE49-F238E27FC236}">
                <a16:creationId xmlns:a16="http://schemas.microsoft.com/office/drawing/2014/main" id="{B338A249-50CC-4713-8C6C-326A1A9E739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61200" y="1998663"/>
            <a:ext cx="1562100" cy="3195637"/>
          </a:xfrm>
          <a:prstGeom prst="rect">
            <a:avLst/>
          </a:prstGeom>
          <a:noFill/>
          <a:ln>
            <a:noFill/>
          </a:ln>
          <a:effectLst>
            <a:outerShdw dist="107933" dir="2700000" algn="ctr" rotWithShape="0">
              <a:srgbClr val="000000">
                <a:alpha val="50026"/>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172038" name="Text Box 6">
            <a:extLst>
              <a:ext uri="{FF2B5EF4-FFF2-40B4-BE49-F238E27FC236}">
                <a16:creationId xmlns:a16="http://schemas.microsoft.com/office/drawing/2014/main" id="{4824BA22-C128-4F3B-8328-7B5E18A95DEB}"/>
              </a:ext>
            </a:extLst>
          </p:cNvPr>
          <p:cNvSpPr txBox="1">
            <a:spLocks noChangeArrowheads="1"/>
          </p:cNvSpPr>
          <p:nvPr/>
        </p:nvSpPr>
        <p:spPr bwMode="auto">
          <a:xfrm>
            <a:off x="533400" y="1600200"/>
            <a:ext cx="3810000" cy="438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nchorCtr="1">
            <a:spAutoFit/>
          </a:bodyPr>
          <a:lstStyle>
            <a:lvl1pPr defTabSz="4572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chemeClr val="tx1"/>
                </a:solidFill>
                <a:latin typeface="Arial" panose="020B0604020202020204" pitchFamily="34" charset="0"/>
              </a:defRPr>
            </a:lvl1pPr>
            <a:lvl2pPr marL="742950" indent="-285750" defTabSz="4572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800">
                <a:solidFill>
                  <a:schemeClr val="tx1"/>
                </a:solidFill>
                <a:latin typeface="Arial" panose="020B0604020202020204" pitchFamily="34" charset="0"/>
              </a:defRPr>
            </a:lvl2pPr>
            <a:lvl3pPr marL="1143000" indent="-228600" defTabSz="4572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Arial" panose="020B0604020202020204" pitchFamily="34" charset="0"/>
              </a:defRPr>
            </a:lvl3pPr>
            <a:lvl4pPr marL="1600200" indent="-228600" defTabSz="4572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4pPr>
            <a:lvl5pPr marL="2057400" indent="-228600" defTabSz="4572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5pPr>
            <a:lvl6pPr marL="2514600" indent="-228600" defTabSz="457200"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6pPr>
            <a:lvl7pPr marL="2971800" indent="-228600" defTabSz="457200"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7pPr>
            <a:lvl8pPr marL="3429000" indent="-228600" defTabSz="457200"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8pPr>
            <a:lvl9pPr marL="3886200" indent="-228600" defTabSz="457200"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9pPr>
          </a:lstStyle>
          <a:p>
            <a:pPr>
              <a:spcBef>
                <a:spcPct val="0"/>
              </a:spcBef>
              <a:buClr>
                <a:srgbClr val="FFFFCC"/>
              </a:buClr>
              <a:buFont typeface="Times New Roman" panose="02020603050405020304" pitchFamily="18" charset="0"/>
              <a:buNone/>
            </a:pPr>
            <a:r>
              <a:rPr lang="en-GB" altLang="en-US" sz="2400">
                <a:solidFill>
                  <a:srgbClr val="333333"/>
                </a:solidFill>
                <a:latin typeface="Tahoma" panose="020B0604030504040204" pitchFamily="34" charset="0"/>
              </a:rPr>
              <a:t>Multimeters will measure Voltage, Current and Resistance.</a:t>
            </a:r>
          </a:p>
          <a:p>
            <a:pPr>
              <a:spcBef>
                <a:spcPct val="0"/>
              </a:spcBef>
              <a:buClr>
                <a:srgbClr val="FFFFCC"/>
              </a:buClr>
              <a:buFont typeface="Times New Roman" panose="02020603050405020304" pitchFamily="18" charset="0"/>
              <a:buNone/>
            </a:pPr>
            <a:endParaRPr lang="en-GB" altLang="en-US" sz="2400">
              <a:solidFill>
                <a:srgbClr val="333333"/>
              </a:solidFill>
              <a:latin typeface="Tahoma" panose="020B0604030504040204" pitchFamily="34" charset="0"/>
            </a:endParaRPr>
          </a:p>
          <a:p>
            <a:pPr>
              <a:spcBef>
                <a:spcPct val="0"/>
              </a:spcBef>
              <a:buClr>
                <a:srgbClr val="FFFFCC"/>
              </a:buClr>
              <a:buFont typeface="Times New Roman" panose="02020603050405020304" pitchFamily="18" charset="0"/>
              <a:buNone/>
            </a:pPr>
            <a:r>
              <a:rPr lang="en-GB" altLang="en-US" sz="2400">
                <a:solidFill>
                  <a:srgbClr val="333333"/>
                </a:solidFill>
                <a:latin typeface="Tahoma" panose="020B0604030504040204" pitchFamily="34" charset="0"/>
              </a:rPr>
              <a:t>Be sure it is set properly to read what is being measured.</a:t>
            </a:r>
          </a:p>
          <a:p>
            <a:pPr>
              <a:spcBef>
                <a:spcPct val="0"/>
              </a:spcBef>
              <a:buClr>
                <a:srgbClr val="FFFFCC"/>
              </a:buClr>
              <a:buFont typeface="Times New Roman" panose="02020603050405020304" pitchFamily="18" charset="0"/>
              <a:buNone/>
            </a:pPr>
            <a:endParaRPr lang="en-GB" altLang="en-US" sz="2400">
              <a:solidFill>
                <a:srgbClr val="333333"/>
              </a:solidFill>
              <a:latin typeface="Tahoma" panose="020B0604030504040204" pitchFamily="34" charset="0"/>
            </a:endParaRPr>
          </a:p>
          <a:p>
            <a:pPr>
              <a:spcBef>
                <a:spcPct val="0"/>
              </a:spcBef>
              <a:buClr>
                <a:srgbClr val="FFFFCC"/>
              </a:buClr>
              <a:buFont typeface="Times New Roman" panose="02020603050405020304" pitchFamily="18" charset="0"/>
              <a:buNone/>
            </a:pPr>
            <a:r>
              <a:rPr lang="en-GB" altLang="en-US" sz="2400">
                <a:solidFill>
                  <a:srgbClr val="333333"/>
                </a:solidFill>
                <a:latin typeface="Tahoma" panose="020B0604030504040204" pitchFamily="34" charset="0"/>
              </a:rPr>
              <a:t>If it is set to the ohms setting and voltage is measured the meter could be damaged!</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8" fill="hold" nodeType="clickEffect">
                                  <p:stCondLst>
                                    <p:cond delay="0"/>
                                  </p:stCondLst>
                                  <p:childTnLst>
                                    <p:set>
                                      <p:cBhvr>
                                        <p:cTn id="6" dur="1" fill="hold">
                                          <p:stCondLst>
                                            <p:cond delay="0"/>
                                          </p:stCondLst>
                                        </p:cTn>
                                        <p:tgtEl>
                                          <p:spTgt spid="172038">
                                            <p:txEl>
                                              <p:pRg st="0" end="0"/>
                                            </p:txEl>
                                          </p:spTgt>
                                        </p:tgtEl>
                                        <p:attrNameLst>
                                          <p:attrName>style.visibility</p:attrName>
                                        </p:attrNameLst>
                                      </p:cBhvr>
                                      <p:to>
                                        <p:strVal val="visible"/>
                                      </p:to>
                                    </p:set>
                                    <p:animEffect transition="in" filter="slide(fromLeft)">
                                      <p:cBhvr>
                                        <p:cTn id="7" dur="500"/>
                                        <p:tgtEl>
                                          <p:spTgt spid="17203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8" fill="hold" nodeType="clickEffect">
                                  <p:stCondLst>
                                    <p:cond delay="0"/>
                                  </p:stCondLst>
                                  <p:childTnLst>
                                    <p:set>
                                      <p:cBhvr>
                                        <p:cTn id="11" dur="1" fill="hold">
                                          <p:stCondLst>
                                            <p:cond delay="0"/>
                                          </p:stCondLst>
                                        </p:cTn>
                                        <p:tgtEl>
                                          <p:spTgt spid="172038">
                                            <p:txEl>
                                              <p:pRg st="2" end="2"/>
                                            </p:txEl>
                                          </p:spTgt>
                                        </p:tgtEl>
                                        <p:attrNameLst>
                                          <p:attrName>style.visibility</p:attrName>
                                        </p:attrNameLst>
                                      </p:cBhvr>
                                      <p:to>
                                        <p:strVal val="visible"/>
                                      </p:to>
                                    </p:set>
                                    <p:animEffect transition="in" filter="slide(fromLeft)">
                                      <p:cBhvr>
                                        <p:cTn id="12" dur="500"/>
                                        <p:tgtEl>
                                          <p:spTgt spid="172038">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4" fill="hold" nodeType="clickEffect">
                                  <p:stCondLst>
                                    <p:cond delay="0"/>
                                  </p:stCondLst>
                                  <p:childTnLst>
                                    <p:set>
                                      <p:cBhvr>
                                        <p:cTn id="16" dur="1" fill="hold">
                                          <p:stCondLst>
                                            <p:cond delay="0"/>
                                          </p:stCondLst>
                                        </p:cTn>
                                        <p:tgtEl>
                                          <p:spTgt spid="172038">
                                            <p:txEl>
                                              <p:pRg st="4" end="4"/>
                                            </p:txEl>
                                          </p:spTgt>
                                        </p:tgtEl>
                                        <p:attrNameLst>
                                          <p:attrName>style.visibility</p:attrName>
                                        </p:attrNameLst>
                                      </p:cBhvr>
                                      <p:to>
                                        <p:strVal val="visible"/>
                                      </p:to>
                                    </p:set>
                                    <p:animEffect transition="in" filter="slide(fromBottom)">
                                      <p:cBhvr>
                                        <p:cTn id="17" dur="500"/>
                                        <p:tgtEl>
                                          <p:spTgt spid="17203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a:extLst>
              <a:ext uri="{FF2B5EF4-FFF2-40B4-BE49-F238E27FC236}">
                <a16:creationId xmlns:a16="http://schemas.microsoft.com/office/drawing/2014/main" id="{12F5903A-F542-493E-BB06-708192AD251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70C1F1A2-90B7-4E30-B95E-101B209D2741}" type="slidenum">
              <a:rPr lang="en-US" altLang="en-US" sz="1400" smtClean="0"/>
              <a:pPr>
                <a:spcBef>
                  <a:spcPct val="0"/>
                </a:spcBef>
                <a:buFontTx/>
                <a:buNone/>
              </a:pPr>
              <a:t>3</a:t>
            </a:fld>
            <a:endParaRPr lang="en-US" altLang="en-US" sz="1400"/>
          </a:p>
        </p:txBody>
      </p:sp>
      <p:sp>
        <p:nvSpPr>
          <p:cNvPr id="7171" name="Rectangle 2">
            <a:extLst>
              <a:ext uri="{FF2B5EF4-FFF2-40B4-BE49-F238E27FC236}">
                <a16:creationId xmlns:a16="http://schemas.microsoft.com/office/drawing/2014/main" id="{CA041D28-F7FC-4315-9112-17A7126A063B}"/>
              </a:ext>
            </a:extLst>
          </p:cNvPr>
          <p:cNvSpPr>
            <a:spLocks noGrp="1" noChangeArrowheads="1"/>
          </p:cNvSpPr>
          <p:nvPr>
            <p:ph type="ctrTitle"/>
          </p:nvPr>
        </p:nvSpPr>
        <p:spPr>
          <a:xfrm>
            <a:off x="533400" y="304800"/>
            <a:ext cx="7772400" cy="1219200"/>
          </a:xfrm>
        </p:spPr>
        <p:txBody>
          <a:bodyPr/>
          <a:lstStyle/>
          <a:p>
            <a:pPr eaLnBrk="1" hangingPunct="1"/>
            <a:r>
              <a:rPr lang="en-US" altLang="en-US"/>
              <a:t>Metric Prefixes</a:t>
            </a:r>
            <a:endParaRPr lang="en-US" altLang="en-US" sz="1800"/>
          </a:p>
        </p:txBody>
      </p:sp>
      <p:sp>
        <p:nvSpPr>
          <p:cNvPr id="7172" name="Text Box 3">
            <a:extLst>
              <a:ext uri="{FF2B5EF4-FFF2-40B4-BE49-F238E27FC236}">
                <a16:creationId xmlns:a16="http://schemas.microsoft.com/office/drawing/2014/main" id="{5B8AE367-8D18-4617-B971-0097F0625CD5}"/>
              </a:ext>
            </a:extLst>
          </p:cNvPr>
          <p:cNvSpPr txBox="1">
            <a:spLocks noChangeArrowheads="1"/>
          </p:cNvSpPr>
          <p:nvPr/>
        </p:nvSpPr>
        <p:spPr bwMode="auto">
          <a:xfrm>
            <a:off x="609600" y="1600200"/>
            <a:ext cx="7772400" cy="381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t>The prefix enables us to reduce the amount of zeros that are used in writing out large numbers. </a:t>
            </a:r>
          </a:p>
          <a:p>
            <a:pPr eaLnBrk="1" hangingPunct="1">
              <a:spcBef>
                <a:spcPct val="0"/>
              </a:spcBef>
              <a:buFontTx/>
              <a:buNone/>
            </a:pPr>
            <a:endParaRPr lang="en-US" altLang="en-US" sz="1600"/>
          </a:p>
          <a:p>
            <a:pPr eaLnBrk="1" hangingPunct="1">
              <a:spcBef>
                <a:spcPct val="0"/>
              </a:spcBef>
              <a:buFontTx/>
              <a:buNone/>
            </a:pPr>
            <a:r>
              <a:rPr lang="en-US" altLang="en-US" sz="1600"/>
              <a:t>For example…</a:t>
            </a:r>
          </a:p>
          <a:p>
            <a:pPr eaLnBrk="1" hangingPunct="1">
              <a:spcBef>
                <a:spcPct val="0"/>
              </a:spcBef>
              <a:buFontTx/>
              <a:buNone/>
            </a:pPr>
            <a:endParaRPr lang="en-US" altLang="en-US" sz="1600"/>
          </a:p>
          <a:p>
            <a:pPr lvl="1" eaLnBrk="1" hangingPunct="1">
              <a:spcBef>
                <a:spcPct val="0"/>
              </a:spcBef>
              <a:buFontTx/>
              <a:buNone/>
            </a:pPr>
            <a:r>
              <a:rPr lang="en-US" altLang="en-US" sz="1600"/>
              <a:t>Instead of saying that the frequency of a signal is 1,000,000 Hz</a:t>
            </a:r>
          </a:p>
          <a:p>
            <a:pPr lvl="1" eaLnBrk="1" hangingPunct="1">
              <a:spcBef>
                <a:spcPct val="0"/>
              </a:spcBef>
              <a:buFontTx/>
              <a:buNone/>
            </a:pPr>
            <a:r>
              <a:rPr lang="en-US" altLang="en-US" sz="1600"/>
              <a:t>(Hz = Hertz, or cycles per second) </a:t>
            </a:r>
          </a:p>
          <a:p>
            <a:pPr lvl="1" eaLnBrk="1" hangingPunct="1">
              <a:spcBef>
                <a:spcPct val="0"/>
              </a:spcBef>
              <a:buFontTx/>
              <a:buNone/>
            </a:pPr>
            <a:endParaRPr lang="en-US" altLang="en-US" sz="1600"/>
          </a:p>
          <a:p>
            <a:pPr lvl="1" eaLnBrk="1" hangingPunct="1">
              <a:spcBef>
                <a:spcPct val="0"/>
              </a:spcBef>
              <a:buFontTx/>
              <a:buNone/>
            </a:pPr>
            <a:r>
              <a:rPr lang="en-US" altLang="en-US" sz="1600"/>
              <a:t>We say it is 1 Megahertz (MHz) or 1,000 kilohertz (kHz)</a:t>
            </a:r>
          </a:p>
          <a:p>
            <a:pPr lvl="1" eaLnBrk="1" hangingPunct="1">
              <a:spcBef>
                <a:spcPct val="0"/>
              </a:spcBef>
              <a:buFontTx/>
              <a:buNone/>
            </a:pPr>
            <a:endParaRPr lang="en-US" altLang="en-US" sz="1600"/>
          </a:p>
          <a:p>
            <a:pPr eaLnBrk="1" hangingPunct="1">
              <a:spcBef>
                <a:spcPct val="0"/>
              </a:spcBef>
              <a:buFontTx/>
              <a:buNone/>
            </a:pPr>
            <a:r>
              <a:rPr lang="en-US" altLang="en-US" sz="1600"/>
              <a:t>The prefix enables us to write the number in a shorter form</a:t>
            </a:r>
          </a:p>
          <a:p>
            <a:pPr eaLnBrk="1" hangingPunct="1">
              <a:spcBef>
                <a:spcPct val="0"/>
              </a:spcBef>
              <a:buFontTx/>
              <a:buNone/>
            </a:pPr>
            <a:endParaRPr lang="en-US" altLang="en-US" sz="1600"/>
          </a:p>
          <a:p>
            <a:pPr eaLnBrk="1" hangingPunct="1">
              <a:spcBef>
                <a:spcPct val="0"/>
              </a:spcBef>
              <a:buFontTx/>
              <a:buNone/>
            </a:pPr>
            <a:r>
              <a:rPr lang="en-US" altLang="en-US" sz="1600"/>
              <a:t>This becomes especially useful when we need to measure or record very large or very small values</a:t>
            </a:r>
          </a:p>
          <a:p>
            <a:pPr eaLnBrk="1" hangingPunct="1">
              <a:spcBef>
                <a:spcPct val="0"/>
              </a:spcBef>
              <a:buFontTx/>
              <a:buNone/>
            </a:pPr>
            <a:endParaRPr lang="en-US" altLang="en-US" sz="180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Number Placeholder 5">
            <a:extLst>
              <a:ext uri="{FF2B5EF4-FFF2-40B4-BE49-F238E27FC236}">
                <a16:creationId xmlns:a16="http://schemas.microsoft.com/office/drawing/2014/main" id="{82EF6D79-D0CA-48EE-B173-B1FBD37BAC4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7C16BBA2-D659-46D7-B1A4-D443440110B0}" type="slidenum">
              <a:rPr lang="en-US" altLang="en-US" sz="1400" smtClean="0"/>
              <a:pPr>
                <a:spcBef>
                  <a:spcPct val="0"/>
                </a:spcBef>
                <a:buFontTx/>
                <a:buNone/>
              </a:pPr>
              <a:t>30</a:t>
            </a:fld>
            <a:endParaRPr lang="en-US" altLang="en-US" sz="1400"/>
          </a:p>
        </p:txBody>
      </p:sp>
      <p:sp>
        <p:nvSpPr>
          <p:cNvPr id="57347" name="Rectangle 2">
            <a:extLst>
              <a:ext uri="{FF2B5EF4-FFF2-40B4-BE49-F238E27FC236}">
                <a16:creationId xmlns:a16="http://schemas.microsoft.com/office/drawing/2014/main" id="{160AE3EB-5F95-4845-825C-046F1B14B00E}"/>
              </a:ext>
            </a:extLst>
          </p:cNvPr>
          <p:cNvSpPr>
            <a:spLocks noGrp="1" noChangeArrowheads="1"/>
          </p:cNvSpPr>
          <p:nvPr>
            <p:ph type="title"/>
          </p:nvPr>
        </p:nvSpPr>
        <p:spPr>
          <a:xfrm>
            <a:off x="457200" y="554038"/>
            <a:ext cx="8234363" cy="585787"/>
          </a:xfrm>
          <a:noFill/>
        </p:spPr>
        <p:txBody>
          <a:bodyPr lIns="0" tIns="0" rIns="0" bIns="0">
            <a:spAutoFit/>
          </a:bodyPr>
          <a:lstStyle/>
          <a:p>
            <a:pPr defTabSz="457200" eaLnBrk="1" hangingPunct="1">
              <a:lnSpc>
                <a:spcPct val="95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en-US" sz="4000" b="1"/>
              <a:t>Measuring Voltage</a:t>
            </a:r>
            <a:endParaRPr lang="en-GB" altLang="en-US" sz="1600" b="1"/>
          </a:p>
        </p:txBody>
      </p:sp>
      <p:sp>
        <p:nvSpPr>
          <p:cNvPr id="57348" name="Text Box 3">
            <a:extLst>
              <a:ext uri="{FF2B5EF4-FFF2-40B4-BE49-F238E27FC236}">
                <a16:creationId xmlns:a16="http://schemas.microsoft.com/office/drawing/2014/main" id="{F16CAD68-80BA-4876-8F48-AF39C869D00C}"/>
              </a:ext>
            </a:extLst>
          </p:cNvPr>
          <p:cNvSpPr txBox="1">
            <a:spLocks noChangeArrowheads="1"/>
          </p:cNvSpPr>
          <p:nvPr/>
        </p:nvSpPr>
        <p:spPr bwMode="auto">
          <a:xfrm>
            <a:off x="9548813" y="2606675"/>
            <a:ext cx="36512" cy="37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1400"/>
          </a:p>
        </p:txBody>
      </p:sp>
      <p:sp>
        <p:nvSpPr>
          <p:cNvPr id="57349" name="Text Box 4">
            <a:extLst>
              <a:ext uri="{FF2B5EF4-FFF2-40B4-BE49-F238E27FC236}">
                <a16:creationId xmlns:a16="http://schemas.microsoft.com/office/drawing/2014/main" id="{42744AC6-A06B-46AF-A957-AB0426EAA088}"/>
              </a:ext>
            </a:extLst>
          </p:cNvPr>
          <p:cNvSpPr txBox="1">
            <a:spLocks noChangeArrowheads="1"/>
          </p:cNvSpPr>
          <p:nvPr/>
        </p:nvSpPr>
        <p:spPr bwMode="auto">
          <a:xfrm>
            <a:off x="-635000" y="3724275"/>
            <a:ext cx="1587" cy="37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1400"/>
          </a:p>
        </p:txBody>
      </p:sp>
      <p:sp>
        <p:nvSpPr>
          <p:cNvPr id="57350" name="AutoShape 5">
            <a:extLst>
              <a:ext uri="{FF2B5EF4-FFF2-40B4-BE49-F238E27FC236}">
                <a16:creationId xmlns:a16="http://schemas.microsoft.com/office/drawing/2014/main" id="{E98AFC0B-595B-4739-8295-EF729DE36405}"/>
              </a:ext>
            </a:extLst>
          </p:cNvPr>
          <p:cNvSpPr>
            <a:spLocks noChangeArrowheads="1"/>
          </p:cNvSpPr>
          <p:nvPr/>
        </p:nvSpPr>
        <p:spPr bwMode="auto">
          <a:xfrm>
            <a:off x="3827463" y="2279650"/>
            <a:ext cx="989012" cy="1379538"/>
          </a:xfrm>
          <a:prstGeom prst="roundRect">
            <a:avLst>
              <a:gd name="adj" fmla="val 157"/>
            </a:avLst>
          </a:prstGeom>
          <a:solidFill>
            <a:srgbClr val="FFFFCC"/>
          </a:solidFill>
          <a:ln w="9360">
            <a:solidFill>
              <a:srgbClr val="00000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1400"/>
          </a:p>
        </p:txBody>
      </p:sp>
      <p:sp>
        <p:nvSpPr>
          <p:cNvPr id="174086" name="AutoShape 6">
            <a:extLst>
              <a:ext uri="{FF2B5EF4-FFF2-40B4-BE49-F238E27FC236}">
                <a16:creationId xmlns:a16="http://schemas.microsoft.com/office/drawing/2014/main" id="{90C28B8C-A8BE-4B32-A724-70F79755A1DD}"/>
              </a:ext>
            </a:extLst>
          </p:cNvPr>
          <p:cNvSpPr>
            <a:spLocks noChangeArrowheads="1"/>
          </p:cNvSpPr>
          <p:nvPr/>
        </p:nvSpPr>
        <p:spPr bwMode="auto">
          <a:xfrm>
            <a:off x="3886200" y="2362200"/>
            <a:ext cx="830263" cy="647700"/>
          </a:xfrm>
          <a:prstGeom prst="roundRect">
            <a:avLst>
              <a:gd name="adj" fmla="val 241"/>
            </a:avLst>
          </a:prstGeom>
          <a:solidFill>
            <a:srgbClr val="FFFFFF"/>
          </a:solidFill>
          <a:ln w="9360">
            <a:solidFill>
              <a:srgbClr val="00000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1400"/>
          </a:p>
        </p:txBody>
      </p:sp>
      <p:sp>
        <p:nvSpPr>
          <p:cNvPr id="174087" name="Line 7">
            <a:extLst>
              <a:ext uri="{FF2B5EF4-FFF2-40B4-BE49-F238E27FC236}">
                <a16:creationId xmlns:a16="http://schemas.microsoft.com/office/drawing/2014/main" id="{0A8028B5-D9F7-4117-904C-D46256660E9E}"/>
              </a:ext>
            </a:extLst>
          </p:cNvPr>
          <p:cNvSpPr>
            <a:spLocks noChangeShapeType="1"/>
          </p:cNvSpPr>
          <p:nvPr/>
        </p:nvSpPr>
        <p:spPr bwMode="auto">
          <a:xfrm flipV="1">
            <a:off x="4341813" y="2506663"/>
            <a:ext cx="96837" cy="485775"/>
          </a:xfrm>
          <a:prstGeom prst="line">
            <a:avLst/>
          </a:prstGeom>
          <a:noFill/>
          <a:ln w="9360">
            <a:solidFill>
              <a:srgbClr val="FF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174088" name="AutoShape 8">
            <a:extLst>
              <a:ext uri="{FF2B5EF4-FFF2-40B4-BE49-F238E27FC236}">
                <a16:creationId xmlns:a16="http://schemas.microsoft.com/office/drawing/2014/main" id="{A7BD1E4A-EFE0-49A8-BFCC-E1C52CABD9F7}"/>
              </a:ext>
            </a:extLst>
          </p:cNvPr>
          <p:cNvSpPr>
            <a:spLocks noChangeArrowheads="1"/>
          </p:cNvSpPr>
          <p:nvPr/>
        </p:nvSpPr>
        <p:spPr bwMode="auto">
          <a:xfrm>
            <a:off x="2509838" y="4502150"/>
            <a:ext cx="1344612" cy="501650"/>
          </a:xfrm>
          <a:prstGeom prst="roundRect">
            <a:avLst>
              <a:gd name="adj" fmla="val 315"/>
            </a:avLst>
          </a:prstGeom>
          <a:solidFill>
            <a:srgbClr val="E6E6FF"/>
          </a:solidFill>
          <a:ln w="9360">
            <a:solidFill>
              <a:srgbClr val="00000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1400"/>
          </a:p>
        </p:txBody>
      </p:sp>
      <p:sp>
        <p:nvSpPr>
          <p:cNvPr id="174089" name="Oval 9">
            <a:extLst>
              <a:ext uri="{FF2B5EF4-FFF2-40B4-BE49-F238E27FC236}">
                <a16:creationId xmlns:a16="http://schemas.microsoft.com/office/drawing/2014/main" id="{B108DE09-0D0B-4679-B9FE-98290BD26756}"/>
              </a:ext>
            </a:extLst>
          </p:cNvPr>
          <p:cNvSpPr>
            <a:spLocks noChangeArrowheads="1"/>
          </p:cNvSpPr>
          <p:nvPr/>
        </p:nvSpPr>
        <p:spPr bwMode="auto">
          <a:xfrm>
            <a:off x="3376613" y="4598988"/>
            <a:ext cx="122237" cy="122237"/>
          </a:xfrm>
          <a:prstGeom prst="ellipse">
            <a:avLst/>
          </a:prstGeom>
          <a:solidFill>
            <a:srgbClr val="FF0000"/>
          </a:solidFill>
          <a:ln w="9360">
            <a:solidFill>
              <a:srgbClr val="00000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1400"/>
          </a:p>
        </p:txBody>
      </p:sp>
      <p:sp>
        <p:nvSpPr>
          <p:cNvPr id="174090" name="Oval 10">
            <a:extLst>
              <a:ext uri="{FF2B5EF4-FFF2-40B4-BE49-F238E27FC236}">
                <a16:creationId xmlns:a16="http://schemas.microsoft.com/office/drawing/2014/main" id="{A740A12F-CD6A-4D00-9D96-AFFEE70E363E}"/>
              </a:ext>
            </a:extLst>
          </p:cNvPr>
          <p:cNvSpPr>
            <a:spLocks noChangeArrowheads="1"/>
          </p:cNvSpPr>
          <p:nvPr/>
        </p:nvSpPr>
        <p:spPr bwMode="auto">
          <a:xfrm>
            <a:off x="3632200" y="4598988"/>
            <a:ext cx="122238" cy="122237"/>
          </a:xfrm>
          <a:prstGeom prst="ellipse">
            <a:avLst/>
          </a:prstGeom>
          <a:solidFill>
            <a:srgbClr val="000000"/>
          </a:solidFill>
          <a:ln w="9360">
            <a:solidFill>
              <a:srgbClr val="00000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1400"/>
          </a:p>
        </p:txBody>
      </p:sp>
      <p:sp>
        <p:nvSpPr>
          <p:cNvPr id="174091" name="Text Box 11">
            <a:extLst>
              <a:ext uri="{FF2B5EF4-FFF2-40B4-BE49-F238E27FC236}">
                <a16:creationId xmlns:a16="http://schemas.microsoft.com/office/drawing/2014/main" id="{1C230EE4-0E9F-4A42-8F83-5E7BA51CA71B}"/>
              </a:ext>
            </a:extLst>
          </p:cNvPr>
          <p:cNvSpPr txBox="1">
            <a:spLocks noChangeArrowheads="1"/>
          </p:cNvSpPr>
          <p:nvPr/>
        </p:nvSpPr>
        <p:spPr bwMode="auto">
          <a:xfrm>
            <a:off x="2559050" y="4514850"/>
            <a:ext cx="782638"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nchorCtr="1">
            <a:spAutoFit/>
          </a:bodyPr>
          <a:lstStyle>
            <a:lvl1pPr defTabSz="4572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chemeClr val="tx1"/>
                </a:solidFill>
                <a:latin typeface="Arial" panose="020B0604020202020204" pitchFamily="34" charset="0"/>
              </a:defRPr>
            </a:lvl1pPr>
            <a:lvl2pPr marL="742950" indent="-285750" defTabSz="4572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800">
                <a:solidFill>
                  <a:schemeClr val="tx1"/>
                </a:solidFill>
                <a:latin typeface="Arial" panose="020B0604020202020204" pitchFamily="34" charset="0"/>
              </a:defRPr>
            </a:lvl2pPr>
            <a:lvl3pPr marL="1143000" indent="-228600" defTabSz="4572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Arial" panose="020B0604020202020204" pitchFamily="34" charset="0"/>
              </a:defRPr>
            </a:lvl3pPr>
            <a:lvl4pPr marL="1600200" indent="-228600" defTabSz="4572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4pPr>
            <a:lvl5pPr marL="2057400" indent="-228600" defTabSz="4572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5pPr>
            <a:lvl6pPr marL="2514600" indent="-228600" defTabSz="457200"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6pPr>
            <a:lvl7pPr marL="2971800" indent="-228600" defTabSz="457200"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7pPr>
            <a:lvl8pPr marL="3429000" indent="-228600" defTabSz="457200"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8pPr>
            <a:lvl9pPr marL="3886200" indent="-228600" defTabSz="457200"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9pPr>
          </a:lstStyle>
          <a:p>
            <a:pPr eaLnBrk="1" hangingPunct="1">
              <a:lnSpc>
                <a:spcPct val="101000"/>
              </a:lnSpc>
              <a:spcBef>
                <a:spcPct val="0"/>
              </a:spcBef>
              <a:buClr>
                <a:srgbClr val="FFFFCC"/>
              </a:buClr>
              <a:buFont typeface="Times New Roman" panose="02020603050405020304" pitchFamily="18" charset="0"/>
              <a:buNone/>
            </a:pPr>
            <a:r>
              <a:rPr lang="en-GB" altLang="en-US" sz="1400">
                <a:solidFill>
                  <a:srgbClr val="000000"/>
                </a:solidFill>
                <a:latin typeface="Times New Roman" panose="02020603050405020304" pitchFamily="18" charset="0"/>
              </a:rPr>
              <a:t>Power Supply</a:t>
            </a:r>
          </a:p>
        </p:txBody>
      </p:sp>
      <p:sp>
        <p:nvSpPr>
          <p:cNvPr id="174092" name="AutoShape 12">
            <a:extLst>
              <a:ext uri="{FF2B5EF4-FFF2-40B4-BE49-F238E27FC236}">
                <a16:creationId xmlns:a16="http://schemas.microsoft.com/office/drawing/2014/main" id="{1C23A351-4B16-40F5-845C-DD21B2A5181D}"/>
              </a:ext>
            </a:extLst>
          </p:cNvPr>
          <p:cNvSpPr>
            <a:spLocks noChangeArrowheads="1"/>
          </p:cNvSpPr>
          <p:nvPr/>
        </p:nvSpPr>
        <p:spPr bwMode="auto">
          <a:xfrm>
            <a:off x="4927600" y="4967288"/>
            <a:ext cx="1344613" cy="501650"/>
          </a:xfrm>
          <a:prstGeom prst="roundRect">
            <a:avLst>
              <a:gd name="adj" fmla="val 315"/>
            </a:avLst>
          </a:prstGeom>
          <a:solidFill>
            <a:srgbClr val="000080"/>
          </a:solidFill>
          <a:ln w="9360">
            <a:solidFill>
              <a:srgbClr val="00000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1400"/>
          </a:p>
        </p:txBody>
      </p:sp>
      <p:sp>
        <p:nvSpPr>
          <p:cNvPr id="174093" name="Text Box 13">
            <a:extLst>
              <a:ext uri="{FF2B5EF4-FFF2-40B4-BE49-F238E27FC236}">
                <a16:creationId xmlns:a16="http://schemas.microsoft.com/office/drawing/2014/main" id="{FFA164B1-18D4-4195-B49B-E5A1F24D0AED}"/>
              </a:ext>
            </a:extLst>
          </p:cNvPr>
          <p:cNvSpPr txBox="1">
            <a:spLocks noChangeArrowheads="1"/>
          </p:cNvSpPr>
          <p:nvPr/>
        </p:nvSpPr>
        <p:spPr bwMode="auto">
          <a:xfrm>
            <a:off x="5184775" y="5106988"/>
            <a:ext cx="928688"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nchorCtr="1">
            <a:spAutoFit/>
          </a:bodyPr>
          <a:lstStyle>
            <a:lvl1pPr defTabSz="4572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chemeClr val="tx1"/>
                </a:solidFill>
                <a:latin typeface="Arial" panose="020B0604020202020204" pitchFamily="34" charset="0"/>
              </a:defRPr>
            </a:lvl1pPr>
            <a:lvl2pPr marL="742950" indent="-285750" defTabSz="4572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800">
                <a:solidFill>
                  <a:schemeClr val="tx1"/>
                </a:solidFill>
                <a:latin typeface="Arial" panose="020B0604020202020204" pitchFamily="34" charset="0"/>
              </a:defRPr>
            </a:lvl2pPr>
            <a:lvl3pPr marL="1143000" indent="-228600" defTabSz="4572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Arial" panose="020B0604020202020204" pitchFamily="34" charset="0"/>
              </a:defRPr>
            </a:lvl3pPr>
            <a:lvl4pPr marL="1600200" indent="-228600" defTabSz="4572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4pPr>
            <a:lvl5pPr marL="2057400" indent="-228600" defTabSz="4572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5pPr>
            <a:lvl6pPr marL="2514600" indent="-228600" defTabSz="457200"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6pPr>
            <a:lvl7pPr marL="2971800" indent="-228600" defTabSz="457200"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7pPr>
            <a:lvl8pPr marL="3429000" indent="-228600" defTabSz="457200"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8pPr>
            <a:lvl9pPr marL="3886200" indent="-228600" defTabSz="457200"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9pPr>
          </a:lstStyle>
          <a:p>
            <a:pPr eaLnBrk="1" hangingPunct="1">
              <a:lnSpc>
                <a:spcPct val="101000"/>
              </a:lnSpc>
              <a:spcBef>
                <a:spcPct val="0"/>
              </a:spcBef>
              <a:buClr>
                <a:srgbClr val="FFFFCC"/>
              </a:buClr>
              <a:buFont typeface="Times New Roman" panose="02020603050405020304" pitchFamily="18" charset="0"/>
              <a:buNone/>
            </a:pPr>
            <a:r>
              <a:rPr lang="en-GB" altLang="en-US" sz="1400">
                <a:solidFill>
                  <a:srgbClr val="E6E64C"/>
                </a:solidFill>
                <a:latin typeface="Times New Roman" panose="02020603050405020304" pitchFamily="18" charset="0"/>
              </a:rPr>
              <a:t>Transceiver</a:t>
            </a:r>
          </a:p>
        </p:txBody>
      </p:sp>
      <p:sp>
        <p:nvSpPr>
          <p:cNvPr id="174094" name="Freeform 14">
            <a:extLst>
              <a:ext uri="{FF2B5EF4-FFF2-40B4-BE49-F238E27FC236}">
                <a16:creationId xmlns:a16="http://schemas.microsoft.com/office/drawing/2014/main" id="{FD0523AC-2792-4A33-ABDB-85C97D830466}"/>
              </a:ext>
            </a:extLst>
          </p:cNvPr>
          <p:cNvSpPr>
            <a:spLocks noChangeArrowheads="1"/>
          </p:cNvSpPr>
          <p:nvPr/>
        </p:nvSpPr>
        <p:spPr bwMode="auto">
          <a:xfrm>
            <a:off x="3694113" y="4329113"/>
            <a:ext cx="1428750" cy="660400"/>
          </a:xfrm>
          <a:custGeom>
            <a:avLst/>
            <a:gdLst>
              <a:gd name="T0" fmla="*/ 0 w 3969"/>
              <a:gd name="T1" fmla="*/ 2147483646 h 1836"/>
              <a:gd name="T2" fmla="*/ 2147483646 w 3969"/>
              <a:gd name="T3" fmla="*/ 2147483646 h 1836"/>
              <a:gd name="T4" fmla="*/ 2147483646 w 3969"/>
              <a:gd name="T5" fmla="*/ 2147483646 h 1836"/>
              <a:gd name="T6" fmla="*/ 2147483646 w 3969"/>
              <a:gd name="T7" fmla="*/ 2147483646 h 1836"/>
              <a:gd name="T8" fmla="*/ 2147483646 w 3969"/>
              <a:gd name="T9" fmla="*/ 2147483646 h 1836"/>
              <a:gd name="T10" fmla="*/ 2147483646 w 3969"/>
              <a:gd name="T11" fmla="*/ 2147483646 h 1836"/>
              <a:gd name="T12" fmla="*/ 2147483646 w 3969"/>
              <a:gd name="T13" fmla="*/ 2147483646 h 1836"/>
              <a:gd name="T14" fmla="*/ 2147483646 w 3969"/>
              <a:gd name="T15" fmla="*/ 2147483646 h 1836"/>
              <a:gd name="T16" fmla="*/ 2147483646 w 3969"/>
              <a:gd name="T17" fmla="*/ 2147483646 h 183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969"/>
              <a:gd name="T28" fmla="*/ 0 h 1836"/>
              <a:gd name="T29" fmla="*/ 3969 w 3969"/>
              <a:gd name="T30" fmla="*/ 1836 h 18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969" h="1836">
                <a:moveTo>
                  <a:pt x="0" y="735"/>
                </a:moveTo>
                <a:cubicBezTo>
                  <a:pt x="53" y="345"/>
                  <a:pt x="431" y="476"/>
                  <a:pt x="641" y="432"/>
                </a:cubicBezTo>
                <a:cubicBezTo>
                  <a:pt x="834" y="392"/>
                  <a:pt x="1019" y="334"/>
                  <a:pt x="1216" y="280"/>
                </a:cubicBezTo>
                <a:cubicBezTo>
                  <a:pt x="1453" y="216"/>
                  <a:pt x="1699" y="0"/>
                  <a:pt x="1976" y="129"/>
                </a:cubicBezTo>
                <a:cubicBezTo>
                  <a:pt x="2203" y="237"/>
                  <a:pt x="2393" y="397"/>
                  <a:pt x="2617" y="476"/>
                </a:cubicBezTo>
                <a:cubicBezTo>
                  <a:pt x="2852" y="556"/>
                  <a:pt x="3066" y="764"/>
                  <a:pt x="3158" y="1057"/>
                </a:cubicBezTo>
                <a:cubicBezTo>
                  <a:pt x="3261" y="1394"/>
                  <a:pt x="3548" y="1380"/>
                  <a:pt x="3766" y="1489"/>
                </a:cubicBezTo>
                <a:lnTo>
                  <a:pt x="3900" y="1705"/>
                </a:lnTo>
                <a:lnTo>
                  <a:pt x="3968" y="1835"/>
                </a:lnTo>
              </a:path>
            </a:pathLst>
          </a:custGeom>
          <a:noFill/>
          <a:ln w="27360">
            <a:solidFill>
              <a:srgbClr val="00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74095" name="Freeform 15">
            <a:extLst>
              <a:ext uri="{FF2B5EF4-FFF2-40B4-BE49-F238E27FC236}">
                <a16:creationId xmlns:a16="http://schemas.microsoft.com/office/drawing/2014/main" id="{1F43C1C5-80A4-4409-B275-164F3C8B0116}"/>
              </a:ext>
            </a:extLst>
          </p:cNvPr>
          <p:cNvSpPr>
            <a:spLocks noChangeArrowheads="1"/>
          </p:cNvSpPr>
          <p:nvPr/>
        </p:nvSpPr>
        <p:spPr bwMode="auto">
          <a:xfrm>
            <a:off x="3436938" y="4178300"/>
            <a:ext cx="989012" cy="482600"/>
          </a:xfrm>
          <a:custGeom>
            <a:avLst/>
            <a:gdLst>
              <a:gd name="T0" fmla="*/ 0 w 2749"/>
              <a:gd name="T1" fmla="*/ 2147483646 h 1342"/>
              <a:gd name="T2" fmla="*/ 2147483646 w 2749"/>
              <a:gd name="T3" fmla="*/ 2147483646 h 1342"/>
              <a:gd name="T4" fmla="*/ 2147483646 w 2749"/>
              <a:gd name="T5" fmla="*/ 2147483646 h 1342"/>
              <a:gd name="T6" fmla="*/ 2147483646 w 2749"/>
              <a:gd name="T7" fmla="*/ 2147483646 h 1342"/>
              <a:gd name="T8" fmla="*/ 2147483646 w 2749"/>
              <a:gd name="T9" fmla="*/ 0 h 1342"/>
              <a:gd name="T10" fmla="*/ 2147483646 w 2749"/>
              <a:gd name="T11" fmla="*/ 0 h 1342"/>
              <a:gd name="T12" fmla="*/ 2147483646 w 2749"/>
              <a:gd name="T13" fmla="*/ 0 h 1342"/>
              <a:gd name="T14" fmla="*/ 0 60000 65536"/>
              <a:gd name="T15" fmla="*/ 0 60000 65536"/>
              <a:gd name="T16" fmla="*/ 0 60000 65536"/>
              <a:gd name="T17" fmla="*/ 0 60000 65536"/>
              <a:gd name="T18" fmla="*/ 0 60000 65536"/>
              <a:gd name="T19" fmla="*/ 0 60000 65536"/>
              <a:gd name="T20" fmla="*/ 0 60000 65536"/>
              <a:gd name="T21" fmla="*/ 0 w 2749"/>
              <a:gd name="T22" fmla="*/ 0 h 1342"/>
              <a:gd name="T23" fmla="*/ 2749 w 2749"/>
              <a:gd name="T24" fmla="*/ 1342 h 134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749" h="1342">
                <a:moveTo>
                  <a:pt x="0" y="1323"/>
                </a:moveTo>
                <a:cubicBezTo>
                  <a:pt x="466" y="1341"/>
                  <a:pt x="591" y="1055"/>
                  <a:pt x="526" y="893"/>
                </a:cubicBezTo>
                <a:cubicBezTo>
                  <a:pt x="417" y="621"/>
                  <a:pt x="1070" y="658"/>
                  <a:pt x="1143" y="430"/>
                </a:cubicBezTo>
                <a:cubicBezTo>
                  <a:pt x="1216" y="202"/>
                  <a:pt x="1743" y="170"/>
                  <a:pt x="2069" y="64"/>
                </a:cubicBezTo>
                <a:lnTo>
                  <a:pt x="2408" y="0"/>
                </a:lnTo>
                <a:lnTo>
                  <a:pt x="2717" y="0"/>
                </a:lnTo>
                <a:lnTo>
                  <a:pt x="2748" y="0"/>
                </a:lnTo>
              </a:path>
            </a:pathLst>
          </a:custGeom>
          <a:noFill/>
          <a:ln w="2736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74096" name="Freeform 16">
            <a:extLst>
              <a:ext uri="{FF2B5EF4-FFF2-40B4-BE49-F238E27FC236}">
                <a16:creationId xmlns:a16="http://schemas.microsoft.com/office/drawing/2014/main" id="{3B404A4C-F017-455B-87D6-203B282694BB}"/>
              </a:ext>
            </a:extLst>
          </p:cNvPr>
          <p:cNvSpPr>
            <a:spLocks noChangeArrowheads="1"/>
          </p:cNvSpPr>
          <p:nvPr/>
        </p:nvSpPr>
        <p:spPr bwMode="auto">
          <a:xfrm>
            <a:off x="4402138" y="4165600"/>
            <a:ext cx="922337" cy="800100"/>
          </a:xfrm>
          <a:custGeom>
            <a:avLst/>
            <a:gdLst>
              <a:gd name="T0" fmla="*/ 0 w 2562"/>
              <a:gd name="T1" fmla="*/ 0 h 2223"/>
              <a:gd name="T2" fmla="*/ 2147483646 w 2562"/>
              <a:gd name="T3" fmla="*/ 2147483646 h 2223"/>
              <a:gd name="T4" fmla="*/ 2147483646 w 2562"/>
              <a:gd name="T5" fmla="*/ 2147483646 h 2223"/>
              <a:gd name="T6" fmla="*/ 2147483646 w 2562"/>
              <a:gd name="T7" fmla="*/ 2147483646 h 2223"/>
              <a:gd name="T8" fmla="*/ 2147483646 w 2562"/>
              <a:gd name="T9" fmla="*/ 2147483646 h 2223"/>
              <a:gd name="T10" fmla="*/ 2147483646 w 2562"/>
              <a:gd name="T11" fmla="*/ 2147483646 h 2223"/>
              <a:gd name="T12" fmla="*/ 2147483646 w 2562"/>
              <a:gd name="T13" fmla="*/ 2147483646 h 2223"/>
              <a:gd name="T14" fmla="*/ 2147483646 w 2562"/>
              <a:gd name="T15" fmla="*/ 2147483646 h 2223"/>
              <a:gd name="T16" fmla="*/ 0 60000 65536"/>
              <a:gd name="T17" fmla="*/ 0 60000 65536"/>
              <a:gd name="T18" fmla="*/ 0 60000 65536"/>
              <a:gd name="T19" fmla="*/ 0 60000 65536"/>
              <a:gd name="T20" fmla="*/ 0 60000 65536"/>
              <a:gd name="T21" fmla="*/ 0 60000 65536"/>
              <a:gd name="T22" fmla="*/ 0 60000 65536"/>
              <a:gd name="T23" fmla="*/ 0 60000 65536"/>
              <a:gd name="T24" fmla="*/ 0 w 2562"/>
              <a:gd name="T25" fmla="*/ 0 h 2223"/>
              <a:gd name="T26" fmla="*/ 2562 w 2562"/>
              <a:gd name="T27" fmla="*/ 2223 h 222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562" h="2223">
                <a:moveTo>
                  <a:pt x="0" y="0"/>
                </a:moveTo>
                <a:cubicBezTo>
                  <a:pt x="350" y="97"/>
                  <a:pt x="334" y="401"/>
                  <a:pt x="696" y="546"/>
                </a:cubicBezTo>
                <a:cubicBezTo>
                  <a:pt x="975" y="658"/>
                  <a:pt x="1249" y="580"/>
                  <a:pt x="1483" y="697"/>
                </a:cubicBezTo>
                <a:cubicBezTo>
                  <a:pt x="1765" y="838"/>
                  <a:pt x="1465" y="1371"/>
                  <a:pt x="2044" y="1262"/>
                </a:cubicBezTo>
                <a:cubicBezTo>
                  <a:pt x="2527" y="1172"/>
                  <a:pt x="2319" y="1575"/>
                  <a:pt x="2471" y="1751"/>
                </a:cubicBezTo>
                <a:lnTo>
                  <a:pt x="2471" y="1958"/>
                </a:lnTo>
                <a:lnTo>
                  <a:pt x="2538" y="2147"/>
                </a:lnTo>
                <a:lnTo>
                  <a:pt x="2561" y="2222"/>
                </a:lnTo>
              </a:path>
            </a:pathLst>
          </a:custGeom>
          <a:noFill/>
          <a:ln w="2736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74097" name="Oval 17">
            <a:extLst>
              <a:ext uri="{FF2B5EF4-FFF2-40B4-BE49-F238E27FC236}">
                <a16:creationId xmlns:a16="http://schemas.microsoft.com/office/drawing/2014/main" id="{CC858FAB-742A-46B4-85DB-7171D5CF2211}"/>
              </a:ext>
            </a:extLst>
          </p:cNvPr>
          <p:cNvSpPr>
            <a:spLocks noChangeArrowheads="1"/>
          </p:cNvSpPr>
          <p:nvPr/>
        </p:nvSpPr>
        <p:spPr bwMode="auto">
          <a:xfrm>
            <a:off x="4176713" y="3470275"/>
            <a:ext cx="122237" cy="122238"/>
          </a:xfrm>
          <a:prstGeom prst="ellipse">
            <a:avLst/>
          </a:prstGeom>
          <a:solidFill>
            <a:srgbClr val="FF0000"/>
          </a:solidFill>
          <a:ln w="9360">
            <a:solidFill>
              <a:srgbClr val="00000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1400"/>
          </a:p>
        </p:txBody>
      </p:sp>
      <p:sp>
        <p:nvSpPr>
          <p:cNvPr id="174098" name="Oval 18">
            <a:extLst>
              <a:ext uri="{FF2B5EF4-FFF2-40B4-BE49-F238E27FC236}">
                <a16:creationId xmlns:a16="http://schemas.microsoft.com/office/drawing/2014/main" id="{CEFF1FC2-C3A4-4BF1-9B10-C348E3561D4D}"/>
              </a:ext>
            </a:extLst>
          </p:cNvPr>
          <p:cNvSpPr>
            <a:spLocks noChangeArrowheads="1"/>
          </p:cNvSpPr>
          <p:nvPr/>
        </p:nvSpPr>
        <p:spPr bwMode="auto">
          <a:xfrm>
            <a:off x="3951288" y="3463925"/>
            <a:ext cx="122237" cy="122238"/>
          </a:xfrm>
          <a:prstGeom prst="ellipse">
            <a:avLst/>
          </a:prstGeom>
          <a:solidFill>
            <a:srgbClr val="000000"/>
          </a:solidFill>
          <a:ln w="9360">
            <a:solidFill>
              <a:srgbClr val="00000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1400"/>
          </a:p>
        </p:txBody>
      </p:sp>
      <p:grpSp>
        <p:nvGrpSpPr>
          <p:cNvPr id="2" name="Group 19">
            <a:extLst>
              <a:ext uri="{FF2B5EF4-FFF2-40B4-BE49-F238E27FC236}">
                <a16:creationId xmlns:a16="http://schemas.microsoft.com/office/drawing/2014/main" id="{8D0A7ECE-F4AE-4624-82E8-61B1A8D5C6C4}"/>
              </a:ext>
            </a:extLst>
          </p:cNvPr>
          <p:cNvGrpSpPr>
            <a:grpSpLocks/>
          </p:cNvGrpSpPr>
          <p:nvPr/>
        </p:nvGrpSpPr>
        <p:grpSpPr bwMode="auto">
          <a:xfrm>
            <a:off x="5337175" y="4645025"/>
            <a:ext cx="76200" cy="307975"/>
            <a:chOff x="4812" y="2667"/>
            <a:chExt cx="48" cy="194"/>
          </a:xfrm>
        </p:grpSpPr>
        <p:sp>
          <p:nvSpPr>
            <p:cNvPr id="57372" name="Line 20">
              <a:extLst>
                <a:ext uri="{FF2B5EF4-FFF2-40B4-BE49-F238E27FC236}">
                  <a16:creationId xmlns:a16="http://schemas.microsoft.com/office/drawing/2014/main" id="{8813BF8B-5F2C-43ED-8F09-F2C2B7952101}"/>
                </a:ext>
              </a:extLst>
            </p:cNvPr>
            <p:cNvSpPr>
              <a:spLocks noChangeShapeType="1"/>
            </p:cNvSpPr>
            <p:nvPr/>
          </p:nvSpPr>
          <p:spPr bwMode="auto">
            <a:xfrm flipV="1">
              <a:off x="4825" y="2666"/>
              <a:ext cx="36" cy="161"/>
            </a:xfrm>
            <a:prstGeom prst="line">
              <a:avLst/>
            </a:prstGeom>
            <a:noFill/>
            <a:ln w="36720">
              <a:solidFill>
                <a:srgbClr val="FF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57373" name="Line 21">
              <a:extLst>
                <a:ext uri="{FF2B5EF4-FFF2-40B4-BE49-F238E27FC236}">
                  <a16:creationId xmlns:a16="http://schemas.microsoft.com/office/drawing/2014/main" id="{85447686-A9CC-485E-9D14-4A328EAC12A9}"/>
                </a:ext>
              </a:extLst>
            </p:cNvPr>
            <p:cNvSpPr>
              <a:spLocks noChangeShapeType="1"/>
            </p:cNvSpPr>
            <p:nvPr/>
          </p:nvSpPr>
          <p:spPr bwMode="auto">
            <a:xfrm flipH="1">
              <a:off x="4811" y="2821"/>
              <a:ext cx="14" cy="41"/>
            </a:xfrm>
            <a:prstGeom prst="line">
              <a:avLst/>
            </a:prstGeom>
            <a:noFill/>
            <a:ln w="9000">
              <a:solidFill>
                <a:srgbClr val="E6E6FF"/>
              </a:solidFill>
              <a:miter lim="800000"/>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 name="Group 22">
            <a:extLst>
              <a:ext uri="{FF2B5EF4-FFF2-40B4-BE49-F238E27FC236}">
                <a16:creationId xmlns:a16="http://schemas.microsoft.com/office/drawing/2014/main" id="{2A6878B1-4B01-40A4-AB53-3656AAB6123F}"/>
              </a:ext>
            </a:extLst>
          </p:cNvPr>
          <p:cNvGrpSpPr>
            <a:grpSpLocks/>
          </p:cNvGrpSpPr>
          <p:nvPr/>
        </p:nvGrpSpPr>
        <p:grpSpPr bwMode="auto">
          <a:xfrm>
            <a:off x="4827588" y="4846638"/>
            <a:ext cx="238125" cy="119062"/>
            <a:chOff x="4491" y="2794"/>
            <a:chExt cx="150" cy="75"/>
          </a:xfrm>
        </p:grpSpPr>
        <p:sp>
          <p:nvSpPr>
            <p:cNvPr id="57370" name="Line 23">
              <a:extLst>
                <a:ext uri="{FF2B5EF4-FFF2-40B4-BE49-F238E27FC236}">
                  <a16:creationId xmlns:a16="http://schemas.microsoft.com/office/drawing/2014/main" id="{5C676FE0-7371-4DF8-A884-DAD487E8A5AF}"/>
                </a:ext>
              </a:extLst>
            </p:cNvPr>
            <p:cNvSpPr>
              <a:spLocks noChangeShapeType="1"/>
            </p:cNvSpPr>
            <p:nvPr/>
          </p:nvSpPr>
          <p:spPr bwMode="auto">
            <a:xfrm flipH="1" flipV="1">
              <a:off x="4490" y="2793"/>
              <a:ext cx="122" cy="65"/>
            </a:xfrm>
            <a:prstGeom prst="line">
              <a:avLst/>
            </a:prstGeom>
            <a:noFill/>
            <a:ln w="3672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57371" name="Line 24">
              <a:extLst>
                <a:ext uri="{FF2B5EF4-FFF2-40B4-BE49-F238E27FC236}">
                  <a16:creationId xmlns:a16="http://schemas.microsoft.com/office/drawing/2014/main" id="{F7BD2040-0B55-44D4-97AD-8EF753A4E2CA}"/>
                </a:ext>
              </a:extLst>
            </p:cNvPr>
            <p:cNvSpPr>
              <a:spLocks noChangeShapeType="1"/>
            </p:cNvSpPr>
            <p:nvPr/>
          </p:nvSpPr>
          <p:spPr bwMode="auto">
            <a:xfrm>
              <a:off x="4611" y="2854"/>
              <a:ext cx="30" cy="16"/>
            </a:xfrm>
            <a:prstGeom prst="line">
              <a:avLst/>
            </a:prstGeom>
            <a:noFill/>
            <a:ln w="9000">
              <a:solidFill>
                <a:srgbClr val="E6E6FF"/>
              </a:solidFill>
              <a:miter lim="800000"/>
              <a:headEnd/>
              <a:tailEnd/>
            </a:ln>
            <a:extLst>
              <a:ext uri="{909E8E84-426E-40DD-AFC4-6F175D3DCCD1}">
                <a14:hiddenFill xmlns:a14="http://schemas.microsoft.com/office/drawing/2010/main">
                  <a:noFill/>
                </a14:hiddenFill>
              </a:ext>
            </a:extLst>
          </p:spPr>
          <p:txBody>
            <a:bodyPr/>
            <a:lstStyle/>
            <a:p>
              <a:endParaRPr lang="en-US"/>
            </a:p>
          </p:txBody>
        </p:sp>
      </p:grpSp>
      <p:sp>
        <p:nvSpPr>
          <p:cNvPr id="174105" name="Text Box 25">
            <a:extLst>
              <a:ext uri="{FF2B5EF4-FFF2-40B4-BE49-F238E27FC236}">
                <a16:creationId xmlns:a16="http://schemas.microsoft.com/office/drawing/2014/main" id="{3EE29D4E-C77D-4DB6-99F2-C869F3A1E8D4}"/>
              </a:ext>
            </a:extLst>
          </p:cNvPr>
          <p:cNvSpPr txBox="1">
            <a:spLocks noChangeArrowheads="1"/>
          </p:cNvSpPr>
          <p:nvPr/>
        </p:nvSpPr>
        <p:spPr bwMode="auto">
          <a:xfrm>
            <a:off x="3878263" y="3116263"/>
            <a:ext cx="903287"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nchorCtr="1">
            <a:spAutoFit/>
          </a:bodyPr>
          <a:lstStyle>
            <a:lvl1pPr defTabSz="4572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chemeClr val="tx1"/>
                </a:solidFill>
                <a:latin typeface="Arial" panose="020B0604020202020204" pitchFamily="34" charset="0"/>
              </a:defRPr>
            </a:lvl1pPr>
            <a:lvl2pPr marL="742950" indent="-285750" defTabSz="4572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800">
                <a:solidFill>
                  <a:schemeClr val="tx1"/>
                </a:solidFill>
                <a:latin typeface="Arial" panose="020B0604020202020204" pitchFamily="34" charset="0"/>
              </a:defRPr>
            </a:lvl2pPr>
            <a:lvl3pPr marL="1143000" indent="-228600" defTabSz="4572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Arial" panose="020B0604020202020204" pitchFamily="34" charset="0"/>
              </a:defRPr>
            </a:lvl3pPr>
            <a:lvl4pPr marL="1600200" indent="-228600" defTabSz="4572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4pPr>
            <a:lvl5pPr marL="2057400" indent="-228600" defTabSz="4572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5pPr>
            <a:lvl6pPr marL="2514600" indent="-228600" defTabSz="457200"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6pPr>
            <a:lvl7pPr marL="2971800" indent="-228600" defTabSz="457200"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7pPr>
            <a:lvl8pPr marL="3429000" indent="-228600" defTabSz="457200"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8pPr>
            <a:lvl9pPr marL="3886200" indent="-228600" defTabSz="457200"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9pPr>
          </a:lstStyle>
          <a:p>
            <a:pPr eaLnBrk="1" hangingPunct="1">
              <a:lnSpc>
                <a:spcPct val="101000"/>
              </a:lnSpc>
              <a:spcBef>
                <a:spcPct val="0"/>
              </a:spcBef>
              <a:buClr>
                <a:srgbClr val="FFFFCC"/>
              </a:buClr>
              <a:buFont typeface="Times New Roman" panose="02020603050405020304" pitchFamily="18" charset="0"/>
              <a:buNone/>
            </a:pPr>
            <a:r>
              <a:rPr lang="en-GB" altLang="en-US" sz="1600">
                <a:solidFill>
                  <a:srgbClr val="000000"/>
                </a:solidFill>
                <a:latin typeface="Times New Roman" panose="02020603050405020304" pitchFamily="18" charset="0"/>
              </a:rPr>
              <a:t>Voltmeter</a:t>
            </a:r>
          </a:p>
        </p:txBody>
      </p:sp>
      <p:sp>
        <p:nvSpPr>
          <p:cNvPr id="174106" name="Freeform 26">
            <a:extLst>
              <a:ext uri="{FF2B5EF4-FFF2-40B4-BE49-F238E27FC236}">
                <a16:creationId xmlns:a16="http://schemas.microsoft.com/office/drawing/2014/main" id="{A881C386-111A-472A-85E9-C6AAFEAB12C0}"/>
              </a:ext>
            </a:extLst>
          </p:cNvPr>
          <p:cNvSpPr>
            <a:spLocks noChangeArrowheads="1"/>
          </p:cNvSpPr>
          <p:nvPr/>
        </p:nvSpPr>
        <p:spPr bwMode="auto">
          <a:xfrm>
            <a:off x="4237038" y="3536950"/>
            <a:ext cx="1222375" cy="1117600"/>
          </a:xfrm>
          <a:custGeom>
            <a:avLst/>
            <a:gdLst>
              <a:gd name="T0" fmla="*/ 0 w 3397"/>
              <a:gd name="T1" fmla="*/ 0 h 3105"/>
              <a:gd name="T2" fmla="*/ 2147483646 w 3397"/>
              <a:gd name="T3" fmla="*/ 2147483646 h 3105"/>
              <a:gd name="T4" fmla="*/ 2147483646 w 3397"/>
              <a:gd name="T5" fmla="*/ 2147483646 h 3105"/>
              <a:gd name="T6" fmla="*/ 2147483646 w 3397"/>
              <a:gd name="T7" fmla="*/ 2147483646 h 3105"/>
              <a:gd name="T8" fmla="*/ 2147483646 w 3397"/>
              <a:gd name="T9" fmla="*/ 2147483646 h 3105"/>
              <a:gd name="T10" fmla="*/ 2147483646 w 3397"/>
              <a:gd name="T11" fmla="*/ 2147483646 h 3105"/>
              <a:gd name="T12" fmla="*/ 2147483646 w 3397"/>
              <a:gd name="T13" fmla="*/ 2147483646 h 3105"/>
              <a:gd name="T14" fmla="*/ 2147483646 w 3397"/>
              <a:gd name="T15" fmla="*/ 2147483646 h 3105"/>
              <a:gd name="T16" fmla="*/ 2147483646 w 3397"/>
              <a:gd name="T17" fmla="*/ 2147483646 h 310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397"/>
              <a:gd name="T28" fmla="*/ 0 h 3105"/>
              <a:gd name="T29" fmla="*/ 3397 w 3397"/>
              <a:gd name="T30" fmla="*/ 3105 h 310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397" h="3105">
                <a:moveTo>
                  <a:pt x="0" y="0"/>
                </a:moveTo>
                <a:cubicBezTo>
                  <a:pt x="60" y="244"/>
                  <a:pt x="294" y="404"/>
                  <a:pt x="509" y="475"/>
                </a:cubicBezTo>
                <a:cubicBezTo>
                  <a:pt x="758" y="557"/>
                  <a:pt x="836" y="888"/>
                  <a:pt x="1136" y="831"/>
                </a:cubicBezTo>
                <a:cubicBezTo>
                  <a:pt x="1472" y="767"/>
                  <a:pt x="1302" y="1190"/>
                  <a:pt x="1544" y="1340"/>
                </a:cubicBezTo>
                <a:cubicBezTo>
                  <a:pt x="1757" y="1472"/>
                  <a:pt x="1964" y="1555"/>
                  <a:pt x="2188" y="1628"/>
                </a:cubicBezTo>
                <a:cubicBezTo>
                  <a:pt x="2374" y="1688"/>
                  <a:pt x="2686" y="1552"/>
                  <a:pt x="2731" y="1866"/>
                </a:cubicBezTo>
                <a:cubicBezTo>
                  <a:pt x="2769" y="2130"/>
                  <a:pt x="3196" y="2078"/>
                  <a:pt x="3155" y="2391"/>
                </a:cubicBezTo>
                <a:cubicBezTo>
                  <a:pt x="3125" y="2620"/>
                  <a:pt x="3396" y="2731"/>
                  <a:pt x="3307" y="2968"/>
                </a:cubicBezTo>
                <a:lnTo>
                  <a:pt x="3273" y="3104"/>
                </a:lnTo>
              </a:path>
            </a:pathLst>
          </a:custGeom>
          <a:noFill/>
          <a:ln w="1836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74107" name="Freeform 27">
            <a:extLst>
              <a:ext uri="{FF2B5EF4-FFF2-40B4-BE49-F238E27FC236}">
                <a16:creationId xmlns:a16="http://schemas.microsoft.com/office/drawing/2014/main" id="{4E98FF17-D6E8-4CAE-97BD-A305508ADFC5}"/>
              </a:ext>
            </a:extLst>
          </p:cNvPr>
          <p:cNvSpPr>
            <a:spLocks noChangeArrowheads="1"/>
          </p:cNvSpPr>
          <p:nvPr/>
        </p:nvSpPr>
        <p:spPr bwMode="auto">
          <a:xfrm>
            <a:off x="3989388" y="3519488"/>
            <a:ext cx="847725" cy="1343025"/>
          </a:xfrm>
          <a:custGeom>
            <a:avLst/>
            <a:gdLst>
              <a:gd name="T0" fmla="*/ 2147483646 w 2353"/>
              <a:gd name="T1" fmla="*/ 0 h 3732"/>
              <a:gd name="T2" fmla="*/ 2147483646 w 2353"/>
              <a:gd name="T3" fmla="*/ 2147483646 h 3732"/>
              <a:gd name="T4" fmla="*/ 2147483646 w 2353"/>
              <a:gd name="T5" fmla="*/ 2147483646 h 3732"/>
              <a:gd name="T6" fmla="*/ 2147483646 w 2353"/>
              <a:gd name="T7" fmla="*/ 2147483646 h 3732"/>
              <a:gd name="T8" fmla="*/ 2147483646 w 2353"/>
              <a:gd name="T9" fmla="*/ 2147483646 h 3732"/>
              <a:gd name="T10" fmla="*/ 2147483646 w 2353"/>
              <a:gd name="T11" fmla="*/ 2147483646 h 3732"/>
              <a:gd name="T12" fmla="*/ 2147483646 w 2353"/>
              <a:gd name="T13" fmla="*/ 2147483646 h 3732"/>
              <a:gd name="T14" fmla="*/ 2147483646 w 2353"/>
              <a:gd name="T15" fmla="*/ 2147483646 h 3732"/>
              <a:gd name="T16" fmla="*/ 2147483646 w 2353"/>
              <a:gd name="T17" fmla="*/ 2147483646 h 3732"/>
              <a:gd name="T18" fmla="*/ 2147483646 w 2353"/>
              <a:gd name="T19" fmla="*/ 2147483646 h 373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353"/>
              <a:gd name="T31" fmla="*/ 0 h 3732"/>
              <a:gd name="T32" fmla="*/ 2353 w 2353"/>
              <a:gd name="T33" fmla="*/ 3732 h 373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353" h="3732">
                <a:moveTo>
                  <a:pt x="80" y="0"/>
                </a:moveTo>
                <a:cubicBezTo>
                  <a:pt x="0" y="200"/>
                  <a:pt x="1" y="427"/>
                  <a:pt x="63" y="628"/>
                </a:cubicBezTo>
                <a:cubicBezTo>
                  <a:pt x="119" y="811"/>
                  <a:pt x="146" y="999"/>
                  <a:pt x="147" y="1187"/>
                </a:cubicBezTo>
                <a:cubicBezTo>
                  <a:pt x="148" y="1395"/>
                  <a:pt x="214" y="1580"/>
                  <a:pt x="249" y="1781"/>
                </a:cubicBezTo>
                <a:cubicBezTo>
                  <a:pt x="286" y="1989"/>
                  <a:pt x="245" y="2212"/>
                  <a:pt x="385" y="2392"/>
                </a:cubicBezTo>
                <a:cubicBezTo>
                  <a:pt x="508" y="2550"/>
                  <a:pt x="447" y="2810"/>
                  <a:pt x="724" y="2917"/>
                </a:cubicBezTo>
                <a:cubicBezTo>
                  <a:pt x="931" y="2997"/>
                  <a:pt x="1025" y="3251"/>
                  <a:pt x="1233" y="3358"/>
                </a:cubicBezTo>
                <a:cubicBezTo>
                  <a:pt x="1418" y="3453"/>
                  <a:pt x="1629" y="3425"/>
                  <a:pt x="1793" y="3545"/>
                </a:cubicBezTo>
                <a:cubicBezTo>
                  <a:pt x="1953" y="3662"/>
                  <a:pt x="2141" y="3729"/>
                  <a:pt x="2335" y="3731"/>
                </a:cubicBezTo>
                <a:lnTo>
                  <a:pt x="2352" y="3731"/>
                </a:lnTo>
              </a:path>
            </a:pathLst>
          </a:custGeom>
          <a:noFill/>
          <a:ln w="18360">
            <a:solidFill>
              <a:srgbClr val="00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7369" name="Rectangle 28">
            <a:extLst>
              <a:ext uri="{FF2B5EF4-FFF2-40B4-BE49-F238E27FC236}">
                <a16:creationId xmlns:a16="http://schemas.microsoft.com/office/drawing/2014/main" id="{98ED1EC1-F0DC-4AA1-8109-F6B76A3DC190}"/>
              </a:ext>
            </a:extLst>
          </p:cNvPr>
          <p:cNvSpPr>
            <a:spLocks noGrp="1" noChangeArrowheads="1"/>
          </p:cNvSpPr>
          <p:nvPr>
            <p:ph type="body" idx="1"/>
          </p:nvPr>
        </p:nvSpPr>
        <p:spPr>
          <a:xfrm>
            <a:off x="533400" y="1447800"/>
            <a:ext cx="8229600" cy="4525963"/>
          </a:xfrm>
        </p:spPr>
        <p:txBody>
          <a:bodyPr/>
          <a:lstStyle/>
          <a:p>
            <a:pPr eaLnBrk="1" hangingPunct="1">
              <a:spcBef>
                <a:spcPct val="0"/>
              </a:spcBef>
              <a:buFontTx/>
              <a:buNone/>
            </a:pPr>
            <a:r>
              <a:rPr lang="en-US" altLang="en-US" sz="1600"/>
              <a:t>Potential difference (voltage) is measured with a voltmeter, the voltmeter is connected to</a:t>
            </a:r>
          </a:p>
          <a:p>
            <a:pPr eaLnBrk="1" hangingPunct="1">
              <a:spcBef>
                <a:spcPct val="0"/>
              </a:spcBef>
              <a:buFontTx/>
              <a:buNone/>
            </a:pPr>
            <a:r>
              <a:rPr lang="en-US" altLang="en-US" sz="1600"/>
              <a:t>a circuit under test </a:t>
            </a:r>
            <a:r>
              <a:rPr lang="en-US" altLang="en-US" sz="1600" b="1"/>
              <a:t>in parallel with the circuit</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1" fill="hold" grpId="0" nodeType="withEffect">
                                  <p:stCondLst>
                                    <p:cond delay="0"/>
                                  </p:stCondLst>
                                  <p:childTnLst>
                                    <p:set>
                                      <p:cBhvr>
                                        <p:cTn id="6" dur="1" fill="hold">
                                          <p:stCondLst>
                                            <p:cond delay="0"/>
                                          </p:stCondLst>
                                        </p:cTn>
                                        <p:tgtEl>
                                          <p:spTgt spid="174086"/>
                                        </p:tgtEl>
                                        <p:attrNameLst>
                                          <p:attrName>style.visibility</p:attrName>
                                        </p:attrNameLst>
                                      </p:cBhvr>
                                      <p:to>
                                        <p:strVal val="visible"/>
                                      </p:to>
                                    </p:set>
                                    <p:animEffect transition="in" filter="wipe(up)">
                                      <p:cBhvr>
                                        <p:cTn id="7" dur="500"/>
                                        <p:tgtEl>
                                          <p:spTgt spid="174086"/>
                                        </p:tgtEl>
                                      </p:cBhvr>
                                    </p:animEffect>
                                  </p:childTnLst>
                                </p:cTn>
                              </p:par>
                              <p:par>
                                <p:cTn id="8" presetID="22" presetClass="entr" presetSubtype="1" fill="hold" nodeType="withEffect">
                                  <p:stCondLst>
                                    <p:cond delay="0"/>
                                  </p:stCondLst>
                                  <p:childTnLst>
                                    <p:set>
                                      <p:cBhvr>
                                        <p:cTn id="9" dur="1" fill="hold">
                                          <p:stCondLst>
                                            <p:cond delay="0"/>
                                          </p:stCondLst>
                                        </p:cTn>
                                        <p:tgtEl>
                                          <p:spTgt spid="174087"/>
                                        </p:tgtEl>
                                        <p:attrNameLst>
                                          <p:attrName>style.visibility</p:attrName>
                                        </p:attrNameLst>
                                      </p:cBhvr>
                                      <p:to>
                                        <p:strVal val="visible"/>
                                      </p:to>
                                    </p:set>
                                    <p:animEffect transition="in" filter="wipe(up)">
                                      <p:cBhvr>
                                        <p:cTn id="10" dur="500"/>
                                        <p:tgtEl>
                                          <p:spTgt spid="174087"/>
                                        </p:tgtEl>
                                      </p:cBhvr>
                                    </p:animEffect>
                                  </p:childTnLst>
                                </p:cTn>
                              </p:par>
                              <p:par>
                                <p:cTn id="11" presetID="22" presetClass="entr" presetSubtype="1" fill="hold" grpId="0" nodeType="withEffect">
                                  <p:stCondLst>
                                    <p:cond delay="0"/>
                                  </p:stCondLst>
                                  <p:childTnLst>
                                    <p:set>
                                      <p:cBhvr>
                                        <p:cTn id="12" dur="1" fill="hold">
                                          <p:stCondLst>
                                            <p:cond delay="0"/>
                                          </p:stCondLst>
                                        </p:cTn>
                                        <p:tgtEl>
                                          <p:spTgt spid="174088"/>
                                        </p:tgtEl>
                                        <p:attrNameLst>
                                          <p:attrName>style.visibility</p:attrName>
                                        </p:attrNameLst>
                                      </p:cBhvr>
                                      <p:to>
                                        <p:strVal val="visible"/>
                                      </p:to>
                                    </p:set>
                                    <p:animEffect transition="in" filter="wipe(up)">
                                      <p:cBhvr>
                                        <p:cTn id="13" dur="500"/>
                                        <p:tgtEl>
                                          <p:spTgt spid="174088"/>
                                        </p:tgtEl>
                                      </p:cBhvr>
                                    </p:animEffect>
                                  </p:childTnLst>
                                </p:cTn>
                              </p:par>
                              <p:par>
                                <p:cTn id="14" presetID="22" presetClass="entr" presetSubtype="1" fill="hold" grpId="0" nodeType="withEffect">
                                  <p:stCondLst>
                                    <p:cond delay="0"/>
                                  </p:stCondLst>
                                  <p:childTnLst>
                                    <p:set>
                                      <p:cBhvr>
                                        <p:cTn id="15" dur="1" fill="hold">
                                          <p:stCondLst>
                                            <p:cond delay="0"/>
                                          </p:stCondLst>
                                        </p:cTn>
                                        <p:tgtEl>
                                          <p:spTgt spid="174089"/>
                                        </p:tgtEl>
                                        <p:attrNameLst>
                                          <p:attrName>style.visibility</p:attrName>
                                        </p:attrNameLst>
                                      </p:cBhvr>
                                      <p:to>
                                        <p:strVal val="visible"/>
                                      </p:to>
                                    </p:set>
                                    <p:animEffect transition="in" filter="wipe(up)">
                                      <p:cBhvr>
                                        <p:cTn id="16" dur="500"/>
                                        <p:tgtEl>
                                          <p:spTgt spid="174089"/>
                                        </p:tgtEl>
                                      </p:cBhvr>
                                    </p:animEffect>
                                  </p:childTnLst>
                                </p:cTn>
                              </p:par>
                              <p:par>
                                <p:cTn id="17" presetID="22" presetClass="entr" presetSubtype="1" fill="hold" grpId="0" nodeType="withEffect">
                                  <p:stCondLst>
                                    <p:cond delay="0"/>
                                  </p:stCondLst>
                                  <p:childTnLst>
                                    <p:set>
                                      <p:cBhvr>
                                        <p:cTn id="18" dur="1" fill="hold">
                                          <p:stCondLst>
                                            <p:cond delay="0"/>
                                          </p:stCondLst>
                                        </p:cTn>
                                        <p:tgtEl>
                                          <p:spTgt spid="174090"/>
                                        </p:tgtEl>
                                        <p:attrNameLst>
                                          <p:attrName>style.visibility</p:attrName>
                                        </p:attrNameLst>
                                      </p:cBhvr>
                                      <p:to>
                                        <p:strVal val="visible"/>
                                      </p:to>
                                    </p:set>
                                    <p:animEffect transition="in" filter="wipe(up)">
                                      <p:cBhvr>
                                        <p:cTn id="19" dur="500"/>
                                        <p:tgtEl>
                                          <p:spTgt spid="174090"/>
                                        </p:tgtEl>
                                      </p:cBhvr>
                                    </p:animEffect>
                                  </p:childTnLst>
                                </p:cTn>
                              </p:par>
                              <p:par>
                                <p:cTn id="20" presetID="22" presetClass="entr" presetSubtype="1" fill="hold" grpId="0" nodeType="withEffect">
                                  <p:stCondLst>
                                    <p:cond delay="0"/>
                                  </p:stCondLst>
                                  <p:childTnLst>
                                    <p:set>
                                      <p:cBhvr>
                                        <p:cTn id="21" dur="1" fill="hold">
                                          <p:stCondLst>
                                            <p:cond delay="0"/>
                                          </p:stCondLst>
                                        </p:cTn>
                                        <p:tgtEl>
                                          <p:spTgt spid="174091"/>
                                        </p:tgtEl>
                                        <p:attrNameLst>
                                          <p:attrName>style.visibility</p:attrName>
                                        </p:attrNameLst>
                                      </p:cBhvr>
                                      <p:to>
                                        <p:strVal val="visible"/>
                                      </p:to>
                                    </p:set>
                                    <p:animEffect transition="in" filter="wipe(up)">
                                      <p:cBhvr>
                                        <p:cTn id="22" dur="500"/>
                                        <p:tgtEl>
                                          <p:spTgt spid="174091"/>
                                        </p:tgtEl>
                                      </p:cBhvr>
                                    </p:animEffect>
                                  </p:childTnLst>
                                </p:cTn>
                              </p:par>
                              <p:par>
                                <p:cTn id="23" presetID="22" presetClass="entr" presetSubtype="1" fill="hold" grpId="0" nodeType="withEffect">
                                  <p:stCondLst>
                                    <p:cond delay="0"/>
                                  </p:stCondLst>
                                  <p:childTnLst>
                                    <p:set>
                                      <p:cBhvr>
                                        <p:cTn id="24" dur="1" fill="hold">
                                          <p:stCondLst>
                                            <p:cond delay="0"/>
                                          </p:stCondLst>
                                        </p:cTn>
                                        <p:tgtEl>
                                          <p:spTgt spid="174092"/>
                                        </p:tgtEl>
                                        <p:attrNameLst>
                                          <p:attrName>style.visibility</p:attrName>
                                        </p:attrNameLst>
                                      </p:cBhvr>
                                      <p:to>
                                        <p:strVal val="visible"/>
                                      </p:to>
                                    </p:set>
                                    <p:animEffect transition="in" filter="wipe(up)">
                                      <p:cBhvr>
                                        <p:cTn id="25" dur="500"/>
                                        <p:tgtEl>
                                          <p:spTgt spid="174092"/>
                                        </p:tgtEl>
                                      </p:cBhvr>
                                    </p:animEffect>
                                  </p:childTnLst>
                                </p:cTn>
                              </p:par>
                              <p:par>
                                <p:cTn id="26" presetID="22" presetClass="entr" presetSubtype="1" fill="hold" grpId="0" nodeType="withEffect">
                                  <p:stCondLst>
                                    <p:cond delay="0"/>
                                  </p:stCondLst>
                                  <p:childTnLst>
                                    <p:set>
                                      <p:cBhvr>
                                        <p:cTn id="27" dur="1" fill="hold">
                                          <p:stCondLst>
                                            <p:cond delay="0"/>
                                          </p:stCondLst>
                                        </p:cTn>
                                        <p:tgtEl>
                                          <p:spTgt spid="174093"/>
                                        </p:tgtEl>
                                        <p:attrNameLst>
                                          <p:attrName>style.visibility</p:attrName>
                                        </p:attrNameLst>
                                      </p:cBhvr>
                                      <p:to>
                                        <p:strVal val="visible"/>
                                      </p:to>
                                    </p:set>
                                    <p:animEffect transition="in" filter="wipe(up)">
                                      <p:cBhvr>
                                        <p:cTn id="28" dur="500"/>
                                        <p:tgtEl>
                                          <p:spTgt spid="174093"/>
                                        </p:tgtEl>
                                      </p:cBhvr>
                                    </p:animEffect>
                                  </p:childTnLst>
                                </p:cTn>
                              </p:par>
                              <p:par>
                                <p:cTn id="29" presetID="22" presetClass="entr" presetSubtype="1" fill="hold" nodeType="withEffect">
                                  <p:stCondLst>
                                    <p:cond delay="0"/>
                                  </p:stCondLst>
                                  <p:childTnLst>
                                    <p:set>
                                      <p:cBhvr>
                                        <p:cTn id="30" dur="1" fill="hold">
                                          <p:stCondLst>
                                            <p:cond delay="0"/>
                                          </p:stCondLst>
                                        </p:cTn>
                                        <p:tgtEl>
                                          <p:spTgt spid="174094"/>
                                        </p:tgtEl>
                                        <p:attrNameLst>
                                          <p:attrName>style.visibility</p:attrName>
                                        </p:attrNameLst>
                                      </p:cBhvr>
                                      <p:to>
                                        <p:strVal val="visible"/>
                                      </p:to>
                                    </p:set>
                                    <p:animEffect transition="in" filter="wipe(up)">
                                      <p:cBhvr>
                                        <p:cTn id="31" dur="500"/>
                                        <p:tgtEl>
                                          <p:spTgt spid="174094"/>
                                        </p:tgtEl>
                                      </p:cBhvr>
                                    </p:animEffect>
                                  </p:childTnLst>
                                </p:cTn>
                              </p:par>
                              <p:par>
                                <p:cTn id="32" presetID="22" presetClass="entr" presetSubtype="1" fill="hold" nodeType="withEffect">
                                  <p:stCondLst>
                                    <p:cond delay="0"/>
                                  </p:stCondLst>
                                  <p:childTnLst>
                                    <p:set>
                                      <p:cBhvr>
                                        <p:cTn id="33" dur="1" fill="hold">
                                          <p:stCondLst>
                                            <p:cond delay="0"/>
                                          </p:stCondLst>
                                        </p:cTn>
                                        <p:tgtEl>
                                          <p:spTgt spid="174095"/>
                                        </p:tgtEl>
                                        <p:attrNameLst>
                                          <p:attrName>style.visibility</p:attrName>
                                        </p:attrNameLst>
                                      </p:cBhvr>
                                      <p:to>
                                        <p:strVal val="visible"/>
                                      </p:to>
                                    </p:set>
                                    <p:animEffect transition="in" filter="wipe(up)">
                                      <p:cBhvr>
                                        <p:cTn id="34" dur="500"/>
                                        <p:tgtEl>
                                          <p:spTgt spid="174095"/>
                                        </p:tgtEl>
                                      </p:cBhvr>
                                    </p:animEffect>
                                  </p:childTnLst>
                                </p:cTn>
                              </p:par>
                              <p:par>
                                <p:cTn id="35" presetID="22" presetClass="entr" presetSubtype="1" fill="hold" nodeType="withEffect">
                                  <p:stCondLst>
                                    <p:cond delay="0"/>
                                  </p:stCondLst>
                                  <p:childTnLst>
                                    <p:set>
                                      <p:cBhvr>
                                        <p:cTn id="36" dur="1" fill="hold">
                                          <p:stCondLst>
                                            <p:cond delay="0"/>
                                          </p:stCondLst>
                                        </p:cTn>
                                        <p:tgtEl>
                                          <p:spTgt spid="174096"/>
                                        </p:tgtEl>
                                        <p:attrNameLst>
                                          <p:attrName>style.visibility</p:attrName>
                                        </p:attrNameLst>
                                      </p:cBhvr>
                                      <p:to>
                                        <p:strVal val="visible"/>
                                      </p:to>
                                    </p:set>
                                    <p:animEffect transition="in" filter="wipe(up)">
                                      <p:cBhvr>
                                        <p:cTn id="37" dur="500"/>
                                        <p:tgtEl>
                                          <p:spTgt spid="174096"/>
                                        </p:tgtEl>
                                      </p:cBhvr>
                                    </p:animEffect>
                                  </p:childTnLst>
                                </p:cTn>
                              </p:par>
                              <p:par>
                                <p:cTn id="38" presetID="22" presetClass="entr" presetSubtype="1" fill="hold" grpId="0" nodeType="withEffect">
                                  <p:stCondLst>
                                    <p:cond delay="0"/>
                                  </p:stCondLst>
                                  <p:childTnLst>
                                    <p:set>
                                      <p:cBhvr>
                                        <p:cTn id="39" dur="1" fill="hold">
                                          <p:stCondLst>
                                            <p:cond delay="0"/>
                                          </p:stCondLst>
                                        </p:cTn>
                                        <p:tgtEl>
                                          <p:spTgt spid="174097"/>
                                        </p:tgtEl>
                                        <p:attrNameLst>
                                          <p:attrName>style.visibility</p:attrName>
                                        </p:attrNameLst>
                                      </p:cBhvr>
                                      <p:to>
                                        <p:strVal val="visible"/>
                                      </p:to>
                                    </p:set>
                                    <p:animEffect transition="in" filter="wipe(up)">
                                      <p:cBhvr>
                                        <p:cTn id="40" dur="500"/>
                                        <p:tgtEl>
                                          <p:spTgt spid="174097"/>
                                        </p:tgtEl>
                                      </p:cBhvr>
                                    </p:animEffect>
                                  </p:childTnLst>
                                </p:cTn>
                              </p:par>
                              <p:par>
                                <p:cTn id="41" presetID="22" presetClass="entr" presetSubtype="1" fill="hold" grpId="0" nodeType="withEffect">
                                  <p:stCondLst>
                                    <p:cond delay="0"/>
                                  </p:stCondLst>
                                  <p:childTnLst>
                                    <p:set>
                                      <p:cBhvr>
                                        <p:cTn id="42" dur="1" fill="hold">
                                          <p:stCondLst>
                                            <p:cond delay="0"/>
                                          </p:stCondLst>
                                        </p:cTn>
                                        <p:tgtEl>
                                          <p:spTgt spid="174098"/>
                                        </p:tgtEl>
                                        <p:attrNameLst>
                                          <p:attrName>style.visibility</p:attrName>
                                        </p:attrNameLst>
                                      </p:cBhvr>
                                      <p:to>
                                        <p:strVal val="visible"/>
                                      </p:to>
                                    </p:set>
                                    <p:animEffect transition="in" filter="wipe(up)">
                                      <p:cBhvr>
                                        <p:cTn id="43" dur="500"/>
                                        <p:tgtEl>
                                          <p:spTgt spid="174098"/>
                                        </p:tgtEl>
                                      </p:cBhvr>
                                    </p:animEffect>
                                  </p:childTnLst>
                                </p:cTn>
                              </p:par>
                              <p:par>
                                <p:cTn id="44" presetID="22" presetClass="entr" presetSubtype="1" fill="hold" nodeType="withEffect">
                                  <p:stCondLst>
                                    <p:cond delay="0"/>
                                  </p:stCondLst>
                                  <p:childTnLst>
                                    <p:set>
                                      <p:cBhvr>
                                        <p:cTn id="45" dur="1" fill="hold">
                                          <p:stCondLst>
                                            <p:cond delay="0"/>
                                          </p:stCondLst>
                                        </p:cTn>
                                        <p:tgtEl>
                                          <p:spTgt spid="2"/>
                                        </p:tgtEl>
                                        <p:attrNameLst>
                                          <p:attrName>style.visibility</p:attrName>
                                        </p:attrNameLst>
                                      </p:cBhvr>
                                      <p:to>
                                        <p:strVal val="visible"/>
                                      </p:to>
                                    </p:set>
                                    <p:animEffect transition="in" filter="wipe(up)">
                                      <p:cBhvr>
                                        <p:cTn id="46" dur="500"/>
                                        <p:tgtEl>
                                          <p:spTgt spid="2"/>
                                        </p:tgtEl>
                                      </p:cBhvr>
                                    </p:animEffect>
                                  </p:childTnLst>
                                </p:cTn>
                              </p:par>
                              <p:par>
                                <p:cTn id="47" presetID="22" presetClass="entr" presetSubtype="1" fill="hold" nodeType="withEffect">
                                  <p:stCondLst>
                                    <p:cond delay="0"/>
                                  </p:stCondLst>
                                  <p:childTnLst>
                                    <p:set>
                                      <p:cBhvr>
                                        <p:cTn id="48" dur="1" fill="hold">
                                          <p:stCondLst>
                                            <p:cond delay="0"/>
                                          </p:stCondLst>
                                        </p:cTn>
                                        <p:tgtEl>
                                          <p:spTgt spid="3"/>
                                        </p:tgtEl>
                                        <p:attrNameLst>
                                          <p:attrName>style.visibility</p:attrName>
                                        </p:attrNameLst>
                                      </p:cBhvr>
                                      <p:to>
                                        <p:strVal val="visible"/>
                                      </p:to>
                                    </p:set>
                                    <p:animEffect transition="in" filter="wipe(up)">
                                      <p:cBhvr>
                                        <p:cTn id="49" dur="500"/>
                                        <p:tgtEl>
                                          <p:spTgt spid="3"/>
                                        </p:tgtEl>
                                      </p:cBhvr>
                                    </p:animEffect>
                                  </p:childTnLst>
                                </p:cTn>
                              </p:par>
                              <p:par>
                                <p:cTn id="50" presetID="22" presetClass="entr" presetSubtype="1" fill="hold" grpId="0" nodeType="withEffect">
                                  <p:stCondLst>
                                    <p:cond delay="0"/>
                                  </p:stCondLst>
                                  <p:childTnLst>
                                    <p:set>
                                      <p:cBhvr>
                                        <p:cTn id="51" dur="1" fill="hold">
                                          <p:stCondLst>
                                            <p:cond delay="0"/>
                                          </p:stCondLst>
                                        </p:cTn>
                                        <p:tgtEl>
                                          <p:spTgt spid="174105"/>
                                        </p:tgtEl>
                                        <p:attrNameLst>
                                          <p:attrName>style.visibility</p:attrName>
                                        </p:attrNameLst>
                                      </p:cBhvr>
                                      <p:to>
                                        <p:strVal val="visible"/>
                                      </p:to>
                                    </p:set>
                                    <p:animEffect transition="in" filter="wipe(up)">
                                      <p:cBhvr>
                                        <p:cTn id="52" dur="500"/>
                                        <p:tgtEl>
                                          <p:spTgt spid="174105"/>
                                        </p:tgtEl>
                                      </p:cBhvr>
                                    </p:animEffect>
                                  </p:childTnLst>
                                </p:cTn>
                              </p:par>
                              <p:par>
                                <p:cTn id="53" presetID="22" presetClass="entr" presetSubtype="1" fill="hold" nodeType="withEffect">
                                  <p:stCondLst>
                                    <p:cond delay="0"/>
                                  </p:stCondLst>
                                  <p:childTnLst>
                                    <p:set>
                                      <p:cBhvr>
                                        <p:cTn id="54" dur="1" fill="hold">
                                          <p:stCondLst>
                                            <p:cond delay="0"/>
                                          </p:stCondLst>
                                        </p:cTn>
                                        <p:tgtEl>
                                          <p:spTgt spid="174106"/>
                                        </p:tgtEl>
                                        <p:attrNameLst>
                                          <p:attrName>style.visibility</p:attrName>
                                        </p:attrNameLst>
                                      </p:cBhvr>
                                      <p:to>
                                        <p:strVal val="visible"/>
                                      </p:to>
                                    </p:set>
                                    <p:animEffect transition="in" filter="wipe(up)">
                                      <p:cBhvr>
                                        <p:cTn id="55" dur="500"/>
                                        <p:tgtEl>
                                          <p:spTgt spid="174106"/>
                                        </p:tgtEl>
                                      </p:cBhvr>
                                    </p:animEffect>
                                  </p:childTnLst>
                                </p:cTn>
                              </p:par>
                              <p:par>
                                <p:cTn id="56" presetID="22" presetClass="entr" presetSubtype="1" fill="hold" nodeType="withEffect">
                                  <p:stCondLst>
                                    <p:cond delay="0"/>
                                  </p:stCondLst>
                                  <p:childTnLst>
                                    <p:set>
                                      <p:cBhvr>
                                        <p:cTn id="57" dur="1" fill="hold">
                                          <p:stCondLst>
                                            <p:cond delay="0"/>
                                          </p:stCondLst>
                                        </p:cTn>
                                        <p:tgtEl>
                                          <p:spTgt spid="174107"/>
                                        </p:tgtEl>
                                        <p:attrNameLst>
                                          <p:attrName>style.visibility</p:attrName>
                                        </p:attrNameLst>
                                      </p:cBhvr>
                                      <p:to>
                                        <p:strVal val="visible"/>
                                      </p:to>
                                    </p:set>
                                    <p:animEffect transition="in" filter="wipe(up)">
                                      <p:cBhvr>
                                        <p:cTn id="58" dur="500"/>
                                        <p:tgtEl>
                                          <p:spTgt spid="1741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086" grpId="0" animBg="1"/>
      <p:bldP spid="174088" grpId="0" animBg="1"/>
      <p:bldP spid="174089" grpId="0" animBg="1"/>
      <p:bldP spid="174090" grpId="0" animBg="1"/>
      <p:bldP spid="174091" grpId="0"/>
      <p:bldP spid="174092" grpId="0" animBg="1"/>
      <p:bldP spid="174093" grpId="0"/>
      <p:bldP spid="174097" grpId="0" animBg="1"/>
      <p:bldP spid="174098" grpId="0" animBg="1"/>
      <p:bldP spid="174105"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Number Placeholder 5">
            <a:extLst>
              <a:ext uri="{FF2B5EF4-FFF2-40B4-BE49-F238E27FC236}">
                <a16:creationId xmlns:a16="http://schemas.microsoft.com/office/drawing/2014/main" id="{1FC36F1E-379D-4F91-8D68-938FFB0A7627}"/>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EB038C27-0C26-46B2-BD18-095ABB14064D}" type="slidenum">
              <a:rPr lang="en-US" altLang="en-US" sz="1400" smtClean="0"/>
              <a:pPr>
                <a:spcBef>
                  <a:spcPct val="0"/>
                </a:spcBef>
                <a:buFontTx/>
                <a:buNone/>
              </a:pPr>
              <a:t>31</a:t>
            </a:fld>
            <a:endParaRPr lang="en-US" altLang="en-US" sz="1400"/>
          </a:p>
        </p:txBody>
      </p:sp>
      <p:sp>
        <p:nvSpPr>
          <p:cNvPr id="59395" name="Rectangle 2">
            <a:extLst>
              <a:ext uri="{FF2B5EF4-FFF2-40B4-BE49-F238E27FC236}">
                <a16:creationId xmlns:a16="http://schemas.microsoft.com/office/drawing/2014/main" id="{09FEFF43-925A-427C-BBB8-0A1315A2C224}"/>
              </a:ext>
            </a:extLst>
          </p:cNvPr>
          <p:cNvSpPr>
            <a:spLocks noGrp="1" noChangeArrowheads="1"/>
          </p:cNvSpPr>
          <p:nvPr>
            <p:ph type="title"/>
          </p:nvPr>
        </p:nvSpPr>
        <p:spPr>
          <a:xfrm>
            <a:off x="457200" y="554038"/>
            <a:ext cx="8234363" cy="585787"/>
          </a:xfrm>
          <a:noFill/>
        </p:spPr>
        <p:txBody>
          <a:bodyPr lIns="0" tIns="0" rIns="0" bIns="0">
            <a:spAutoFit/>
          </a:bodyPr>
          <a:lstStyle/>
          <a:p>
            <a:pPr defTabSz="457200" eaLnBrk="1" hangingPunct="1">
              <a:lnSpc>
                <a:spcPct val="95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en-US" sz="4000"/>
              <a:t>Measuring Current</a:t>
            </a:r>
            <a:endParaRPr lang="en-GB" altLang="en-US" sz="1600"/>
          </a:p>
        </p:txBody>
      </p:sp>
      <p:sp>
        <p:nvSpPr>
          <p:cNvPr id="176131" name="AutoShape 3">
            <a:extLst>
              <a:ext uri="{FF2B5EF4-FFF2-40B4-BE49-F238E27FC236}">
                <a16:creationId xmlns:a16="http://schemas.microsoft.com/office/drawing/2014/main" id="{958BF863-4E2C-4176-9DB8-26CD2252030A}"/>
              </a:ext>
            </a:extLst>
          </p:cNvPr>
          <p:cNvSpPr>
            <a:spLocks noChangeArrowheads="1"/>
          </p:cNvSpPr>
          <p:nvPr/>
        </p:nvSpPr>
        <p:spPr bwMode="auto">
          <a:xfrm>
            <a:off x="4019550" y="2395538"/>
            <a:ext cx="989013" cy="1379537"/>
          </a:xfrm>
          <a:prstGeom prst="roundRect">
            <a:avLst>
              <a:gd name="adj" fmla="val 157"/>
            </a:avLst>
          </a:prstGeom>
          <a:solidFill>
            <a:srgbClr val="FFFFCC"/>
          </a:solidFill>
          <a:ln w="9360">
            <a:solidFill>
              <a:srgbClr val="00000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1400"/>
          </a:p>
        </p:txBody>
      </p:sp>
      <p:sp>
        <p:nvSpPr>
          <p:cNvPr id="176132" name="AutoShape 4">
            <a:extLst>
              <a:ext uri="{FF2B5EF4-FFF2-40B4-BE49-F238E27FC236}">
                <a16:creationId xmlns:a16="http://schemas.microsoft.com/office/drawing/2014/main" id="{FC9E52FA-02B5-4547-A2E0-ACA88FB30722}"/>
              </a:ext>
            </a:extLst>
          </p:cNvPr>
          <p:cNvSpPr>
            <a:spLocks noChangeArrowheads="1"/>
          </p:cNvSpPr>
          <p:nvPr/>
        </p:nvSpPr>
        <p:spPr bwMode="auto">
          <a:xfrm>
            <a:off x="4105275" y="2517775"/>
            <a:ext cx="830263" cy="647700"/>
          </a:xfrm>
          <a:prstGeom prst="roundRect">
            <a:avLst>
              <a:gd name="adj" fmla="val 241"/>
            </a:avLst>
          </a:prstGeom>
          <a:solidFill>
            <a:srgbClr val="FFFFFF"/>
          </a:solidFill>
          <a:ln w="9360">
            <a:solidFill>
              <a:srgbClr val="00000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1400"/>
          </a:p>
        </p:txBody>
      </p:sp>
      <p:sp>
        <p:nvSpPr>
          <p:cNvPr id="176133" name="Line 5">
            <a:extLst>
              <a:ext uri="{FF2B5EF4-FFF2-40B4-BE49-F238E27FC236}">
                <a16:creationId xmlns:a16="http://schemas.microsoft.com/office/drawing/2014/main" id="{42E4FD29-17D0-493A-B6FD-3AAB896A99DD}"/>
              </a:ext>
            </a:extLst>
          </p:cNvPr>
          <p:cNvSpPr>
            <a:spLocks noChangeShapeType="1"/>
          </p:cNvSpPr>
          <p:nvPr/>
        </p:nvSpPr>
        <p:spPr bwMode="auto">
          <a:xfrm flipV="1">
            <a:off x="4533900" y="2622550"/>
            <a:ext cx="96838" cy="485775"/>
          </a:xfrm>
          <a:prstGeom prst="line">
            <a:avLst/>
          </a:prstGeom>
          <a:noFill/>
          <a:ln w="9360">
            <a:solidFill>
              <a:srgbClr val="FF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176134" name="AutoShape 6">
            <a:extLst>
              <a:ext uri="{FF2B5EF4-FFF2-40B4-BE49-F238E27FC236}">
                <a16:creationId xmlns:a16="http://schemas.microsoft.com/office/drawing/2014/main" id="{66B4D06C-4EC2-42D4-8098-057492FAF666}"/>
              </a:ext>
            </a:extLst>
          </p:cNvPr>
          <p:cNvSpPr>
            <a:spLocks noChangeArrowheads="1"/>
          </p:cNvSpPr>
          <p:nvPr/>
        </p:nvSpPr>
        <p:spPr bwMode="auto">
          <a:xfrm>
            <a:off x="2701925" y="4618038"/>
            <a:ext cx="1344613" cy="501650"/>
          </a:xfrm>
          <a:prstGeom prst="roundRect">
            <a:avLst>
              <a:gd name="adj" fmla="val 315"/>
            </a:avLst>
          </a:prstGeom>
          <a:solidFill>
            <a:srgbClr val="E6E6FF"/>
          </a:solidFill>
          <a:ln w="9360">
            <a:solidFill>
              <a:srgbClr val="00000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1400"/>
          </a:p>
        </p:txBody>
      </p:sp>
      <p:sp>
        <p:nvSpPr>
          <p:cNvPr id="176135" name="Oval 7">
            <a:extLst>
              <a:ext uri="{FF2B5EF4-FFF2-40B4-BE49-F238E27FC236}">
                <a16:creationId xmlns:a16="http://schemas.microsoft.com/office/drawing/2014/main" id="{2825EAD0-547C-4E32-A5C9-3434E617D58A}"/>
              </a:ext>
            </a:extLst>
          </p:cNvPr>
          <p:cNvSpPr>
            <a:spLocks noChangeArrowheads="1"/>
          </p:cNvSpPr>
          <p:nvPr/>
        </p:nvSpPr>
        <p:spPr bwMode="auto">
          <a:xfrm>
            <a:off x="3568700" y="4714875"/>
            <a:ext cx="122238" cy="122238"/>
          </a:xfrm>
          <a:prstGeom prst="ellipse">
            <a:avLst/>
          </a:prstGeom>
          <a:solidFill>
            <a:srgbClr val="FF0000"/>
          </a:solidFill>
          <a:ln w="9360">
            <a:solidFill>
              <a:srgbClr val="00000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1400"/>
          </a:p>
        </p:txBody>
      </p:sp>
      <p:sp>
        <p:nvSpPr>
          <p:cNvPr id="176136" name="Oval 8">
            <a:extLst>
              <a:ext uri="{FF2B5EF4-FFF2-40B4-BE49-F238E27FC236}">
                <a16:creationId xmlns:a16="http://schemas.microsoft.com/office/drawing/2014/main" id="{44CD495A-8DA3-4DB9-911D-0FCD16F3FF83}"/>
              </a:ext>
            </a:extLst>
          </p:cNvPr>
          <p:cNvSpPr>
            <a:spLocks noChangeArrowheads="1"/>
          </p:cNvSpPr>
          <p:nvPr/>
        </p:nvSpPr>
        <p:spPr bwMode="auto">
          <a:xfrm>
            <a:off x="3824288" y="4714875"/>
            <a:ext cx="122237" cy="122238"/>
          </a:xfrm>
          <a:prstGeom prst="ellipse">
            <a:avLst/>
          </a:prstGeom>
          <a:solidFill>
            <a:srgbClr val="000000"/>
          </a:solidFill>
          <a:ln w="9360">
            <a:solidFill>
              <a:srgbClr val="00000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1400"/>
          </a:p>
        </p:txBody>
      </p:sp>
      <p:sp>
        <p:nvSpPr>
          <p:cNvPr id="176137" name="Text Box 9">
            <a:extLst>
              <a:ext uri="{FF2B5EF4-FFF2-40B4-BE49-F238E27FC236}">
                <a16:creationId xmlns:a16="http://schemas.microsoft.com/office/drawing/2014/main" id="{B0F49566-7723-4650-AD66-55E7788A3DB4}"/>
              </a:ext>
            </a:extLst>
          </p:cNvPr>
          <p:cNvSpPr txBox="1">
            <a:spLocks noChangeArrowheads="1"/>
          </p:cNvSpPr>
          <p:nvPr/>
        </p:nvSpPr>
        <p:spPr bwMode="auto">
          <a:xfrm>
            <a:off x="2751138" y="4630738"/>
            <a:ext cx="782637" cy="43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nchorCtr="1">
            <a:spAutoFit/>
          </a:bodyPr>
          <a:lstStyle>
            <a:lvl1pPr defTabSz="4572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chemeClr val="tx1"/>
                </a:solidFill>
                <a:latin typeface="Arial" panose="020B0604020202020204" pitchFamily="34" charset="0"/>
              </a:defRPr>
            </a:lvl1pPr>
            <a:lvl2pPr marL="742950" indent="-285750" defTabSz="4572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800">
                <a:solidFill>
                  <a:schemeClr val="tx1"/>
                </a:solidFill>
                <a:latin typeface="Arial" panose="020B0604020202020204" pitchFamily="34" charset="0"/>
              </a:defRPr>
            </a:lvl2pPr>
            <a:lvl3pPr marL="1143000" indent="-228600" defTabSz="4572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Arial" panose="020B0604020202020204" pitchFamily="34" charset="0"/>
              </a:defRPr>
            </a:lvl3pPr>
            <a:lvl4pPr marL="1600200" indent="-228600" defTabSz="4572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4pPr>
            <a:lvl5pPr marL="2057400" indent="-228600" defTabSz="4572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5pPr>
            <a:lvl6pPr marL="2514600" indent="-228600" defTabSz="457200"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6pPr>
            <a:lvl7pPr marL="2971800" indent="-228600" defTabSz="457200"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7pPr>
            <a:lvl8pPr marL="3429000" indent="-228600" defTabSz="457200"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8pPr>
            <a:lvl9pPr marL="3886200" indent="-228600" defTabSz="457200"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9pPr>
          </a:lstStyle>
          <a:p>
            <a:pPr eaLnBrk="1" hangingPunct="1">
              <a:lnSpc>
                <a:spcPct val="101000"/>
              </a:lnSpc>
              <a:spcBef>
                <a:spcPct val="0"/>
              </a:spcBef>
              <a:buClr>
                <a:srgbClr val="FFFFCC"/>
              </a:buClr>
              <a:buFont typeface="Times New Roman" panose="02020603050405020304" pitchFamily="18" charset="0"/>
              <a:buNone/>
            </a:pPr>
            <a:r>
              <a:rPr lang="en-GB" altLang="en-US" sz="1400">
                <a:solidFill>
                  <a:srgbClr val="000000"/>
                </a:solidFill>
                <a:latin typeface="Times New Roman" panose="02020603050405020304" pitchFamily="18" charset="0"/>
              </a:rPr>
              <a:t>Power Supply</a:t>
            </a:r>
          </a:p>
        </p:txBody>
      </p:sp>
      <p:sp>
        <p:nvSpPr>
          <p:cNvPr id="176138" name="AutoShape 10">
            <a:extLst>
              <a:ext uri="{FF2B5EF4-FFF2-40B4-BE49-F238E27FC236}">
                <a16:creationId xmlns:a16="http://schemas.microsoft.com/office/drawing/2014/main" id="{5D1C32EC-AC49-45B3-B8FC-B2A88B5210A2}"/>
              </a:ext>
            </a:extLst>
          </p:cNvPr>
          <p:cNvSpPr>
            <a:spLocks noChangeArrowheads="1"/>
          </p:cNvSpPr>
          <p:nvPr/>
        </p:nvSpPr>
        <p:spPr bwMode="auto">
          <a:xfrm>
            <a:off x="5119688" y="5083175"/>
            <a:ext cx="1344612" cy="501650"/>
          </a:xfrm>
          <a:prstGeom prst="roundRect">
            <a:avLst>
              <a:gd name="adj" fmla="val 315"/>
            </a:avLst>
          </a:prstGeom>
          <a:solidFill>
            <a:srgbClr val="000080"/>
          </a:solidFill>
          <a:ln w="9360">
            <a:solidFill>
              <a:srgbClr val="00000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1400"/>
          </a:p>
        </p:txBody>
      </p:sp>
      <p:sp>
        <p:nvSpPr>
          <p:cNvPr id="176139" name="Text Box 11">
            <a:extLst>
              <a:ext uri="{FF2B5EF4-FFF2-40B4-BE49-F238E27FC236}">
                <a16:creationId xmlns:a16="http://schemas.microsoft.com/office/drawing/2014/main" id="{83BB9D3E-A18F-46A6-8737-D9B0CD5A96B0}"/>
              </a:ext>
            </a:extLst>
          </p:cNvPr>
          <p:cNvSpPr txBox="1">
            <a:spLocks noChangeArrowheads="1"/>
          </p:cNvSpPr>
          <p:nvPr/>
        </p:nvSpPr>
        <p:spPr bwMode="auto">
          <a:xfrm>
            <a:off x="5376863" y="5222875"/>
            <a:ext cx="928687"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nchorCtr="1">
            <a:spAutoFit/>
          </a:bodyPr>
          <a:lstStyle>
            <a:lvl1pPr defTabSz="4572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chemeClr val="tx1"/>
                </a:solidFill>
                <a:latin typeface="Arial" panose="020B0604020202020204" pitchFamily="34" charset="0"/>
              </a:defRPr>
            </a:lvl1pPr>
            <a:lvl2pPr marL="742950" indent="-285750" defTabSz="4572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800">
                <a:solidFill>
                  <a:schemeClr val="tx1"/>
                </a:solidFill>
                <a:latin typeface="Arial" panose="020B0604020202020204" pitchFamily="34" charset="0"/>
              </a:defRPr>
            </a:lvl2pPr>
            <a:lvl3pPr marL="1143000" indent="-228600" defTabSz="4572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Arial" panose="020B0604020202020204" pitchFamily="34" charset="0"/>
              </a:defRPr>
            </a:lvl3pPr>
            <a:lvl4pPr marL="1600200" indent="-228600" defTabSz="4572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4pPr>
            <a:lvl5pPr marL="2057400" indent="-228600" defTabSz="4572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5pPr>
            <a:lvl6pPr marL="2514600" indent="-228600" defTabSz="457200"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6pPr>
            <a:lvl7pPr marL="2971800" indent="-228600" defTabSz="457200"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7pPr>
            <a:lvl8pPr marL="3429000" indent="-228600" defTabSz="457200"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8pPr>
            <a:lvl9pPr marL="3886200" indent="-228600" defTabSz="457200"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9pPr>
          </a:lstStyle>
          <a:p>
            <a:pPr eaLnBrk="1" hangingPunct="1">
              <a:lnSpc>
                <a:spcPct val="101000"/>
              </a:lnSpc>
              <a:spcBef>
                <a:spcPct val="0"/>
              </a:spcBef>
              <a:buClr>
                <a:srgbClr val="FFFFCC"/>
              </a:buClr>
              <a:buFont typeface="Times New Roman" panose="02020603050405020304" pitchFamily="18" charset="0"/>
              <a:buNone/>
            </a:pPr>
            <a:r>
              <a:rPr lang="en-GB" altLang="en-US" sz="1400">
                <a:solidFill>
                  <a:srgbClr val="E6E64C"/>
                </a:solidFill>
                <a:latin typeface="Times New Roman" panose="02020603050405020304" pitchFamily="18" charset="0"/>
              </a:rPr>
              <a:t>Transceiver</a:t>
            </a:r>
          </a:p>
        </p:txBody>
      </p:sp>
      <p:sp>
        <p:nvSpPr>
          <p:cNvPr id="176140" name="Freeform 12">
            <a:extLst>
              <a:ext uri="{FF2B5EF4-FFF2-40B4-BE49-F238E27FC236}">
                <a16:creationId xmlns:a16="http://schemas.microsoft.com/office/drawing/2014/main" id="{64FCACF7-6E06-4DFB-9F9C-502E183D3BA0}"/>
              </a:ext>
            </a:extLst>
          </p:cNvPr>
          <p:cNvSpPr>
            <a:spLocks noChangeArrowheads="1"/>
          </p:cNvSpPr>
          <p:nvPr/>
        </p:nvSpPr>
        <p:spPr bwMode="auto">
          <a:xfrm>
            <a:off x="3898900" y="4567238"/>
            <a:ext cx="1435100" cy="519112"/>
          </a:xfrm>
          <a:custGeom>
            <a:avLst/>
            <a:gdLst>
              <a:gd name="T0" fmla="*/ 0 w 3986"/>
              <a:gd name="T1" fmla="*/ 2147483646 h 1444"/>
              <a:gd name="T2" fmla="*/ 2147483646 w 3986"/>
              <a:gd name="T3" fmla="*/ 2147483646 h 1444"/>
              <a:gd name="T4" fmla="*/ 2147483646 w 3986"/>
              <a:gd name="T5" fmla="*/ 2147483646 h 1444"/>
              <a:gd name="T6" fmla="*/ 2147483646 w 3986"/>
              <a:gd name="T7" fmla="*/ 2147483646 h 1444"/>
              <a:gd name="T8" fmla="*/ 2147483646 w 3986"/>
              <a:gd name="T9" fmla="*/ 2147483646 h 1444"/>
              <a:gd name="T10" fmla="*/ 2147483646 w 3986"/>
              <a:gd name="T11" fmla="*/ 2147483646 h 1444"/>
              <a:gd name="T12" fmla="*/ 2147483646 w 3986"/>
              <a:gd name="T13" fmla="*/ 2147483646 h 1444"/>
              <a:gd name="T14" fmla="*/ 2147483646 w 3986"/>
              <a:gd name="T15" fmla="*/ 2147483646 h 1444"/>
              <a:gd name="T16" fmla="*/ 2147483646 w 3986"/>
              <a:gd name="T17" fmla="*/ 2147483646 h 144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986"/>
              <a:gd name="T28" fmla="*/ 0 h 1444"/>
              <a:gd name="T29" fmla="*/ 3986 w 3986"/>
              <a:gd name="T30" fmla="*/ 1444 h 1444"/>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986" h="1444">
                <a:moveTo>
                  <a:pt x="0" y="578"/>
                </a:moveTo>
                <a:cubicBezTo>
                  <a:pt x="53" y="272"/>
                  <a:pt x="432" y="374"/>
                  <a:pt x="644" y="340"/>
                </a:cubicBezTo>
                <a:cubicBezTo>
                  <a:pt x="837" y="309"/>
                  <a:pt x="1022" y="263"/>
                  <a:pt x="1221" y="221"/>
                </a:cubicBezTo>
                <a:cubicBezTo>
                  <a:pt x="1459" y="170"/>
                  <a:pt x="1705" y="0"/>
                  <a:pt x="1984" y="103"/>
                </a:cubicBezTo>
                <a:cubicBezTo>
                  <a:pt x="2212" y="187"/>
                  <a:pt x="2402" y="313"/>
                  <a:pt x="2628" y="374"/>
                </a:cubicBezTo>
                <a:cubicBezTo>
                  <a:pt x="2864" y="437"/>
                  <a:pt x="3080" y="601"/>
                  <a:pt x="3171" y="832"/>
                </a:cubicBezTo>
                <a:cubicBezTo>
                  <a:pt x="3275" y="1096"/>
                  <a:pt x="3563" y="1085"/>
                  <a:pt x="3782" y="1171"/>
                </a:cubicBezTo>
                <a:lnTo>
                  <a:pt x="3917" y="1341"/>
                </a:lnTo>
                <a:lnTo>
                  <a:pt x="3985" y="1443"/>
                </a:lnTo>
              </a:path>
            </a:pathLst>
          </a:custGeom>
          <a:noFill/>
          <a:ln w="27360">
            <a:solidFill>
              <a:srgbClr val="00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76141" name="Freeform 13">
            <a:extLst>
              <a:ext uri="{FF2B5EF4-FFF2-40B4-BE49-F238E27FC236}">
                <a16:creationId xmlns:a16="http://schemas.microsoft.com/office/drawing/2014/main" id="{F37A876C-0A83-48BA-9AB3-4DD85D23A3E5}"/>
              </a:ext>
            </a:extLst>
          </p:cNvPr>
          <p:cNvSpPr>
            <a:spLocks noChangeArrowheads="1"/>
          </p:cNvSpPr>
          <p:nvPr/>
        </p:nvSpPr>
        <p:spPr bwMode="auto">
          <a:xfrm>
            <a:off x="3605213" y="4184650"/>
            <a:ext cx="544512" cy="514350"/>
          </a:xfrm>
          <a:custGeom>
            <a:avLst/>
            <a:gdLst>
              <a:gd name="T0" fmla="*/ 0 w 1511"/>
              <a:gd name="T1" fmla="*/ 2147483646 h 1428"/>
              <a:gd name="T2" fmla="*/ 2147483646 w 1511"/>
              <a:gd name="T3" fmla="*/ 2147483646 h 1428"/>
              <a:gd name="T4" fmla="*/ 2147483646 w 1511"/>
              <a:gd name="T5" fmla="*/ 2147483646 h 1428"/>
              <a:gd name="T6" fmla="*/ 2147483646 w 1511"/>
              <a:gd name="T7" fmla="*/ 2147483646 h 1428"/>
              <a:gd name="T8" fmla="*/ 2147483646 w 1511"/>
              <a:gd name="T9" fmla="*/ 0 h 1428"/>
              <a:gd name="T10" fmla="*/ 2147483646 w 1511"/>
              <a:gd name="T11" fmla="*/ 0 h 1428"/>
              <a:gd name="T12" fmla="*/ 2147483646 w 1511"/>
              <a:gd name="T13" fmla="*/ 0 h 1428"/>
              <a:gd name="T14" fmla="*/ 0 60000 65536"/>
              <a:gd name="T15" fmla="*/ 0 60000 65536"/>
              <a:gd name="T16" fmla="*/ 0 60000 65536"/>
              <a:gd name="T17" fmla="*/ 0 60000 65536"/>
              <a:gd name="T18" fmla="*/ 0 60000 65536"/>
              <a:gd name="T19" fmla="*/ 0 60000 65536"/>
              <a:gd name="T20" fmla="*/ 0 60000 65536"/>
              <a:gd name="T21" fmla="*/ 0 w 1511"/>
              <a:gd name="T22" fmla="*/ 0 h 1428"/>
              <a:gd name="T23" fmla="*/ 1511 w 1511"/>
              <a:gd name="T24" fmla="*/ 1428 h 142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11" h="1428">
                <a:moveTo>
                  <a:pt x="0" y="1408"/>
                </a:moveTo>
                <a:cubicBezTo>
                  <a:pt x="256" y="1427"/>
                  <a:pt x="325" y="1123"/>
                  <a:pt x="289" y="950"/>
                </a:cubicBezTo>
                <a:cubicBezTo>
                  <a:pt x="229" y="661"/>
                  <a:pt x="588" y="700"/>
                  <a:pt x="628" y="458"/>
                </a:cubicBezTo>
                <a:cubicBezTo>
                  <a:pt x="668" y="211"/>
                  <a:pt x="958" y="181"/>
                  <a:pt x="1137" y="68"/>
                </a:cubicBezTo>
                <a:lnTo>
                  <a:pt x="1323" y="0"/>
                </a:lnTo>
                <a:lnTo>
                  <a:pt x="1493" y="0"/>
                </a:lnTo>
                <a:lnTo>
                  <a:pt x="1510" y="0"/>
                </a:lnTo>
              </a:path>
            </a:pathLst>
          </a:custGeom>
          <a:noFill/>
          <a:ln w="2736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76142" name="Freeform 14">
            <a:extLst>
              <a:ext uri="{FF2B5EF4-FFF2-40B4-BE49-F238E27FC236}">
                <a16:creationId xmlns:a16="http://schemas.microsoft.com/office/drawing/2014/main" id="{BC5076FD-DF38-4871-8835-6E5E7224037B}"/>
              </a:ext>
            </a:extLst>
          </p:cNvPr>
          <p:cNvSpPr>
            <a:spLocks noChangeArrowheads="1"/>
          </p:cNvSpPr>
          <p:nvPr/>
        </p:nvSpPr>
        <p:spPr bwMode="auto">
          <a:xfrm>
            <a:off x="4748213" y="4260850"/>
            <a:ext cx="696912" cy="873125"/>
          </a:xfrm>
          <a:custGeom>
            <a:avLst/>
            <a:gdLst>
              <a:gd name="T0" fmla="*/ 0 w 1934"/>
              <a:gd name="T1" fmla="*/ 0 h 2003"/>
              <a:gd name="T2" fmla="*/ 2147483646 w 1934"/>
              <a:gd name="T3" fmla="*/ 2147483646 h 2003"/>
              <a:gd name="T4" fmla="*/ 2147483646 w 1934"/>
              <a:gd name="T5" fmla="*/ 2147483646 h 2003"/>
              <a:gd name="T6" fmla="*/ 2147483646 w 1934"/>
              <a:gd name="T7" fmla="*/ 2147483646 h 2003"/>
              <a:gd name="T8" fmla="*/ 2147483646 w 1934"/>
              <a:gd name="T9" fmla="*/ 2147483646 h 2003"/>
              <a:gd name="T10" fmla="*/ 2147483646 w 1934"/>
              <a:gd name="T11" fmla="*/ 2147483646 h 2003"/>
              <a:gd name="T12" fmla="*/ 2147483646 w 1934"/>
              <a:gd name="T13" fmla="*/ 2147483646 h 2003"/>
              <a:gd name="T14" fmla="*/ 2147483646 w 1934"/>
              <a:gd name="T15" fmla="*/ 2147483646 h 2003"/>
              <a:gd name="T16" fmla="*/ 0 60000 65536"/>
              <a:gd name="T17" fmla="*/ 0 60000 65536"/>
              <a:gd name="T18" fmla="*/ 0 60000 65536"/>
              <a:gd name="T19" fmla="*/ 0 60000 65536"/>
              <a:gd name="T20" fmla="*/ 0 60000 65536"/>
              <a:gd name="T21" fmla="*/ 0 60000 65536"/>
              <a:gd name="T22" fmla="*/ 0 60000 65536"/>
              <a:gd name="T23" fmla="*/ 0 60000 65536"/>
              <a:gd name="T24" fmla="*/ 0 w 1934"/>
              <a:gd name="T25" fmla="*/ 0 h 2003"/>
              <a:gd name="T26" fmla="*/ 1934 w 1934"/>
              <a:gd name="T27" fmla="*/ 2003 h 200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934" h="2003">
                <a:moveTo>
                  <a:pt x="0" y="0"/>
                </a:moveTo>
                <a:cubicBezTo>
                  <a:pt x="264" y="87"/>
                  <a:pt x="252" y="361"/>
                  <a:pt x="525" y="492"/>
                </a:cubicBezTo>
                <a:cubicBezTo>
                  <a:pt x="736" y="593"/>
                  <a:pt x="943" y="523"/>
                  <a:pt x="1119" y="628"/>
                </a:cubicBezTo>
                <a:cubicBezTo>
                  <a:pt x="1332" y="755"/>
                  <a:pt x="1106" y="1235"/>
                  <a:pt x="1543" y="1137"/>
                </a:cubicBezTo>
                <a:cubicBezTo>
                  <a:pt x="1907" y="1056"/>
                  <a:pt x="1750" y="1419"/>
                  <a:pt x="1865" y="1578"/>
                </a:cubicBezTo>
                <a:lnTo>
                  <a:pt x="1865" y="1764"/>
                </a:lnTo>
                <a:lnTo>
                  <a:pt x="1916" y="1934"/>
                </a:lnTo>
                <a:lnTo>
                  <a:pt x="1933" y="2002"/>
                </a:lnTo>
              </a:path>
            </a:pathLst>
          </a:custGeom>
          <a:noFill/>
          <a:ln w="2736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76143" name="Oval 15">
            <a:extLst>
              <a:ext uri="{FF2B5EF4-FFF2-40B4-BE49-F238E27FC236}">
                <a16:creationId xmlns:a16="http://schemas.microsoft.com/office/drawing/2014/main" id="{2162FFE0-5F22-46FE-9076-92A0A8D07396}"/>
              </a:ext>
            </a:extLst>
          </p:cNvPr>
          <p:cNvSpPr>
            <a:spLocks noChangeArrowheads="1"/>
          </p:cNvSpPr>
          <p:nvPr/>
        </p:nvSpPr>
        <p:spPr bwMode="auto">
          <a:xfrm>
            <a:off x="4135438" y="3579813"/>
            <a:ext cx="122237" cy="122237"/>
          </a:xfrm>
          <a:prstGeom prst="ellipse">
            <a:avLst/>
          </a:prstGeom>
          <a:solidFill>
            <a:srgbClr val="FF0000"/>
          </a:solidFill>
          <a:ln w="9360">
            <a:solidFill>
              <a:srgbClr val="00000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1400"/>
          </a:p>
        </p:txBody>
      </p:sp>
      <p:sp>
        <p:nvSpPr>
          <p:cNvPr id="176144" name="Oval 16">
            <a:extLst>
              <a:ext uri="{FF2B5EF4-FFF2-40B4-BE49-F238E27FC236}">
                <a16:creationId xmlns:a16="http://schemas.microsoft.com/office/drawing/2014/main" id="{4D6AB2F0-7A2A-45C4-962C-F8EBC84722E2}"/>
              </a:ext>
            </a:extLst>
          </p:cNvPr>
          <p:cNvSpPr>
            <a:spLocks noChangeArrowheads="1"/>
          </p:cNvSpPr>
          <p:nvPr/>
        </p:nvSpPr>
        <p:spPr bwMode="auto">
          <a:xfrm>
            <a:off x="4411663" y="3579813"/>
            <a:ext cx="122237" cy="122237"/>
          </a:xfrm>
          <a:prstGeom prst="ellipse">
            <a:avLst/>
          </a:prstGeom>
          <a:solidFill>
            <a:srgbClr val="000000"/>
          </a:solidFill>
          <a:ln w="9360">
            <a:solidFill>
              <a:srgbClr val="00000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1400"/>
          </a:p>
        </p:txBody>
      </p:sp>
      <p:sp>
        <p:nvSpPr>
          <p:cNvPr id="176145" name="Freeform 17">
            <a:extLst>
              <a:ext uri="{FF2B5EF4-FFF2-40B4-BE49-F238E27FC236}">
                <a16:creationId xmlns:a16="http://schemas.microsoft.com/office/drawing/2014/main" id="{5766FC2E-CF35-43E1-B76E-D9B7AD805C62}"/>
              </a:ext>
            </a:extLst>
          </p:cNvPr>
          <p:cNvSpPr>
            <a:spLocks noChangeArrowheads="1"/>
          </p:cNvSpPr>
          <p:nvPr/>
        </p:nvSpPr>
        <p:spPr bwMode="auto">
          <a:xfrm>
            <a:off x="3617913" y="3611563"/>
            <a:ext cx="585787" cy="417512"/>
          </a:xfrm>
          <a:custGeom>
            <a:avLst/>
            <a:gdLst>
              <a:gd name="T0" fmla="*/ 2147483646 w 1625"/>
              <a:gd name="T1" fmla="*/ 2147483646 h 1159"/>
              <a:gd name="T2" fmla="*/ 2147483646 w 1625"/>
              <a:gd name="T3" fmla="*/ 2147483646 h 1159"/>
              <a:gd name="T4" fmla="*/ 2147483646 w 1625"/>
              <a:gd name="T5" fmla="*/ 2147483646 h 1159"/>
              <a:gd name="T6" fmla="*/ 2147483646 w 1625"/>
              <a:gd name="T7" fmla="*/ 2147483646 h 1159"/>
              <a:gd name="T8" fmla="*/ 2147483646 w 1625"/>
              <a:gd name="T9" fmla="*/ 2147483646 h 1159"/>
              <a:gd name="T10" fmla="*/ 2147483646 w 1625"/>
              <a:gd name="T11" fmla="*/ 2147483646 h 1159"/>
              <a:gd name="T12" fmla="*/ 0 60000 65536"/>
              <a:gd name="T13" fmla="*/ 0 60000 65536"/>
              <a:gd name="T14" fmla="*/ 0 60000 65536"/>
              <a:gd name="T15" fmla="*/ 0 60000 65536"/>
              <a:gd name="T16" fmla="*/ 0 60000 65536"/>
              <a:gd name="T17" fmla="*/ 0 60000 65536"/>
              <a:gd name="T18" fmla="*/ 0 w 1625"/>
              <a:gd name="T19" fmla="*/ 0 h 1159"/>
              <a:gd name="T20" fmla="*/ 1625 w 1625"/>
              <a:gd name="T21" fmla="*/ 1159 h 1159"/>
            </a:gdLst>
            <a:ahLst/>
            <a:cxnLst>
              <a:cxn ang="T12">
                <a:pos x="T0" y="T1"/>
              </a:cxn>
              <a:cxn ang="T13">
                <a:pos x="T2" y="T3"/>
              </a:cxn>
              <a:cxn ang="T14">
                <a:pos x="T4" y="T5"/>
              </a:cxn>
              <a:cxn ang="T15">
                <a:pos x="T6" y="T7"/>
              </a:cxn>
              <a:cxn ang="T16">
                <a:pos x="T8" y="T9"/>
              </a:cxn>
              <a:cxn ang="T17">
                <a:pos x="T10" y="T11"/>
              </a:cxn>
            </a:cxnLst>
            <a:rect l="T18" t="T19" r="T20" b="T21"/>
            <a:pathLst>
              <a:path w="1625" h="1159">
                <a:moveTo>
                  <a:pt x="1624" y="78"/>
                </a:moveTo>
                <a:cubicBezTo>
                  <a:pt x="1434" y="8"/>
                  <a:pt x="1267" y="117"/>
                  <a:pt x="1064" y="62"/>
                </a:cubicBezTo>
                <a:cubicBezTo>
                  <a:pt x="831" y="0"/>
                  <a:pt x="563" y="90"/>
                  <a:pt x="368" y="219"/>
                </a:cubicBezTo>
                <a:cubicBezTo>
                  <a:pt x="0" y="463"/>
                  <a:pt x="409" y="517"/>
                  <a:pt x="606" y="673"/>
                </a:cubicBezTo>
                <a:cubicBezTo>
                  <a:pt x="836" y="856"/>
                  <a:pt x="874" y="996"/>
                  <a:pt x="1098" y="1095"/>
                </a:cubicBezTo>
                <a:lnTo>
                  <a:pt x="1132" y="1158"/>
                </a:lnTo>
              </a:path>
            </a:pathLst>
          </a:custGeom>
          <a:noFill/>
          <a:ln w="1836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76146" name="Freeform 18">
            <a:extLst>
              <a:ext uri="{FF2B5EF4-FFF2-40B4-BE49-F238E27FC236}">
                <a16:creationId xmlns:a16="http://schemas.microsoft.com/office/drawing/2014/main" id="{F40B3544-90B9-4871-8E6B-545BDBDF363D}"/>
              </a:ext>
            </a:extLst>
          </p:cNvPr>
          <p:cNvSpPr>
            <a:spLocks noChangeArrowheads="1"/>
          </p:cNvSpPr>
          <p:nvPr/>
        </p:nvSpPr>
        <p:spPr bwMode="auto">
          <a:xfrm>
            <a:off x="4443413" y="3651250"/>
            <a:ext cx="446087" cy="449263"/>
          </a:xfrm>
          <a:custGeom>
            <a:avLst/>
            <a:gdLst>
              <a:gd name="T0" fmla="*/ 2147483646 w 1240"/>
              <a:gd name="T1" fmla="*/ 0 h 1248"/>
              <a:gd name="T2" fmla="*/ 2147483646 w 1240"/>
              <a:gd name="T3" fmla="*/ 2147483646 h 1248"/>
              <a:gd name="T4" fmla="*/ 2147483646 w 1240"/>
              <a:gd name="T5" fmla="*/ 2147483646 h 1248"/>
              <a:gd name="T6" fmla="*/ 2147483646 w 1240"/>
              <a:gd name="T7" fmla="*/ 2147483646 h 1248"/>
              <a:gd name="T8" fmla="*/ 2147483646 w 1240"/>
              <a:gd name="T9" fmla="*/ 2147483646 h 1248"/>
              <a:gd name="T10" fmla="*/ 2147483646 w 1240"/>
              <a:gd name="T11" fmla="*/ 2147483646 h 1248"/>
              <a:gd name="T12" fmla="*/ 0 60000 65536"/>
              <a:gd name="T13" fmla="*/ 0 60000 65536"/>
              <a:gd name="T14" fmla="*/ 0 60000 65536"/>
              <a:gd name="T15" fmla="*/ 0 60000 65536"/>
              <a:gd name="T16" fmla="*/ 0 60000 65536"/>
              <a:gd name="T17" fmla="*/ 0 60000 65536"/>
              <a:gd name="T18" fmla="*/ 0 w 1240"/>
              <a:gd name="T19" fmla="*/ 0 h 1248"/>
              <a:gd name="T20" fmla="*/ 1240 w 1240"/>
              <a:gd name="T21" fmla="*/ 1248 h 1248"/>
            </a:gdLst>
            <a:ahLst/>
            <a:cxnLst>
              <a:cxn ang="T12">
                <a:pos x="T0" y="T1"/>
              </a:cxn>
              <a:cxn ang="T13">
                <a:pos x="T2" y="T3"/>
              </a:cxn>
              <a:cxn ang="T14">
                <a:pos x="T4" y="T5"/>
              </a:cxn>
              <a:cxn ang="T15">
                <a:pos x="T6" y="T7"/>
              </a:cxn>
              <a:cxn ang="T16">
                <a:pos x="T8" y="T9"/>
              </a:cxn>
              <a:cxn ang="T17">
                <a:pos x="T10" y="T11"/>
              </a:cxn>
            </a:cxnLst>
            <a:rect l="T18" t="T19" r="T20" b="T21"/>
            <a:pathLst>
              <a:path w="1240" h="1248">
                <a:moveTo>
                  <a:pt x="1" y="0"/>
                </a:moveTo>
                <a:cubicBezTo>
                  <a:pt x="0" y="257"/>
                  <a:pt x="285" y="158"/>
                  <a:pt x="459" y="278"/>
                </a:cubicBezTo>
                <a:cubicBezTo>
                  <a:pt x="633" y="398"/>
                  <a:pt x="854" y="439"/>
                  <a:pt x="1052" y="543"/>
                </a:cubicBezTo>
                <a:cubicBezTo>
                  <a:pt x="1239" y="642"/>
                  <a:pt x="1161" y="903"/>
                  <a:pt x="1086" y="1071"/>
                </a:cubicBezTo>
                <a:lnTo>
                  <a:pt x="900" y="1188"/>
                </a:lnTo>
                <a:lnTo>
                  <a:pt x="883" y="1247"/>
                </a:lnTo>
              </a:path>
            </a:pathLst>
          </a:custGeom>
          <a:noFill/>
          <a:ln w="18360">
            <a:solidFill>
              <a:srgbClr val="00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nvGrpSpPr>
          <p:cNvPr id="2" name="Group 19">
            <a:extLst>
              <a:ext uri="{FF2B5EF4-FFF2-40B4-BE49-F238E27FC236}">
                <a16:creationId xmlns:a16="http://schemas.microsoft.com/office/drawing/2014/main" id="{B9B0DE45-DFEE-47E3-A62C-81E055371B0B}"/>
              </a:ext>
            </a:extLst>
          </p:cNvPr>
          <p:cNvGrpSpPr>
            <a:grpSpLocks/>
          </p:cNvGrpSpPr>
          <p:nvPr/>
        </p:nvGrpSpPr>
        <p:grpSpPr bwMode="auto">
          <a:xfrm>
            <a:off x="3990975" y="3987800"/>
            <a:ext cx="169863" cy="268288"/>
            <a:chOff x="3843" y="2180"/>
            <a:chExt cx="107" cy="169"/>
          </a:xfrm>
        </p:grpSpPr>
        <p:sp>
          <p:nvSpPr>
            <p:cNvPr id="59420" name="Line 20">
              <a:extLst>
                <a:ext uri="{FF2B5EF4-FFF2-40B4-BE49-F238E27FC236}">
                  <a16:creationId xmlns:a16="http://schemas.microsoft.com/office/drawing/2014/main" id="{6DC5A3EA-4A27-4F4F-930F-218EE716FC01}"/>
                </a:ext>
              </a:extLst>
            </p:cNvPr>
            <p:cNvSpPr>
              <a:spLocks noChangeShapeType="1"/>
            </p:cNvSpPr>
            <p:nvPr/>
          </p:nvSpPr>
          <p:spPr bwMode="auto">
            <a:xfrm flipH="1" flipV="1">
              <a:off x="3842" y="2179"/>
              <a:ext cx="93" cy="138"/>
            </a:xfrm>
            <a:prstGeom prst="line">
              <a:avLst/>
            </a:prstGeom>
            <a:noFill/>
            <a:ln w="36720">
              <a:solidFill>
                <a:srgbClr val="FF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59421" name="Line 21">
              <a:extLst>
                <a:ext uri="{FF2B5EF4-FFF2-40B4-BE49-F238E27FC236}">
                  <a16:creationId xmlns:a16="http://schemas.microsoft.com/office/drawing/2014/main" id="{80C2ABFE-9675-4ECA-93EB-E8570899A587}"/>
                </a:ext>
              </a:extLst>
            </p:cNvPr>
            <p:cNvSpPr>
              <a:spLocks noChangeShapeType="1"/>
            </p:cNvSpPr>
            <p:nvPr/>
          </p:nvSpPr>
          <p:spPr bwMode="auto">
            <a:xfrm>
              <a:off x="3928" y="2316"/>
              <a:ext cx="23" cy="34"/>
            </a:xfrm>
            <a:prstGeom prst="line">
              <a:avLst/>
            </a:prstGeom>
            <a:noFill/>
            <a:ln w="9000">
              <a:solidFill>
                <a:srgbClr val="E6E6FF"/>
              </a:solidFill>
              <a:miter lim="800000"/>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 name="Group 22">
            <a:extLst>
              <a:ext uri="{FF2B5EF4-FFF2-40B4-BE49-F238E27FC236}">
                <a16:creationId xmlns:a16="http://schemas.microsoft.com/office/drawing/2014/main" id="{5B27154C-6B7B-4EC2-B30C-E2376E039583}"/>
              </a:ext>
            </a:extLst>
          </p:cNvPr>
          <p:cNvGrpSpPr>
            <a:grpSpLocks/>
          </p:cNvGrpSpPr>
          <p:nvPr/>
        </p:nvGrpSpPr>
        <p:grpSpPr bwMode="auto">
          <a:xfrm>
            <a:off x="4748213" y="4108450"/>
            <a:ext cx="47625" cy="261938"/>
            <a:chOff x="4339" y="2241"/>
            <a:chExt cx="30" cy="165"/>
          </a:xfrm>
        </p:grpSpPr>
        <p:sp>
          <p:nvSpPr>
            <p:cNvPr id="59418" name="Line 23">
              <a:extLst>
                <a:ext uri="{FF2B5EF4-FFF2-40B4-BE49-F238E27FC236}">
                  <a16:creationId xmlns:a16="http://schemas.microsoft.com/office/drawing/2014/main" id="{7C458CE5-657C-4EA6-9937-C57BA554EB11}"/>
                </a:ext>
              </a:extLst>
            </p:cNvPr>
            <p:cNvSpPr>
              <a:spLocks noChangeShapeType="1"/>
            </p:cNvSpPr>
            <p:nvPr/>
          </p:nvSpPr>
          <p:spPr bwMode="auto">
            <a:xfrm flipH="1" flipV="1">
              <a:off x="4338" y="2240"/>
              <a:ext cx="27" cy="136"/>
            </a:xfrm>
            <a:prstGeom prst="line">
              <a:avLst/>
            </a:prstGeom>
            <a:noFill/>
            <a:ln w="3672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59419" name="Line 24">
              <a:extLst>
                <a:ext uri="{FF2B5EF4-FFF2-40B4-BE49-F238E27FC236}">
                  <a16:creationId xmlns:a16="http://schemas.microsoft.com/office/drawing/2014/main" id="{9D70F0A3-38AD-4C5D-92B5-DC9132624F86}"/>
                </a:ext>
              </a:extLst>
            </p:cNvPr>
            <p:cNvSpPr>
              <a:spLocks noChangeShapeType="1"/>
            </p:cNvSpPr>
            <p:nvPr/>
          </p:nvSpPr>
          <p:spPr bwMode="auto">
            <a:xfrm>
              <a:off x="4364" y="2373"/>
              <a:ext cx="6" cy="34"/>
            </a:xfrm>
            <a:prstGeom prst="line">
              <a:avLst/>
            </a:prstGeom>
            <a:noFill/>
            <a:ln w="9000">
              <a:solidFill>
                <a:srgbClr val="E6E6FF"/>
              </a:solidFill>
              <a:miter lim="800000"/>
              <a:headEnd/>
              <a:tailEnd/>
            </a:ln>
            <a:extLst>
              <a:ext uri="{909E8E84-426E-40DD-AFC4-6F175D3DCCD1}">
                <a14:hiddenFill xmlns:a14="http://schemas.microsoft.com/office/drawing/2010/main">
                  <a:noFill/>
                </a14:hiddenFill>
              </a:ext>
            </a:extLst>
          </p:spPr>
          <p:txBody>
            <a:bodyPr/>
            <a:lstStyle/>
            <a:p>
              <a:endParaRPr lang="en-US"/>
            </a:p>
          </p:txBody>
        </p:sp>
      </p:grpSp>
      <p:sp>
        <p:nvSpPr>
          <p:cNvPr id="176153" name="Text Box 25">
            <a:extLst>
              <a:ext uri="{FF2B5EF4-FFF2-40B4-BE49-F238E27FC236}">
                <a16:creationId xmlns:a16="http://schemas.microsoft.com/office/drawing/2014/main" id="{79AA8E4C-1A8C-4FF3-923A-4669ECF85BA2}"/>
              </a:ext>
            </a:extLst>
          </p:cNvPr>
          <p:cNvSpPr txBox="1">
            <a:spLocks noChangeArrowheads="1"/>
          </p:cNvSpPr>
          <p:nvPr/>
        </p:nvSpPr>
        <p:spPr bwMode="auto">
          <a:xfrm>
            <a:off x="4070350" y="3232150"/>
            <a:ext cx="903288"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nchorCtr="1">
            <a:spAutoFit/>
          </a:bodyPr>
          <a:lstStyle>
            <a:lvl1pPr defTabSz="4572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chemeClr val="tx1"/>
                </a:solidFill>
                <a:latin typeface="Arial" panose="020B0604020202020204" pitchFamily="34" charset="0"/>
              </a:defRPr>
            </a:lvl1pPr>
            <a:lvl2pPr marL="742950" indent="-285750" defTabSz="4572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800">
                <a:solidFill>
                  <a:schemeClr val="tx1"/>
                </a:solidFill>
                <a:latin typeface="Arial" panose="020B0604020202020204" pitchFamily="34" charset="0"/>
              </a:defRPr>
            </a:lvl2pPr>
            <a:lvl3pPr marL="1143000" indent="-228600" defTabSz="4572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Arial" panose="020B0604020202020204" pitchFamily="34" charset="0"/>
              </a:defRPr>
            </a:lvl3pPr>
            <a:lvl4pPr marL="1600200" indent="-228600" defTabSz="4572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4pPr>
            <a:lvl5pPr marL="2057400" indent="-228600" defTabSz="4572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5pPr>
            <a:lvl6pPr marL="2514600" indent="-228600" defTabSz="457200"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6pPr>
            <a:lvl7pPr marL="2971800" indent="-228600" defTabSz="457200"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7pPr>
            <a:lvl8pPr marL="3429000" indent="-228600" defTabSz="457200"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8pPr>
            <a:lvl9pPr marL="3886200" indent="-228600" defTabSz="457200"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9pPr>
          </a:lstStyle>
          <a:p>
            <a:pPr eaLnBrk="1" hangingPunct="1">
              <a:lnSpc>
                <a:spcPct val="101000"/>
              </a:lnSpc>
              <a:spcBef>
                <a:spcPct val="0"/>
              </a:spcBef>
              <a:buClr>
                <a:srgbClr val="FFFFCC"/>
              </a:buClr>
              <a:buFont typeface="Times New Roman" panose="02020603050405020304" pitchFamily="18" charset="0"/>
              <a:buNone/>
            </a:pPr>
            <a:r>
              <a:rPr lang="en-GB" altLang="en-US" sz="1600">
                <a:solidFill>
                  <a:srgbClr val="000000"/>
                </a:solidFill>
                <a:latin typeface="Times New Roman" panose="02020603050405020304" pitchFamily="18" charset="0"/>
              </a:rPr>
              <a:t>Ammeter</a:t>
            </a:r>
          </a:p>
        </p:txBody>
      </p:sp>
      <p:sp>
        <p:nvSpPr>
          <p:cNvPr id="59415" name="Text Box 26">
            <a:extLst>
              <a:ext uri="{FF2B5EF4-FFF2-40B4-BE49-F238E27FC236}">
                <a16:creationId xmlns:a16="http://schemas.microsoft.com/office/drawing/2014/main" id="{98BDA5CA-2746-4A42-8E46-FDAAC5A95FCE}"/>
              </a:ext>
            </a:extLst>
          </p:cNvPr>
          <p:cNvSpPr txBox="1">
            <a:spLocks noChangeArrowheads="1"/>
          </p:cNvSpPr>
          <p:nvPr/>
        </p:nvSpPr>
        <p:spPr bwMode="auto">
          <a:xfrm>
            <a:off x="9548813" y="2606675"/>
            <a:ext cx="36512" cy="37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1400"/>
          </a:p>
        </p:txBody>
      </p:sp>
      <p:sp>
        <p:nvSpPr>
          <p:cNvPr id="59416" name="Text Box 27">
            <a:extLst>
              <a:ext uri="{FF2B5EF4-FFF2-40B4-BE49-F238E27FC236}">
                <a16:creationId xmlns:a16="http://schemas.microsoft.com/office/drawing/2014/main" id="{95ABF152-7883-4787-977D-B7A35C0CC3BC}"/>
              </a:ext>
            </a:extLst>
          </p:cNvPr>
          <p:cNvSpPr txBox="1">
            <a:spLocks noChangeArrowheads="1"/>
          </p:cNvSpPr>
          <p:nvPr/>
        </p:nvSpPr>
        <p:spPr bwMode="auto">
          <a:xfrm>
            <a:off x="-635000" y="3724275"/>
            <a:ext cx="1587" cy="37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1400"/>
          </a:p>
        </p:txBody>
      </p:sp>
      <p:sp>
        <p:nvSpPr>
          <p:cNvPr id="59417" name="Rectangle 28">
            <a:extLst>
              <a:ext uri="{FF2B5EF4-FFF2-40B4-BE49-F238E27FC236}">
                <a16:creationId xmlns:a16="http://schemas.microsoft.com/office/drawing/2014/main" id="{C517BBEC-251B-4B0D-9418-614234FB6F1F}"/>
              </a:ext>
            </a:extLst>
          </p:cNvPr>
          <p:cNvSpPr>
            <a:spLocks noGrp="1" noChangeArrowheads="1"/>
          </p:cNvSpPr>
          <p:nvPr>
            <p:ph type="body" idx="1"/>
          </p:nvPr>
        </p:nvSpPr>
        <p:spPr/>
        <p:txBody>
          <a:bodyPr/>
          <a:lstStyle/>
          <a:p>
            <a:pPr eaLnBrk="1" hangingPunct="1">
              <a:spcBef>
                <a:spcPct val="0"/>
              </a:spcBef>
              <a:buFontTx/>
              <a:buNone/>
            </a:pPr>
            <a:r>
              <a:rPr lang="en-US" altLang="en-US" sz="1600"/>
              <a:t>The instrument to measure the flow of electrical current is the ammeter. An ammeter is</a:t>
            </a:r>
          </a:p>
          <a:p>
            <a:pPr eaLnBrk="1" hangingPunct="1">
              <a:spcBef>
                <a:spcPct val="0"/>
              </a:spcBef>
              <a:buFontTx/>
              <a:buNone/>
            </a:pPr>
            <a:r>
              <a:rPr lang="en-US" altLang="en-US" sz="1600"/>
              <a:t>connected to a circuit under test </a:t>
            </a:r>
            <a:r>
              <a:rPr lang="en-US" altLang="en-US" sz="1600" b="1"/>
              <a:t>in series with the circuit</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grpId="0" nodeType="clickEffect">
                                  <p:stCondLst>
                                    <p:cond delay="0"/>
                                  </p:stCondLst>
                                  <p:childTnLst>
                                    <p:set>
                                      <p:cBhvr>
                                        <p:cTn id="6" dur="1" fill="hold">
                                          <p:stCondLst>
                                            <p:cond delay="0"/>
                                          </p:stCondLst>
                                        </p:cTn>
                                        <p:tgtEl>
                                          <p:spTgt spid="176131"/>
                                        </p:tgtEl>
                                        <p:attrNameLst>
                                          <p:attrName>style.visibility</p:attrName>
                                        </p:attrNameLst>
                                      </p:cBhvr>
                                      <p:to>
                                        <p:strVal val="visible"/>
                                      </p:to>
                                    </p:set>
                                    <p:anim calcmode="lin" valueType="num">
                                      <p:cBhvr additive="base">
                                        <p:cTn id="7" dur="500" fill="hold"/>
                                        <p:tgtEl>
                                          <p:spTgt spid="176131"/>
                                        </p:tgtEl>
                                        <p:attrNameLst>
                                          <p:attrName>ppt_x</p:attrName>
                                        </p:attrNameLst>
                                      </p:cBhvr>
                                      <p:tavLst>
                                        <p:tav tm="0">
                                          <p:val>
                                            <p:strVal val="#ppt_x"/>
                                          </p:val>
                                        </p:tav>
                                        <p:tav tm="100000">
                                          <p:val>
                                            <p:strVal val="#ppt_x"/>
                                          </p:val>
                                        </p:tav>
                                      </p:tavLst>
                                    </p:anim>
                                    <p:anim calcmode="lin" valueType="num">
                                      <p:cBhvr additive="base">
                                        <p:cTn id="8" dur="500" fill="hold"/>
                                        <p:tgtEl>
                                          <p:spTgt spid="176131"/>
                                        </p:tgtEl>
                                        <p:attrNameLst>
                                          <p:attrName>ppt_y</p:attrName>
                                        </p:attrNameLst>
                                      </p:cBhvr>
                                      <p:tavLst>
                                        <p:tav tm="0">
                                          <p:val>
                                            <p:strVal val="0-#ppt_h/2"/>
                                          </p:val>
                                        </p:tav>
                                        <p:tav tm="100000">
                                          <p:val>
                                            <p:strVal val="#ppt_y"/>
                                          </p:val>
                                        </p:tav>
                                      </p:tavLst>
                                    </p:anim>
                                  </p:childTnLst>
                                </p:cTn>
                              </p:par>
                              <p:par>
                                <p:cTn id="9" presetID="2" presetClass="entr" presetSubtype="1" fill="hold" grpId="0" nodeType="withEffect">
                                  <p:stCondLst>
                                    <p:cond delay="0"/>
                                  </p:stCondLst>
                                  <p:childTnLst>
                                    <p:set>
                                      <p:cBhvr>
                                        <p:cTn id="10" dur="1" fill="hold">
                                          <p:stCondLst>
                                            <p:cond delay="0"/>
                                          </p:stCondLst>
                                        </p:cTn>
                                        <p:tgtEl>
                                          <p:spTgt spid="176132"/>
                                        </p:tgtEl>
                                        <p:attrNameLst>
                                          <p:attrName>style.visibility</p:attrName>
                                        </p:attrNameLst>
                                      </p:cBhvr>
                                      <p:to>
                                        <p:strVal val="visible"/>
                                      </p:to>
                                    </p:set>
                                    <p:anim calcmode="lin" valueType="num">
                                      <p:cBhvr additive="base">
                                        <p:cTn id="11" dur="500" fill="hold"/>
                                        <p:tgtEl>
                                          <p:spTgt spid="176132"/>
                                        </p:tgtEl>
                                        <p:attrNameLst>
                                          <p:attrName>ppt_x</p:attrName>
                                        </p:attrNameLst>
                                      </p:cBhvr>
                                      <p:tavLst>
                                        <p:tav tm="0">
                                          <p:val>
                                            <p:strVal val="#ppt_x"/>
                                          </p:val>
                                        </p:tav>
                                        <p:tav tm="100000">
                                          <p:val>
                                            <p:strVal val="#ppt_x"/>
                                          </p:val>
                                        </p:tav>
                                      </p:tavLst>
                                    </p:anim>
                                    <p:anim calcmode="lin" valueType="num">
                                      <p:cBhvr additive="base">
                                        <p:cTn id="12" dur="500" fill="hold"/>
                                        <p:tgtEl>
                                          <p:spTgt spid="176132"/>
                                        </p:tgtEl>
                                        <p:attrNameLst>
                                          <p:attrName>ppt_y</p:attrName>
                                        </p:attrNameLst>
                                      </p:cBhvr>
                                      <p:tavLst>
                                        <p:tav tm="0">
                                          <p:val>
                                            <p:strVal val="0-#ppt_h/2"/>
                                          </p:val>
                                        </p:tav>
                                        <p:tav tm="100000">
                                          <p:val>
                                            <p:strVal val="#ppt_y"/>
                                          </p:val>
                                        </p:tav>
                                      </p:tavLst>
                                    </p:anim>
                                  </p:childTnLst>
                                </p:cTn>
                              </p:par>
                              <p:par>
                                <p:cTn id="13" presetID="2" presetClass="entr" presetSubtype="1" fill="hold" nodeType="withEffect">
                                  <p:stCondLst>
                                    <p:cond delay="0"/>
                                  </p:stCondLst>
                                  <p:childTnLst>
                                    <p:set>
                                      <p:cBhvr>
                                        <p:cTn id="14" dur="1" fill="hold">
                                          <p:stCondLst>
                                            <p:cond delay="0"/>
                                          </p:stCondLst>
                                        </p:cTn>
                                        <p:tgtEl>
                                          <p:spTgt spid="176133"/>
                                        </p:tgtEl>
                                        <p:attrNameLst>
                                          <p:attrName>style.visibility</p:attrName>
                                        </p:attrNameLst>
                                      </p:cBhvr>
                                      <p:to>
                                        <p:strVal val="visible"/>
                                      </p:to>
                                    </p:set>
                                    <p:anim calcmode="lin" valueType="num">
                                      <p:cBhvr additive="base">
                                        <p:cTn id="15" dur="500" fill="hold"/>
                                        <p:tgtEl>
                                          <p:spTgt spid="176133"/>
                                        </p:tgtEl>
                                        <p:attrNameLst>
                                          <p:attrName>ppt_x</p:attrName>
                                        </p:attrNameLst>
                                      </p:cBhvr>
                                      <p:tavLst>
                                        <p:tav tm="0">
                                          <p:val>
                                            <p:strVal val="#ppt_x"/>
                                          </p:val>
                                        </p:tav>
                                        <p:tav tm="100000">
                                          <p:val>
                                            <p:strVal val="#ppt_x"/>
                                          </p:val>
                                        </p:tav>
                                      </p:tavLst>
                                    </p:anim>
                                    <p:anim calcmode="lin" valueType="num">
                                      <p:cBhvr additive="base">
                                        <p:cTn id="16" dur="500" fill="hold"/>
                                        <p:tgtEl>
                                          <p:spTgt spid="176133"/>
                                        </p:tgtEl>
                                        <p:attrNameLst>
                                          <p:attrName>ppt_y</p:attrName>
                                        </p:attrNameLst>
                                      </p:cBhvr>
                                      <p:tavLst>
                                        <p:tav tm="0">
                                          <p:val>
                                            <p:strVal val="0-#ppt_h/2"/>
                                          </p:val>
                                        </p:tav>
                                        <p:tav tm="100000">
                                          <p:val>
                                            <p:strVal val="#ppt_y"/>
                                          </p:val>
                                        </p:tav>
                                      </p:tavLst>
                                    </p:anim>
                                  </p:childTnLst>
                                </p:cTn>
                              </p:par>
                              <p:par>
                                <p:cTn id="17" presetID="2" presetClass="entr" presetSubtype="1" fill="hold" grpId="0" nodeType="withEffect">
                                  <p:stCondLst>
                                    <p:cond delay="0"/>
                                  </p:stCondLst>
                                  <p:childTnLst>
                                    <p:set>
                                      <p:cBhvr>
                                        <p:cTn id="18" dur="1" fill="hold">
                                          <p:stCondLst>
                                            <p:cond delay="0"/>
                                          </p:stCondLst>
                                        </p:cTn>
                                        <p:tgtEl>
                                          <p:spTgt spid="176134"/>
                                        </p:tgtEl>
                                        <p:attrNameLst>
                                          <p:attrName>style.visibility</p:attrName>
                                        </p:attrNameLst>
                                      </p:cBhvr>
                                      <p:to>
                                        <p:strVal val="visible"/>
                                      </p:to>
                                    </p:set>
                                    <p:anim calcmode="lin" valueType="num">
                                      <p:cBhvr additive="base">
                                        <p:cTn id="19" dur="500" fill="hold"/>
                                        <p:tgtEl>
                                          <p:spTgt spid="176134"/>
                                        </p:tgtEl>
                                        <p:attrNameLst>
                                          <p:attrName>ppt_x</p:attrName>
                                        </p:attrNameLst>
                                      </p:cBhvr>
                                      <p:tavLst>
                                        <p:tav tm="0">
                                          <p:val>
                                            <p:strVal val="#ppt_x"/>
                                          </p:val>
                                        </p:tav>
                                        <p:tav tm="100000">
                                          <p:val>
                                            <p:strVal val="#ppt_x"/>
                                          </p:val>
                                        </p:tav>
                                      </p:tavLst>
                                    </p:anim>
                                    <p:anim calcmode="lin" valueType="num">
                                      <p:cBhvr additive="base">
                                        <p:cTn id="20" dur="500" fill="hold"/>
                                        <p:tgtEl>
                                          <p:spTgt spid="176134"/>
                                        </p:tgtEl>
                                        <p:attrNameLst>
                                          <p:attrName>ppt_y</p:attrName>
                                        </p:attrNameLst>
                                      </p:cBhvr>
                                      <p:tavLst>
                                        <p:tav tm="0">
                                          <p:val>
                                            <p:strVal val="0-#ppt_h/2"/>
                                          </p:val>
                                        </p:tav>
                                        <p:tav tm="100000">
                                          <p:val>
                                            <p:strVal val="#ppt_y"/>
                                          </p:val>
                                        </p:tav>
                                      </p:tavLst>
                                    </p:anim>
                                  </p:childTnLst>
                                </p:cTn>
                              </p:par>
                              <p:par>
                                <p:cTn id="21" presetID="2" presetClass="entr" presetSubtype="1" fill="hold" grpId="0" nodeType="withEffect">
                                  <p:stCondLst>
                                    <p:cond delay="0"/>
                                  </p:stCondLst>
                                  <p:childTnLst>
                                    <p:set>
                                      <p:cBhvr>
                                        <p:cTn id="22" dur="1" fill="hold">
                                          <p:stCondLst>
                                            <p:cond delay="0"/>
                                          </p:stCondLst>
                                        </p:cTn>
                                        <p:tgtEl>
                                          <p:spTgt spid="176135"/>
                                        </p:tgtEl>
                                        <p:attrNameLst>
                                          <p:attrName>style.visibility</p:attrName>
                                        </p:attrNameLst>
                                      </p:cBhvr>
                                      <p:to>
                                        <p:strVal val="visible"/>
                                      </p:to>
                                    </p:set>
                                    <p:anim calcmode="lin" valueType="num">
                                      <p:cBhvr additive="base">
                                        <p:cTn id="23" dur="500" fill="hold"/>
                                        <p:tgtEl>
                                          <p:spTgt spid="176135"/>
                                        </p:tgtEl>
                                        <p:attrNameLst>
                                          <p:attrName>ppt_x</p:attrName>
                                        </p:attrNameLst>
                                      </p:cBhvr>
                                      <p:tavLst>
                                        <p:tav tm="0">
                                          <p:val>
                                            <p:strVal val="#ppt_x"/>
                                          </p:val>
                                        </p:tav>
                                        <p:tav tm="100000">
                                          <p:val>
                                            <p:strVal val="#ppt_x"/>
                                          </p:val>
                                        </p:tav>
                                      </p:tavLst>
                                    </p:anim>
                                    <p:anim calcmode="lin" valueType="num">
                                      <p:cBhvr additive="base">
                                        <p:cTn id="24" dur="500" fill="hold"/>
                                        <p:tgtEl>
                                          <p:spTgt spid="176135"/>
                                        </p:tgtEl>
                                        <p:attrNameLst>
                                          <p:attrName>ppt_y</p:attrName>
                                        </p:attrNameLst>
                                      </p:cBhvr>
                                      <p:tavLst>
                                        <p:tav tm="0">
                                          <p:val>
                                            <p:strVal val="0-#ppt_h/2"/>
                                          </p:val>
                                        </p:tav>
                                        <p:tav tm="100000">
                                          <p:val>
                                            <p:strVal val="#ppt_y"/>
                                          </p:val>
                                        </p:tav>
                                      </p:tavLst>
                                    </p:anim>
                                  </p:childTnLst>
                                </p:cTn>
                              </p:par>
                              <p:par>
                                <p:cTn id="25" presetID="2" presetClass="entr" presetSubtype="1" fill="hold" grpId="0" nodeType="withEffect">
                                  <p:stCondLst>
                                    <p:cond delay="0"/>
                                  </p:stCondLst>
                                  <p:childTnLst>
                                    <p:set>
                                      <p:cBhvr>
                                        <p:cTn id="26" dur="1" fill="hold">
                                          <p:stCondLst>
                                            <p:cond delay="0"/>
                                          </p:stCondLst>
                                        </p:cTn>
                                        <p:tgtEl>
                                          <p:spTgt spid="176136"/>
                                        </p:tgtEl>
                                        <p:attrNameLst>
                                          <p:attrName>style.visibility</p:attrName>
                                        </p:attrNameLst>
                                      </p:cBhvr>
                                      <p:to>
                                        <p:strVal val="visible"/>
                                      </p:to>
                                    </p:set>
                                    <p:anim calcmode="lin" valueType="num">
                                      <p:cBhvr additive="base">
                                        <p:cTn id="27" dur="500" fill="hold"/>
                                        <p:tgtEl>
                                          <p:spTgt spid="176136"/>
                                        </p:tgtEl>
                                        <p:attrNameLst>
                                          <p:attrName>ppt_x</p:attrName>
                                        </p:attrNameLst>
                                      </p:cBhvr>
                                      <p:tavLst>
                                        <p:tav tm="0">
                                          <p:val>
                                            <p:strVal val="#ppt_x"/>
                                          </p:val>
                                        </p:tav>
                                        <p:tav tm="100000">
                                          <p:val>
                                            <p:strVal val="#ppt_x"/>
                                          </p:val>
                                        </p:tav>
                                      </p:tavLst>
                                    </p:anim>
                                    <p:anim calcmode="lin" valueType="num">
                                      <p:cBhvr additive="base">
                                        <p:cTn id="28" dur="500" fill="hold"/>
                                        <p:tgtEl>
                                          <p:spTgt spid="176136"/>
                                        </p:tgtEl>
                                        <p:attrNameLst>
                                          <p:attrName>ppt_y</p:attrName>
                                        </p:attrNameLst>
                                      </p:cBhvr>
                                      <p:tavLst>
                                        <p:tav tm="0">
                                          <p:val>
                                            <p:strVal val="0-#ppt_h/2"/>
                                          </p:val>
                                        </p:tav>
                                        <p:tav tm="100000">
                                          <p:val>
                                            <p:strVal val="#ppt_y"/>
                                          </p:val>
                                        </p:tav>
                                      </p:tavLst>
                                    </p:anim>
                                  </p:childTnLst>
                                </p:cTn>
                              </p:par>
                              <p:par>
                                <p:cTn id="29" presetID="2" presetClass="entr" presetSubtype="1" fill="hold" grpId="0" nodeType="withEffect">
                                  <p:stCondLst>
                                    <p:cond delay="0"/>
                                  </p:stCondLst>
                                  <p:childTnLst>
                                    <p:set>
                                      <p:cBhvr>
                                        <p:cTn id="30" dur="1" fill="hold">
                                          <p:stCondLst>
                                            <p:cond delay="0"/>
                                          </p:stCondLst>
                                        </p:cTn>
                                        <p:tgtEl>
                                          <p:spTgt spid="176137"/>
                                        </p:tgtEl>
                                        <p:attrNameLst>
                                          <p:attrName>style.visibility</p:attrName>
                                        </p:attrNameLst>
                                      </p:cBhvr>
                                      <p:to>
                                        <p:strVal val="visible"/>
                                      </p:to>
                                    </p:set>
                                    <p:anim calcmode="lin" valueType="num">
                                      <p:cBhvr additive="base">
                                        <p:cTn id="31" dur="500" fill="hold"/>
                                        <p:tgtEl>
                                          <p:spTgt spid="176137"/>
                                        </p:tgtEl>
                                        <p:attrNameLst>
                                          <p:attrName>ppt_x</p:attrName>
                                        </p:attrNameLst>
                                      </p:cBhvr>
                                      <p:tavLst>
                                        <p:tav tm="0">
                                          <p:val>
                                            <p:strVal val="#ppt_x"/>
                                          </p:val>
                                        </p:tav>
                                        <p:tav tm="100000">
                                          <p:val>
                                            <p:strVal val="#ppt_x"/>
                                          </p:val>
                                        </p:tav>
                                      </p:tavLst>
                                    </p:anim>
                                    <p:anim calcmode="lin" valueType="num">
                                      <p:cBhvr additive="base">
                                        <p:cTn id="32" dur="500" fill="hold"/>
                                        <p:tgtEl>
                                          <p:spTgt spid="176137"/>
                                        </p:tgtEl>
                                        <p:attrNameLst>
                                          <p:attrName>ppt_y</p:attrName>
                                        </p:attrNameLst>
                                      </p:cBhvr>
                                      <p:tavLst>
                                        <p:tav tm="0">
                                          <p:val>
                                            <p:strVal val="0-#ppt_h/2"/>
                                          </p:val>
                                        </p:tav>
                                        <p:tav tm="100000">
                                          <p:val>
                                            <p:strVal val="#ppt_y"/>
                                          </p:val>
                                        </p:tav>
                                      </p:tavLst>
                                    </p:anim>
                                  </p:childTnLst>
                                </p:cTn>
                              </p:par>
                              <p:par>
                                <p:cTn id="33" presetID="2" presetClass="entr" presetSubtype="1" fill="hold" grpId="0" nodeType="withEffect">
                                  <p:stCondLst>
                                    <p:cond delay="0"/>
                                  </p:stCondLst>
                                  <p:childTnLst>
                                    <p:set>
                                      <p:cBhvr>
                                        <p:cTn id="34" dur="1" fill="hold">
                                          <p:stCondLst>
                                            <p:cond delay="0"/>
                                          </p:stCondLst>
                                        </p:cTn>
                                        <p:tgtEl>
                                          <p:spTgt spid="176138"/>
                                        </p:tgtEl>
                                        <p:attrNameLst>
                                          <p:attrName>style.visibility</p:attrName>
                                        </p:attrNameLst>
                                      </p:cBhvr>
                                      <p:to>
                                        <p:strVal val="visible"/>
                                      </p:to>
                                    </p:set>
                                    <p:anim calcmode="lin" valueType="num">
                                      <p:cBhvr additive="base">
                                        <p:cTn id="35" dur="500" fill="hold"/>
                                        <p:tgtEl>
                                          <p:spTgt spid="176138"/>
                                        </p:tgtEl>
                                        <p:attrNameLst>
                                          <p:attrName>ppt_x</p:attrName>
                                        </p:attrNameLst>
                                      </p:cBhvr>
                                      <p:tavLst>
                                        <p:tav tm="0">
                                          <p:val>
                                            <p:strVal val="#ppt_x"/>
                                          </p:val>
                                        </p:tav>
                                        <p:tav tm="100000">
                                          <p:val>
                                            <p:strVal val="#ppt_x"/>
                                          </p:val>
                                        </p:tav>
                                      </p:tavLst>
                                    </p:anim>
                                    <p:anim calcmode="lin" valueType="num">
                                      <p:cBhvr additive="base">
                                        <p:cTn id="36" dur="500" fill="hold"/>
                                        <p:tgtEl>
                                          <p:spTgt spid="176138"/>
                                        </p:tgtEl>
                                        <p:attrNameLst>
                                          <p:attrName>ppt_y</p:attrName>
                                        </p:attrNameLst>
                                      </p:cBhvr>
                                      <p:tavLst>
                                        <p:tav tm="0">
                                          <p:val>
                                            <p:strVal val="0-#ppt_h/2"/>
                                          </p:val>
                                        </p:tav>
                                        <p:tav tm="100000">
                                          <p:val>
                                            <p:strVal val="#ppt_y"/>
                                          </p:val>
                                        </p:tav>
                                      </p:tavLst>
                                    </p:anim>
                                  </p:childTnLst>
                                </p:cTn>
                              </p:par>
                              <p:par>
                                <p:cTn id="37" presetID="2" presetClass="entr" presetSubtype="1" fill="hold" grpId="0" nodeType="withEffect">
                                  <p:stCondLst>
                                    <p:cond delay="0"/>
                                  </p:stCondLst>
                                  <p:childTnLst>
                                    <p:set>
                                      <p:cBhvr>
                                        <p:cTn id="38" dur="1" fill="hold">
                                          <p:stCondLst>
                                            <p:cond delay="0"/>
                                          </p:stCondLst>
                                        </p:cTn>
                                        <p:tgtEl>
                                          <p:spTgt spid="176139"/>
                                        </p:tgtEl>
                                        <p:attrNameLst>
                                          <p:attrName>style.visibility</p:attrName>
                                        </p:attrNameLst>
                                      </p:cBhvr>
                                      <p:to>
                                        <p:strVal val="visible"/>
                                      </p:to>
                                    </p:set>
                                    <p:anim calcmode="lin" valueType="num">
                                      <p:cBhvr additive="base">
                                        <p:cTn id="39" dur="500" fill="hold"/>
                                        <p:tgtEl>
                                          <p:spTgt spid="176139"/>
                                        </p:tgtEl>
                                        <p:attrNameLst>
                                          <p:attrName>ppt_x</p:attrName>
                                        </p:attrNameLst>
                                      </p:cBhvr>
                                      <p:tavLst>
                                        <p:tav tm="0">
                                          <p:val>
                                            <p:strVal val="#ppt_x"/>
                                          </p:val>
                                        </p:tav>
                                        <p:tav tm="100000">
                                          <p:val>
                                            <p:strVal val="#ppt_x"/>
                                          </p:val>
                                        </p:tav>
                                      </p:tavLst>
                                    </p:anim>
                                    <p:anim calcmode="lin" valueType="num">
                                      <p:cBhvr additive="base">
                                        <p:cTn id="40" dur="500" fill="hold"/>
                                        <p:tgtEl>
                                          <p:spTgt spid="176139"/>
                                        </p:tgtEl>
                                        <p:attrNameLst>
                                          <p:attrName>ppt_y</p:attrName>
                                        </p:attrNameLst>
                                      </p:cBhvr>
                                      <p:tavLst>
                                        <p:tav tm="0">
                                          <p:val>
                                            <p:strVal val="0-#ppt_h/2"/>
                                          </p:val>
                                        </p:tav>
                                        <p:tav tm="100000">
                                          <p:val>
                                            <p:strVal val="#ppt_y"/>
                                          </p:val>
                                        </p:tav>
                                      </p:tavLst>
                                    </p:anim>
                                  </p:childTnLst>
                                </p:cTn>
                              </p:par>
                              <p:par>
                                <p:cTn id="41" presetID="2" presetClass="entr" presetSubtype="1" fill="hold" nodeType="withEffect">
                                  <p:stCondLst>
                                    <p:cond delay="0"/>
                                  </p:stCondLst>
                                  <p:childTnLst>
                                    <p:set>
                                      <p:cBhvr>
                                        <p:cTn id="42" dur="1" fill="hold">
                                          <p:stCondLst>
                                            <p:cond delay="0"/>
                                          </p:stCondLst>
                                        </p:cTn>
                                        <p:tgtEl>
                                          <p:spTgt spid="176140"/>
                                        </p:tgtEl>
                                        <p:attrNameLst>
                                          <p:attrName>style.visibility</p:attrName>
                                        </p:attrNameLst>
                                      </p:cBhvr>
                                      <p:to>
                                        <p:strVal val="visible"/>
                                      </p:to>
                                    </p:set>
                                    <p:anim calcmode="lin" valueType="num">
                                      <p:cBhvr additive="base">
                                        <p:cTn id="43" dur="500" fill="hold"/>
                                        <p:tgtEl>
                                          <p:spTgt spid="176140"/>
                                        </p:tgtEl>
                                        <p:attrNameLst>
                                          <p:attrName>ppt_x</p:attrName>
                                        </p:attrNameLst>
                                      </p:cBhvr>
                                      <p:tavLst>
                                        <p:tav tm="0">
                                          <p:val>
                                            <p:strVal val="#ppt_x"/>
                                          </p:val>
                                        </p:tav>
                                        <p:tav tm="100000">
                                          <p:val>
                                            <p:strVal val="#ppt_x"/>
                                          </p:val>
                                        </p:tav>
                                      </p:tavLst>
                                    </p:anim>
                                    <p:anim calcmode="lin" valueType="num">
                                      <p:cBhvr additive="base">
                                        <p:cTn id="44" dur="500" fill="hold"/>
                                        <p:tgtEl>
                                          <p:spTgt spid="176140"/>
                                        </p:tgtEl>
                                        <p:attrNameLst>
                                          <p:attrName>ppt_y</p:attrName>
                                        </p:attrNameLst>
                                      </p:cBhvr>
                                      <p:tavLst>
                                        <p:tav tm="0">
                                          <p:val>
                                            <p:strVal val="0-#ppt_h/2"/>
                                          </p:val>
                                        </p:tav>
                                        <p:tav tm="100000">
                                          <p:val>
                                            <p:strVal val="#ppt_y"/>
                                          </p:val>
                                        </p:tav>
                                      </p:tavLst>
                                    </p:anim>
                                  </p:childTnLst>
                                </p:cTn>
                              </p:par>
                              <p:par>
                                <p:cTn id="45" presetID="2" presetClass="entr" presetSubtype="1" fill="hold" nodeType="withEffect">
                                  <p:stCondLst>
                                    <p:cond delay="0"/>
                                  </p:stCondLst>
                                  <p:childTnLst>
                                    <p:set>
                                      <p:cBhvr>
                                        <p:cTn id="46" dur="1" fill="hold">
                                          <p:stCondLst>
                                            <p:cond delay="0"/>
                                          </p:stCondLst>
                                        </p:cTn>
                                        <p:tgtEl>
                                          <p:spTgt spid="176141"/>
                                        </p:tgtEl>
                                        <p:attrNameLst>
                                          <p:attrName>style.visibility</p:attrName>
                                        </p:attrNameLst>
                                      </p:cBhvr>
                                      <p:to>
                                        <p:strVal val="visible"/>
                                      </p:to>
                                    </p:set>
                                    <p:anim calcmode="lin" valueType="num">
                                      <p:cBhvr additive="base">
                                        <p:cTn id="47" dur="500" fill="hold"/>
                                        <p:tgtEl>
                                          <p:spTgt spid="176141"/>
                                        </p:tgtEl>
                                        <p:attrNameLst>
                                          <p:attrName>ppt_x</p:attrName>
                                        </p:attrNameLst>
                                      </p:cBhvr>
                                      <p:tavLst>
                                        <p:tav tm="0">
                                          <p:val>
                                            <p:strVal val="#ppt_x"/>
                                          </p:val>
                                        </p:tav>
                                        <p:tav tm="100000">
                                          <p:val>
                                            <p:strVal val="#ppt_x"/>
                                          </p:val>
                                        </p:tav>
                                      </p:tavLst>
                                    </p:anim>
                                    <p:anim calcmode="lin" valueType="num">
                                      <p:cBhvr additive="base">
                                        <p:cTn id="48" dur="500" fill="hold"/>
                                        <p:tgtEl>
                                          <p:spTgt spid="176141"/>
                                        </p:tgtEl>
                                        <p:attrNameLst>
                                          <p:attrName>ppt_y</p:attrName>
                                        </p:attrNameLst>
                                      </p:cBhvr>
                                      <p:tavLst>
                                        <p:tav tm="0">
                                          <p:val>
                                            <p:strVal val="0-#ppt_h/2"/>
                                          </p:val>
                                        </p:tav>
                                        <p:tav tm="100000">
                                          <p:val>
                                            <p:strVal val="#ppt_y"/>
                                          </p:val>
                                        </p:tav>
                                      </p:tavLst>
                                    </p:anim>
                                  </p:childTnLst>
                                </p:cTn>
                              </p:par>
                              <p:par>
                                <p:cTn id="49" presetID="2" presetClass="entr" presetSubtype="1" fill="hold" nodeType="withEffect">
                                  <p:stCondLst>
                                    <p:cond delay="0"/>
                                  </p:stCondLst>
                                  <p:childTnLst>
                                    <p:set>
                                      <p:cBhvr>
                                        <p:cTn id="50" dur="1" fill="hold">
                                          <p:stCondLst>
                                            <p:cond delay="0"/>
                                          </p:stCondLst>
                                        </p:cTn>
                                        <p:tgtEl>
                                          <p:spTgt spid="176142"/>
                                        </p:tgtEl>
                                        <p:attrNameLst>
                                          <p:attrName>style.visibility</p:attrName>
                                        </p:attrNameLst>
                                      </p:cBhvr>
                                      <p:to>
                                        <p:strVal val="visible"/>
                                      </p:to>
                                    </p:set>
                                    <p:anim calcmode="lin" valueType="num">
                                      <p:cBhvr additive="base">
                                        <p:cTn id="51" dur="500" fill="hold"/>
                                        <p:tgtEl>
                                          <p:spTgt spid="176142"/>
                                        </p:tgtEl>
                                        <p:attrNameLst>
                                          <p:attrName>ppt_x</p:attrName>
                                        </p:attrNameLst>
                                      </p:cBhvr>
                                      <p:tavLst>
                                        <p:tav tm="0">
                                          <p:val>
                                            <p:strVal val="#ppt_x"/>
                                          </p:val>
                                        </p:tav>
                                        <p:tav tm="100000">
                                          <p:val>
                                            <p:strVal val="#ppt_x"/>
                                          </p:val>
                                        </p:tav>
                                      </p:tavLst>
                                    </p:anim>
                                    <p:anim calcmode="lin" valueType="num">
                                      <p:cBhvr additive="base">
                                        <p:cTn id="52" dur="500" fill="hold"/>
                                        <p:tgtEl>
                                          <p:spTgt spid="176142"/>
                                        </p:tgtEl>
                                        <p:attrNameLst>
                                          <p:attrName>ppt_y</p:attrName>
                                        </p:attrNameLst>
                                      </p:cBhvr>
                                      <p:tavLst>
                                        <p:tav tm="0">
                                          <p:val>
                                            <p:strVal val="0-#ppt_h/2"/>
                                          </p:val>
                                        </p:tav>
                                        <p:tav tm="100000">
                                          <p:val>
                                            <p:strVal val="#ppt_y"/>
                                          </p:val>
                                        </p:tav>
                                      </p:tavLst>
                                    </p:anim>
                                  </p:childTnLst>
                                </p:cTn>
                              </p:par>
                              <p:par>
                                <p:cTn id="53" presetID="2" presetClass="entr" presetSubtype="1" fill="hold" grpId="0" nodeType="withEffect">
                                  <p:stCondLst>
                                    <p:cond delay="0"/>
                                  </p:stCondLst>
                                  <p:childTnLst>
                                    <p:set>
                                      <p:cBhvr>
                                        <p:cTn id="54" dur="1" fill="hold">
                                          <p:stCondLst>
                                            <p:cond delay="0"/>
                                          </p:stCondLst>
                                        </p:cTn>
                                        <p:tgtEl>
                                          <p:spTgt spid="176143"/>
                                        </p:tgtEl>
                                        <p:attrNameLst>
                                          <p:attrName>style.visibility</p:attrName>
                                        </p:attrNameLst>
                                      </p:cBhvr>
                                      <p:to>
                                        <p:strVal val="visible"/>
                                      </p:to>
                                    </p:set>
                                    <p:anim calcmode="lin" valueType="num">
                                      <p:cBhvr additive="base">
                                        <p:cTn id="55" dur="500" fill="hold"/>
                                        <p:tgtEl>
                                          <p:spTgt spid="176143"/>
                                        </p:tgtEl>
                                        <p:attrNameLst>
                                          <p:attrName>ppt_x</p:attrName>
                                        </p:attrNameLst>
                                      </p:cBhvr>
                                      <p:tavLst>
                                        <p:tav tm="0">
                                          <p:val>
                                            <p:strVal val="#ppt_x"/>
                                          </p:val>
                                        </p:tav>
                                        <p:tav tm="100000">
                                          <p:val>
                                            <p:strVal val="#ppt_x"/>
                                          </p:val>
                                        </p:tav>
                                      </p:tavLst>
                                    </p:anim>
                                    <p:anim calcmode="lin" valueType="num">
                                      <p:cBhvr additive="base">
                                        <p:cTn id="56" dur="500" fill="hold"/>
                                        <p:tgtEl>
                                          <p:spTgt spid="176143"/>
                                        </p:tgtEl>
                                        <p:attrNameLst>
                                          <p:attrName>ppt_y</p:attrName>
                                        </p:attrNameLst>
                                      </p:cBhvr>
                                      <p:tavLst>
                                        <p:tav tm="0">
                                          <p:val>
                                            <p:strVal val="0-#ppt_h/2"/>
                                          </p:val>
                                        </p:tav>
                                        <p:tav tm="100000">
                                          <p:val>
                                            <p:strVal val="#ppt_y"/>
                                          </p:val>
                                        </p:tav>
                                      </p:tavLst>
                                    </p:anim>
                                  </p:childTnLst>
                                </p:cTn>
                              </p:par>
                              <p:par>
                                <p:cTn id="57" presetID="2" presetClass="entr" presetSubtype="1" fill="hold" grpId="0" nodeType="withEffect">
                                  <p:stCondLst>
                                    <p:cond delay="0"/>
                                  </p:stCondLst>
                                  <p:childTnLst>
                                    <p:set>
                                      <p:cBhvr>
                                        <p:cTn id="58" dur="1" fill="hold">
                                          <p:stCondLst>
                                            <p:cond delay="0"/>
                                          </p:stCondLst>
                                        </p:cTn>
                                        <p:tgtEl>
                                          <p:spTgt spid="176144"/>
                                        </p:tgtEl>
                                        <p:attrNameLst>
                                          <p:attrName>style.visibility</p:attrName>
                                        </p:attrNameLst>
                                      </p:cBhvr>
                                      <p:to>
                                        <p:strVal val="visible"/>
                                      </p:to>
                                    </p:set>
                                    <p:anim calcmode="lin" valueType="num">
                                      <p:cBhvr additive="base">
                                        <p:cTn id="59" dur="500" fill="hold"/>
                                        <p:tgtEl>
                                          <p:spTgt spid="176144"/>
                                        </p:tgtEl>
                                        <p:attrNameLst>
                                          <p:attrName>ppt_x</p:attrName>
                                        </p:attrNameLst>
                                      </p:cBhvr>
                                      <p:tavLst>
                                        <p:tav tm="0">
                                          <p:val>
                                            <p:strVal val="#ppt_x"/>
                                          </p:val>
                                        </p:tav>
                                        <p:tav tm="100000">
                                          <p:val>
                                            <p:strVal val="#ppt_x"/>
                                          </p:val>
                                        </p:tav>
                                      </p:tavLst>
                                    </p:anim>
                                    <p:anim calcmode="lin" valueType="num">
                                      <p:cBhvr additive="base">
                                        <p:cTn id="60" dur="500" fill="hold"/>
                                        <p:tgtEl>
                                          <p:spTgt spid="176144"/>
                                        </p:tgtEl>
                                        <p:attrNameLst>
                                          <p:attrName>ppt_y</p:attrName>
                                        </p:attrNameLst>
                                      </p:cBhvr>
                                      <p:tavLst>
                                        <p:tav tm="0">
                                          <p:val>
                                            <p:strVal val="0-#ppt_h/2"/>
                                          </p:val>
                                        </p:tav>
                                        <p:tav tm="100000">
                                          <p:val>
                                            <p:strVal val="#ppt_y"/>
                                          </p:val>
                                        </p:tav>
                                      </p:tavLst>
                                    </p:anim>
                                  </p:childTnLst>
                                </p:cTn>
                              </p:par>
                              <p:par>
                                <p:cTn id="61" presetID="2" presetClass="entr" presetSubtype="1" fill="hold" nodeType="withEffect">
                                  <p:stCondLst>
                                    <p:cond delay="0"/>
                                  </p:stCondLst>
                                  <p:childTnLst>
                                    <p:set>
                                      <p:cBhvr>
                                        <p:cTn id="62" dur="1" fill="hold">
                                          <p:stCondLst>
                                            <p:cond delay="0"/>
                                          </p:stCondLst>
                                        </p:cTn>
                                        <p:tgtEl>
                                          <p:spTgt spid="176145"/>
                                        </p:tgtEl>
                                        <p:attrNameLst>
                                          <p:attrName>style.visibility</p:attrName>
                                        </p:attrNameLst>
                                      </p:cBhvr>
                                      <p:to>
                                        <p:strVal val="visible"/>
                                      </p:to>
                                    </p:set>
                                    <p:anim calcmode="lin" valueType="num">
                                      <p:cBhvr additive="base">
                                        <p:cTn id="63" dur="500" fill="hold"/>
                                        <p:tgtEl>
                                          <p:spTgt spid="176145"/>
                                        </p:tgtEl>
                                        <p:attrNameLst>
                                          <p:attrName>ppt_x</p:attrName>
                                        </p:attrNameLst>
                                      </p:cBhvr>
                                      <p:tavLst>
                                        <p:tav tm="0">
                                          <p:val>
                                            <p:strVal val="#ppt_x"/>
                                          </p:val>
                                        </p:tav>
                                        <p:tav tm="100000">
                                          <p:val>
                                            <p:strVal val="#ppt_x"/>
                                          </p:val>
                                        </p:tav>
                                      </p:tavLst>
                                    </p:anim>
                                    <p:anim calcmode="lin" valueType="num">
                                      <p:cBhvr additive="base">
                                        <p:cTn id="64" dur="500" fill="hold"/>
                                        <p:tgtEl>
                                          <p:spTgt spid="176145"/>
                                        </p:tgtEl>
                                        <p:attrNameLst>
                                          <p:attrName>ppt_y</p:attrName>
                                        </p:attrNameLst>
                                      </p:cBhvr>
                                      <p:tavLst>
                                        <p:tav tm="0">
                                          <p:val>
                                            <p:strVal val="0-#ppt_h/2"/>
                                          </p:val>
                                        </p:tav>
                                        <p:tav tm="100000">
                                          <p:val>
                                            <p:strVal val="#ppt_y"/>
                                          </p:val>
                                        </p:tav>
                                      </p:tavLst>
                                    </p:anim>
                                  </p:childTnLst>
                                </p:cTn>
                              </p:par>
                              <p:par>
                                <p:cTn id="65" presetID="2" presetClass="entr" presetSubtype="1" fill="hold" nodeType="withEffect">
                                  <p:stCondLst>
                                    <p:cond delay="0"/>
                                  </p:stCondLst>
                                  <p:childTnLst>
                                    <p:set>
                                      <p:cBhvr>
                                        <p:cTn id="66" dur="1" fill="hold">
                                          <p:stCondLst>
                                            <p:cond delay="0"/>
                                          </p:stCondLst>
                                        </p:cTn>
                                        <p:tgtEl>
                                          <p:spTgt spid="176146"/>
                                        </p:tgtEl>
                                        <p:attrNameLst>
                                          <p:attrName>style.visibility</p:attrName>
                                        </p:attrNameLst>
                                      </p:cBhvr>
                                      <p:to>
                                        <p:strVal val="visible"/>
                                      </p:to>
                                    </p:set>
                                    <p:anim calcmode="lin" valueType="num">
                                      <p:cBhvr additive="base">
                                        <p:cTn id="67" dur="500" fill="hold"/>
                                        <p:tgtEl>
                                          <p:spTgt spid="176146"/>
                                        </p:tgtEl>
                                        <p:attrNameLst>
                                          <p:attrName>ppt_x</p:attrName>
                                        </p:attrNameLst>
                                      </p:cBhvr>
                                      <p:tavLst>
                                        <p:tav tm="0">
                                          <p:val>
                                            <p:strVal val="#ppt_x"/>
                                          </p:val>
                                        </p:tav>
                                        <p:tav tm="100000">
                                          <p:val>
                                            <p:strVal val="#ppt_x"/>
                                          </p:val>
                                        </p:tav>
                                      </p:tavLst>
                                    </p:anim>
                                    <p:anim calcmode="lin" valueType="num">
                                      <p:cBhvr additive="base">
                                        <p:cTn id="68" dur="500" fill="hold"/>
                                        <p:tgtEl>
                                          <p:spTgt spid="176146"/>
                                        </p:tgtEl>
                                        <p:attrNameLst>
                                          <p:attrName>ppt_y</p:attrName>
                                        </p:attrNameLst>
                                      </p:cBhvr>
                                      <p:tavLst>
                                        <p:tav tm="0">
                                          <p:val>
                                            <p:strVal val="0-#ppt_h/2"/>
                                          </p:val>
                                        </p:tav>
                                        <p:tav tm="100000">
                                          <p:val>
                                            <p:strVal val="#ppt_y"/>
                                          </p:val>
                                        </p:tav>
                                      </p:tavLst>
                                    </p:anim>
                                  </p:childTnLst>
                                </p:cTn>
                              </p:par>
                              <p:par>
                                <p:cTn id="69" presetID="2" presetClass="entr" presetSubtype="1" fill="hold" nodeType="withEffect">
                                  <p:stCondLst>
                                    <p:cond delay="0"/>
                                  </p:stCondLst>
                                  <p:childTnLst>
                                    <p:set>
                                      <p:cBhvr>
                                        <p:cTn id="70" dur="1" fill="hold">
                                          <p:stCondLst>
                                            <p:cond delay="0"/>
                                          </p:stCondLst>
                                        </p:cTn>
                                        <p:tgtEl>
                                          <p:spTgt spid="2"/>
                                        </p:tgtEl>
                                        <p:attrNameLst>
                                          <p:attrName>style.visibility</p:attrName>
                                        </p:attrNameLst>
                                      </p:cBhvr>
                                      <p:to>
                                        <p:strVal val="visible"/>
                                      </p:to>
                                    </p:set>
                                    <p:anim calcmode="lin" valueType="num">
                                      <p:cBhvr additive="base">
                                        <p:cTn id="71" dur="500" fill="hold"/>
                                        <p:tgtEl>
                                          <p:spTgt spid="2"/>
                                        </p:tgtEl>
                                        <p:attrNameLst>
                                          <p:attrName>ppt_x</p:attrName>
                                        </p:attrNameLst>
                                      </p:cBhvr>
                                      <p:tavLst>
                                        <p:tav tm="0">
                                          <p:val>
                                            <p:strVal val="#ppt_x"/>
                                          </p:val>
                                        </p:tav>
                                        <p:tav tm="100000">
                                          <p:val>
                                            <p:strVal val="#ppt_x"/>
                                          </p:val>
                                        </p:tav>
                                      </p:tavLst>
                                    </p:anim>
                                    <p:anim calcmode="lin" valueType="num">
                                      <p:cBhvr additive="base">
                                        <p:cTn id="72" dur="500" fill="hold"/>
                                        <p:tgtEl>
                                          <p:spTgt spid="2"/>
                                        </p:tgtEl>
                                        <p:attrNameLst>
                                          <p:attrName>ppt_y</p:attrName>
                                        </p:attrNameLst>
                                      </p:cBhvr>
                                      <p:tavLst>
                                        <p:tav tm="0">
                                          <p:val>
                                            <p:strVal val="0-#ppt_h/2"/>
                                          </p:val>
                                        </p:tav>
                                        <p:tav tm="100000">
                                          <p:val>
                                            <p:strVal val="#ppt_y"/>
                                          </p:val>
                                        </p:tav>
                                      </p:tavLst>
                                    </p:anim>
                                  </p:childTnLst>
                                </p:cTn>
                              </p:par>
                              <p:par>
                                <p:cTn id="73" presetID="2" presetClass="entr" presetSubtype="1" fill="hold" nodeType="withEffect">
                                  <p:stCondLst>
                                    <p:cond delay="0"/>
                                  </p:stCondLst>
                                  <p:childTnLst>
                                    <p:set>
                                      <p:cBhvr>
                                        <p:cTn id="74" dur="1" fill="hold">
                                          <p:stCondLst>
                                            <p:cond delay="0"/>
                                          </p:stCondLst>
                                        </p:cTn>
                                        <p:tgtEl>
                                          <p:spTgt spid="3"/>
                                        </p:tgtEl>
                                        <p:attrNameLst>
                                          <p:attrName>style.visibility</p:attrName>
                                        </p:attrNameLst>
                                      </p:cBhvr>
                                      <p:to>
                                        <p:strVal val="visible"/>
                                      </p:to>
                                    </p:set>
                                    <p:anim calcmode="lin" valueType="num">
                                      <p:cBhvr additive="base">
                                        <p:cTn id="75" dur="500" fill="hold"/>
                                        <p:tgtEl>
                                          <p:spTgt spid="3"/>
                                        </p:tgtEl>
                                        <p:attrNameLst>
                                          <p:attrName>ppt_x</p:attrName>
                                        </p:attrNameLst>
                                      </p:cBhvr>
                                      <p:tavLst>
                                        <p:tav tm="0">
                                          <p:val>
                                            <p:strVal val="#ppt_x"/>
                                          </p:val>
                                        </p:tav>
                                        <p:tav tm="100000">
                                          <p:val>
                                            <p:strVal val="#ppt_x"/>
                                          </p:val>
                                        </p:tav>
                                      </p:tavLst>
                                    </p:anim>
                                    <p:anim calcmode="lin" valueType="num">
                                      <p:cBhvr additive="base">
                                        <p:cTn id="76" dur="500" fill="hold"/>
                                        <p:tgtEl>
                                          <p:spTgt spid="3"/>
                                        </p:tgtEl>
                                        <p:attrNameLst>
                                          <p:attrName>ppt_y</p:attrName>
                                        </p:attrNameLst>
                                      </p:cBhvr>
                                      <p:tavLst>
                                        <p:tav tm="0">
                                          <p:val>
                                            <p:strVal val="0-#ppt_h/2"/>
                                          </p:val>
                                        </p:tav>
                                        <p:tav tm="100000">
                                          <p:val>
                                            <p:strVal val="#ppt_y"/>
                                          </p:val>
                                        </p:tav>
                                      </p:tavLst>
                                    </p:anim>
                                  </p:childTnLst>
                                </p:cTn>
                              </p:par>
                              <p:par>
                                <p:cTn id="77" presetID="2" presetClass="entr" presetSubtype="1" fill="hold" grpId="0" nodeType="withEffect">
                                  <p:stCondLst>
                                    <p:cond delay="0"/>
                                  </p:stCondLst>
                                  <p:childTnLst>
                                    <p:set>
                                      <p:cBhvr>
                                        <p:cTn id="78" dur="1" fill="hold">
                                          <p:stCondLst>
                                            <p:cond delay="0"/>
                                          </p:stCondLst>
                                        </p:cTn>
                                        <p:tgtEl>
                                          <p:spTgt spid="176153"/>
                                        </p:tgtEl>
                                        <p:attrNameLst>
                                          <p:attrName>style.visibility</p:attrName>
                                        </p:attrNameLst>
                                      </p:cBhvr>
                                      <p:to>
                                        <p:strVal val="visible"/>
                                      </p:to>
                                    </p:set>
                                    <p:anim calcmode="lin" valueType="num">
                                      <p:cBhvr additive="base">
                                        <p:cTn id="79" dur="500" fill="hold"/>
                                        <p:tgtEl>
                                          <p:spTgt spid="176153"/>
                                        </p:tgtEl>
                                        <p:attrNameLst>
                                          <p:attrName>ppt_x</p:attrName>
                                        </p:attrNameLst>
                                      </p:cBhvr>
                                      <p:tavLst>
                                        <p:tav tm="0">
                                          <p:val>
                                            <p:strVal val="#ppt_x"/>
                                          </p:val>
                                        </p:tav>
                                        <p:tav tm="100000">
                                          <p:val>
                                            <p:strVal val="#ppt_x"/>
                                          </p:val>
                                        </p:tav>
                                      </p:tavLst>
                                    </p:anim>
                                    <p:anim calcmode="lin" valueType="num">
                                      <p:cBhvr additive="base">
                                        <p:cTn id="80" dur="500" fill="hold"/>
                                        <p:tgtEl>
                                          <p:spTgt spid="176153"/>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6131" grpId="0" animBg="1"/>
      <p:bldP spid="176132" grpId="0" animBg="1"/>
      <p:bldP spid="176134" grpId="0" animBg="1"/>
      <p:bldP spid="176135" grpId="0" animBg="1"/>
      <p:bldP spid="176136" grpId="0" animBg="1"/>
      <p:bldP spid="176137" grpId="0"/>
      <p:bldP spid="176138" grpId="0" animBg="1"/>
      <p:bldP spid="176139" grpId="0"/>
      <p:bldP spid="176143" grpId="0" animBg="1"/>
      <p:bldP spid="176144" grpId="0" animBg="1"/>
      <p:bldP spid="176153"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Number Placeholder 5">
            <a:extLst>
              <a:ext uri="{FF2B5EF4-FFF2-40B4-BE49-F238E27FC236}">
                <a16:creationId xmlns:a16="http://schemas.microsoft.com/office/drawing/2014/main" id="{579D2E83-96AE-41BE-AEAA-932E78C9FCD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3C4FE876-E466-4D0A-A152-4F508E87B9DE}" type="slidenum">
              <a:rPr lang="en-US" altLang="en-US" sz="1400" smtClean="0"/>
              <a:pPr>
                <a:spcBef>
                  <a:spcPct val="0"/>
                </a:spcBef>
                <a:buFontTx/>
                <a:buNone/>
              </a:pPr>
              <a:t>32</a:t>
            </a:fld>
            <a:endParaRPr lang="en-US" altLang="en-US" sz="1400"/>
          </a:p>
        </p:txBody>
      </p:sp>
      <p:sp>
        <p:nvSpPr>
          <p:cNvPr id="61443" name="Rectangle 2">
            <a:extLst>
              <a:ext uri="{FF2B5EF4-FFF2-40B4-BE49-F238E27FC236}">
                <a16:creationId xmlns:a16="http://schemas.microsoft.com/office/drawing/2014/main" id="{23550FD1-E681-4832-9D6D-A20F993DA333}"/>
              </a:ext>
            </a:extLst>
          </p:cNvPr>
          <p:cNvSpPr>
            <a:spLocks noGrp="1" noChangeArrowheads="1"/>
          </p:cNvSpPr>
          <p:nvPr>
            <p:ph type="title"/>
          </p:nvPr>
        </p:nvSpPr>
        <p:spPr>
          <a:xfrm>
            <a:off x="457200" y="582613"/>
            <a:ext cx="8234363" cy="527050"/>
          </a:xfrm>
          <a:noFill/>
        </p:spPr>
        <p:txBody>
          <a:bodyPr lIns="0" tIns="0" rIns="0" bIns="0">
            <a:spAutoFit/>
          </a:bodyPr>
          <a:lstStyle/>
          <a:p>
            <a:pPr defTabSz="457200" eaLnBrk="1" hangingPunct="1">
              <a:lnSpc>
                <a:spcPct val="95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en-US" sz="3600" b="1"/>
              <a:t>Measuring Resistance</a:t>
            </a:r>
            <a:endParaRPr lang="en-GB" altLang="en-US" sz="3600" b="1"/>
          </a:p>
        </p:txBody>
      </p:sp>
      <p:sp>
        <p:nvSpPr>
          <p:cNvPr id="61444" name="Text Box 3">
            <a:extLst>
              <a:ext uri="{FF2B5EF4-FFF2-40B4-BE49-F238E27FC236}">
                <a16:creationId xmlns:a16="http://schemas.microsoft.com/office/drawing/2014/main" id="{67F7B4DB-01C6-4FB0-9AEB-791FBDD1B612}"/>
              </a:ext>
            </a:extLst>
          </p:cNvPr>
          <p:cNvSpPr txBox="1">
            <a:spLocks noChangeArrowheads="1"/>
          </p:cNvSpPr>
          <p:nvPr/>
        </p:nvSpPr>
        <p:spPr bwMode="auto">
          <a:xfrm>
            <a:off x="9548813" y="2606675"/>
            <a:ext cx="36512" cy="37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1400"/>
          </a:p>
        </p:txBody>
      </p:sp>
      <p:sp>
        <p:nvSpPr>
          <p:cNvPr id="61445" name="Text Box 4">
            <a:extLst>
              <a:ext uri="{FF2B5EF4-FFF2-40B4-BE49-F238E27FC236}">
                <a16:creationId xmlns:a16="http://schemas.microsoft.com/office/drawing/2014/main" id="{BA511C9D-67C1-4ED0-8A24-AA70F9058C14}"/>
              </a:ext>
            </a:extLst>
          </p:cNvPr>
          <p:cNvSpPr txBox="1">
            <a:spLocks noChangeArrowheads="1"/>
          </p:cNvSpPr>
          <p:nvPr/>
        </p:nvSpPr>
        <p:spPr bwMode="auto">
          <a:xfrm>
            <a:off x="-635000" y="3724275"/>
            <a:ext cx="1587" cy="37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1400"/>
          </a:p>
        </p:txBody>
      </p:sp>
      <p:sp>
        <p:nvSpPr>
          <p:cNvPr id="61446" name="AutoShape 5">
            <a:extLst>
              <a:ext uri="{FF2B5EF4-FFF2-40B4-BE49-F238E27FC236}">
                <a16:creationId xmlns:a16="http://schemas.microsoft.com/office/drawing/2014/main" id="{2AEC0728-8F6B-43A8-817C-B3063FBCB749}"/>
              </a:ext>
            </a:extLst>
          </p:cNvPr>
          <p:cNvSpPr>
            <a:spLocks noChangeArrowheads="1"/>
          </p:cNvSpPr>
          <p:nvPr/>
        </p:nvSpPr>
        <p:spPr bwMode="auto">
          <a:xfrm>
            <a:off x="3679825" y="2462213"/>
            <a:ext cx="989013" cy="1379537"/>
          </a:xfrm>
          <a:prstGeom prst="roundRect">
            <a:avLst>
              <a:gd name="adj" fmla="val 157"/>
            </a:avLst>
          </a:prstGeom>
          <a:solidFill>
            <a:srgbClr val="FFFFCC"/>
          </a:solidFill>
          <a:ln w="9360">
            <a:solidFill>
              <a:srgbClr val="00000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1400"/>
          </a:p>
        </p:txBody>
      </p:sp>
      <p:sp>
        <p:nvSpPr>
          <p:cNvPr id="61447" name="AutoShape 6">
            <a:extLst>
              <a:ext uri="{FF2B5EF4-FFF2-40B4-BE49-F238E27FC236}">
                <a16:creationId xmlns:a16="http://schemas.microsoft.com/office/drawing/2014/main" id="{6BEDC6C8-0054-43A1-8875-EC1BFFCDE973}"/>
              </a:ext>
            </a:extLst>
          </p:cNvPr>
          <p:cNvSpPr>
            <a:spLocks noChangeArrowheads="1"/>
          </p:cNvSpPr>
          <p:nvPr/>
        </p:nvSpPr>
        <p:spPr bwMode="auto">
          <a:xfrm>
            <a:off x="3765550" y="2584450"/>
            <a:ext cx="830263" cy="647700"/>
          </a:xfrm>
          <a:prstGeom prst="roundRect">
            <a:avLst>
              <a:gd name="adj" fmla="val 241"/>
            </a:avLst>
          </a:prstGeom>
          <a:solidFill>
            <a:srgbClr val="FFFFFF"/>
          </a:solidFill>
          <a:ln w="9360">
            <a:solidFill>
              <a:srgbClr val="00000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1400"/>
          </a:p>
        </p:txBody>
      </p:sp>
      <p:sp>
        <p:nvSpPr>
          <p:cNvPr id="61448" name="Line 7">
            <a:extLst>
              <a:ext uri="{FF2B5EF4-FFF2-40B4-BE49-F238E27FC236}">
                <a16:creationId xmlns:a16="http://schemas.microsoft.com/office/drawing/2014/main" id="{23B3F442-5540-48C7-8B5A-AB35C39DC8FC}"/>
              </a:ext>
            </a:extLst>
          </p:cNvPr>
          <p:cNvSpPr>
            <a:spLocks noChangeShapeType="1"/>
          </p:cNvSpPr>
          <p:nvPr/>
        </p:nvSpPr>
        <p:spPr bwMode="auto">
          <a:xfrm flipV="1">
            <a:off x="4194175" y="2689225"/>
            <a:ext cx="96838" cy="485775"/>
          </a:xfrm>
          <a:prstGeom prst="line">
            <a:avLst/>
          </a:prstGeom>
          <a:noFill/>
          <a:ln w="9360">
            <a:solidFill>
              <a:srgbClr val="FF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61449" name="Oval 8">
            <a:extLst>
              <a:ext uri="{FF2B5EF4-FFF2-40B4-BE49-F238E27FC236}">
                <a16:creationId xmlns:a16="http://schemas.microsoft.com/office/drawing/2014/main" id="{ECA31E7D-E6B4-4029-9D1C-325BAF869225}"/>
              </a:ext>
            </a:extLst>
          </p:cNvPr>
          <p:cNvSpPr>
            <a:spLocks noChangeArrowheads="1"/>
          </p:cNvSpPr>
          <p:nvPr/>
        </p:nvSpPr>
        <p:spPr bwMode="auto">
          <a:xfrm>
            <a:off x="4029075" y="3652838"/>
            <a:ext cx="122238" cy="122237"/>
          </a:xfrm>
          <a:prstGeom prst="ellipse">
            <a:avLst/>
          </a:prstGeom>
          <a:solidFill>
            <a:srgbClr val="FF0000"/>
          </a:solidFill>
          <a:ln w="9360">
            <a:solidFill>
              <a:srgbClr val="00000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1400"/>
          </a:p>
        </p:txBody>
      </p:sp>
      <p:sp>
        <p:nvSpPr>
          <p:cNvPr id="61450" name="Oval 9">
            <a:extLst>
              <a:ext uri="{FF2B5EF4-FFF2-40B4-BE49-F238E27FC236}">
                <a16:creationId xmlns:a16="http://schemas.microsoft.com/office/drawing/2014/main" id="{C4B76501-380E-4880-98DD-B934D83C22BD}"/>
              </a:ext>
            </a:extLst>
          </p:cNvPr>
          <p:cNvSpPr>
            <a:spLocks noChangeArrowheads="1"/>
          </p:cNvSpPr>
          <p:nvPr/>
        </p:nvSpPr>
        <p:spPr bwMode="auto">
          <a:xfrm>
            <a:off x="3803650" y="3646488"/>
            <a:ext cx="122238" cy="122237"/>
          </a:xfrm>
          <a:prstGeom prst="ellipse">
            <a:avLst/>
          </a:prstGeom>
          <a:solidFill>
            <a:srgbClr val="000000"/>
          </a:solidFill>
          <a:ln w="9360">
            <a:solidFill>
              <a:srgbClr val="000000"/>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1400"/>
          </a:p>
        </p:txBody>
      </p:sp>
      <p:grpSp>
        <p:nvGrpSpPr>
          <p:cNvPr id="61451" name="Group 10">
            <a:extLst>
              <a:ext uri="{FF2B5EF4-FFF2-40B4-BE49-F238E27FC236}">
                <a16:creationId xmlns:a16="http://schemas.microsoft.com/office/drawing/2014/main" id="{FB72822E-6F8E-4C2B-B9E5-ADA3426C4BC8}"/>
              </a:ext>
            </a:extLst>
          </p:cNvPr>
          <p:cNvGrpSpPr>
            <a:grpSpLocks/>
          </p:cNvGrpSpPr>
          <p:nvPr/>
        </p:nvGrpSpPr>
        <p:grpSpPr bwMode="auto">
          <a:xfrm>
            <a:off x="5299075" y="4937125"/>
            <a:ext cx="76200" cy="306388"/>
            <a:chOff x="4881" y="2736"/>
            <a:chExt cx="48" cy="193"/>
          </a:xfrm>
        </p:grpSpPr>
        <p:sp>
          <p:nvSpPr>
            <p:cNvPr id="61462" name="Line 11">
              <a:extLst>
                <a:ext uri="{FF2B5EF4-FFF2-40B4-BE49-F238E27FC236}">
                  <a16:creationId xmlns:a16="http://schemas.microsoft.com/office/drawing/2014/main" id="{4EC511BE-5588-4F0B-B086-6CBA253AE122}"/>
                </a:ext>
              </a:extLst>
            </p:cNvPr>
            <p:cNvSpPr>
              <a:spLocks noChangeShapeType="1"/>
            </p:cNvSpPr>
            <p:nvPr/>
          </p:nvSpPr>
          <p:spPr bwMode="auto">
            <a:xfrm flipV="1">
              <a:off x="4894" y="2735"/>
              <a:ext cx="36" cy="160"/>
            </a:xfrm>
            <a:prstGeom prst="line">
              <a:avLst/>
            </a:prstGeom>
            <a:noFill/>
            <a:ln w="36720">
              <a:solidFill>
                <a:srgbClr val="FF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61463" name="Line 12">
              <a:extLst>
                <a:ext uri="{FF2B5EF4-FFF2-40B4-BE49-F238E27FC236}">
                  <a16:creationId xmlns:a16="http://schemas.microsoft.com/office/drawing/2014/main" id="{0FA638C4-444F-406A-B353-0AF0F1CA9A72}"/>
                </a:ext>
              </a:extLst>
            </p:cNvPr>
            <p:cNvSpPr>
              <a:spLocks noChangeShapeType="1"/>
            </p:cNvSpPr>
            <p:nvPr/>
          </p:nvSpPr>
          <p:spPr bwMode="auto">
            <a:xfrm flipH="1">
              <a:off x="4880" y="2890"/>
              <a:ext cx="14" cy="40"/>
            </a:xfrm>
            <a:prstGeom prst="line">
              <a:avLst/>
            </a:prstGeom>
            <a:noFill/>
            <a:ln w="9000">
              <a:solidFill>
                <a:srgbClr val="E6E6FF"/>
              </a:solidFill>
              <a:miter lim="800000"/>
              <a:headEnd/>
              <a:tailEnd/>
            </a:ln>
            <a:extLst>
              <a:ext uri="{909E8E84-426E-40DD-AFC4-6F175D3DCCD1}">
                <a14:hiddenFill xmlns:a14="http://schemas.microsoft.com/office/drawing/2010/main">
                  <a:noFill/>
                </a14:hiddenFill>
              </a:ext>
            </a:extLst>
          </p:spPr>
          <p:txBody>
            <a:bodyPr/>
            <a:lstStyle/>
            <a:p>
              <a:endParaRPr lang="en-US"/>
            </a:p>
          </p:txBody>
        </p:sp>
      </p:grpSp>
      <p:grpSp>
        <p:nvGrpSpPr>
          <p:cNvPr id="61452" name="Group 13">
            <a:extLst>
              <a:ext uri="{FF2B5EF4-FFF2-40B4-BE49-F238E27FC236}">
                <a16:creationId xmlns:a16="http://schemas.microsoft.com/office/drawing/2014/main" id="{6AFBC14A-D922-4DFC-99CD-6C1B14E036AE}"/>
              </a:ext>
            </a:extLst>
          </p:cNvPr>
          <p:cNvGrpSpPr>
            <a:grpSpLocks/>
          </p:cNvGrpSpPr>
          <p:nvPr/>
        </p:nvGrpSpPr>
        <p:grpSpPr bwMode="auto">
          <a:xfrm>
            <a:off x="3984625" y="5114925"/>
            <a:ext cx="238125" cy="119063"/>
            <a:chOff x="4053" y="2848"/>
            <a:chExt cx="150" cy="75"/>
          </a:xfrm>
        </p:grpSpPr>
        <p:sp>
          <p:nvSpPr>
            <p:cNvPr id="61460" name="Line 14">
              <a:extLst>
                <a:ext uri="{FF2B5EF4-FFF2-40B4-BE49-F238E27FC236}">
                  <a16:creationId xmlns:a16="http://schemas.microsoft.com/office/drawing/2014/main" id="{3E774F7E-9D6E-4D9E-8C22-770D79C31A8E}"/>
                </a:ext>
              </a:extLst>
            </p:cNvPr>
            <p:cNvSpPr>
              <a:spLocks noChangeShapeType="1"/>
            </p:cNvSpPr>
            <p:nvPr/>
          </p:nvSpPr>
          <p:spPr bwMode="auto">
            <a:xfrm flipH="1" flipV="1">
              <a:off x="4052" y="2847"/>
              <a:ext cx="123" cy="65"/>
            </a:xfrm>
            <a:prstGeom prst="line">
              <a:avLst/>
            </a:prstGeom>
            <a:noFill/>
            <a:ln w="3672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61461" name="Line 15">
              <a:extLst>
                <a:ext uri="{FF2B5EF4-FFF2-40B4-BE49-F238E27FC236}">
                  <a16:creationId xmlns:a16="http://schemas.microsoft.com/office/drawing/2014/main" id="{451368E3-7E5F-48B1-A7FC-8A6994D8AA90}"/>
                </a:ext>
              </a:extLst>
            </p:cNvPr>
            <p:cNvSpPr>
              <a:spLocks noChangeShapeType="1"/>
            </p:cNvSpPr>
            <p:nvPr/>
          </p:nvSpPr>
          <p:spPr bwMode="auto">
            <a:xfrm>
              <a:off x="4173" y="2908"/>
              <a:ext cx="31" cy="16"/>
            </a:xfrm>
            <a:prstGeom prst="line">
              <a:avLst/>
            </a:prstGeom>
            <a:noFill/>
            <a:ln w="9000">
              <a:solidFill>
                <a:srgbClr val="E6E6FF"/>
              </a:solidFill>
              <a:miter lim="800000"/>
              <a:headEnd/>
              <a:tailEnd/>
            </a:ln>
            <a:extLst>
              <a:ext uri="{909E8E84-426E-40DD-AFC4-6F175D3DCCD1}">
                <a14:hiddenFill xmlns:a14="http://schemas.microsoft.com/office/drawing/2010/main">
                  <a:noFill/>
                </a14:hiddenFill>
              </a:ext>
            </a:extLst>
          </p:spPr>
          <p:txBody>
            <a:bodyPr/>
            <a:lstStyle/>
            <a:p>
              <a:endParaRPr lang="en-US"/>
            </a:p>
          </p:txBody>
        </p:sp>
      </p:grpSp>
      <p:sp>
        <p:nvSpPr>
          <p:cNvPr id="61453" name="Text Box 16">
            <a:extLst>
              <a:ext uri="{FF2B5EF4-FFF2-40B4-BE49-F238E27FC236}">
                <a16:creationId xmlns:a16="http://schemas.microsoft.com/office/drawing/2014/main" id="{205E3439-0582-4B64-987F-4986C252ABD8}"/>
              </a:ext>
            </a:extLst>
          </p:cNvPr>
          <p:cNvSpPr txBox="1">
            <a:spLocks noChangeArrowheads="1"/>
          </p:cNvSpPr>
          <p:nvPr/>
        </p:nvSpPr>
        <p:spPr bwMode="auto">
          <a:xfrm>
            <a:off x="3681413" y="3298825"/>
            <a:ext cx="989012"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nchorCtr="1">
            <a:spAutoFit/>
          </a:bodyPr>
          <a:lstStyle>
            <a:lvl1pPr defTabSz="4572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chemeClr val="tx1"/>
                </a:solidFill>
                <a:latin typeface="Arial" panose="020B0604020202020204" pitchFamily="34" charset="0"/>
              </a:defRPr>
            </a:lvl1pPr>
            <a:lvl2pPr marL="742950" indent="-285750" defTabSz="4572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800">
                <a:solidFill>
                  <a:schemeClr val="tx1"/>
                </a:solidFill>
                <a:latin typeface="Arial" panose="020B0604020202020204" pitchFamily="34" charset="0"/>
              </a:defRPr>
            </a:lvl2pPr>
            <a:lvl3pPr marL="1143000" indent="-228600" defTabSz="4572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Arial" panose="020B0604020202020204" pitchFamily="34" charset="0"/>
              </a:defRPr>
            </a:lvl3pPr>
            <a:lvl4pPr marL="1600200" indent="-228600" defTabSz="4572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4pPr>
            <a:lvl5pPr marL="2057400" indent="-228600" defTabSz="457200">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5pPr>
            <a:lvl6pPr marL="2514600" indent="-228600" defTabSz="457200"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6pPr>
            <a:lvl7pPr marL="2971800" indent="-228600" defTabSz="457200"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7pPr>
            <a:lvl8pPr marL="3429000" indent="-228600" defTabSz="457200"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8pPr>
            <a:lvl9pPr marL="3886200" indent="-228600" defTabSz="457200"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9pPr>
          </a:lstStyle>
          <a:p>
            <a:pPr eaLnBrk="1" hangingPunct="1">
              <a:lnSpc>
                <a:spcPct val="101000"/>
              </a:lnSpc>
              <a:spcBef>
                <a:spcPct val="0"/>
              </a:spcBef>
              <a:buClr>
                <a:srgbClr val="FFFFCC"/>
              </a:buClr>
              <a:buFont typeface="Times New Roman" panose="02020603050405020304" pitchFamily="18" charset="0"/>
              <a:buNone/>
            </a:pPr>
            <a:r>
              <a:rPr lang="en-GB" altLang="en-US" sz="1600">
                <a:solidFill>
                  <a:srgbClr val="000000"/>
                </a:solidFill>
                <a:latin typeface="Times New Roman" panose="02020603050405020304" pitchFamily="18" charset="0"/>
              </a:rPr>
              <a:t>Ohmmeter</a:t>
            </a:r>
          </a:p>
        </p:txBody>
      </p:sp>
      <p:sp>
        <p:nvSpPr>
          <p:cNvPr id="61454" name="Freeform 17">
            <a:extLst>
              <a:ext uri="{FF2B5EF4-FFF2-40B4-BE49-F238E27FC236}">
                <a16:creationId xmlns:a16="http://schemas.microsoft.com/office/drawing/2014/main" id="{B4118EEC-AF52-45E1-997D-A7C77A9F36DD}"/>
              </a:ext>
            </a:extLst>
          </p:cNvPr>
          <p:cNvSpPr>
            <a:spLocks noChangeArrowheads="1"/>
          </p:cNvSpPr>
          <p:nvPr/>
        </p:nvSpPr>
        <p:spPr bwMode="auto">
          <a:xfrm>
            <a:off x="4083050" y="3713163"/>
            <a:ext cx="1322388" cy="1263650"/>
          </a:xfrm>
          <a:custGeom>
            <a:avLst/>
            <a:gdLst>
              <a:gd name="T0" fmla="*/ 0 w 3673"/>
              <a:gd name="T1" fmla="*/ 0 h 3511"/>
              <a:gd name="T2" fmla="*/ 2147483646 w 3673"/>
              <a:gd name="T3" fmla="*/ 2147483646 h 3511"/>
              <a:gd name="T4" fmla="*/ 2147483646 w 3673"/>
              <a:gd name="T5" fmla="*/ 2147483646 h 3511"/>
              <a:gd name="T6" fmla="*/ 2147483646 w 3673"/>
              <a:gd name="T7" fmla="*/ 2147483646 h 3511"/>
              <a:gd name="T8" fmla="*/ 2147483646 w 3673"/>
              <a:gd name="T9" fmla="*/ 2147483646 h 3511"/>
              <a:gd name="T10" fmla="*/ 2147483646 w 3673"/>
              <a:gd name="T11" fmla="*/ 2147483646 h 3511"/>
              <a:gd name="T12" fmla="*/ 2147483646 w 3673"/>
              <a:gd name="T13" fmla="*/ 2147483646 h 3511"/>
              <a:gd name="T14" fmla="*/ 2147483646 w 3673"/>
              <a:gd name="T15" fmla="*/ 2147483646 h 3511"/>
              <a:gd name="T16" fmla="*/ 2147483646 w 3673"/>
              <a:gd name="T17" fmla="*/ 2147483646 h 351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673"/>
              <a:gd name="T28" fmla="*/ 0 h 3511"/>
              <a:gd name="T29" fmla="*/ 3673 w 3673"/>
              <a:gd name="T30" fmla="*/ 3511 h 351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673" h="3511">
                <a:moveTo>
                  <a:pt x="0" y="0"/>
                </a:moveTo>
                <a:cubicBezTo>
                  <a:pt x="65" y="276"/>
                  <a:pt x="317" y="457"/>
                  <a:pt x="551" y="537"/>
                </a:cubicBezTo>
                <a:cubicBezTo>
                  <a:pt x="820" y="630"/>
                  <a:pt x="904" y="1005"/>
                  <a:pt x="1229" y="939"/>
                </a:cubicBezTo>
                <a:cubicBezTo>
                  <a:pt x="1592" y="867"/>
                  <a:pt x="1408" y="1346"/>
                  <a:pt x="1669" y="1515"/>
                </a:cubicBezTo>
                <a:cubicBezTo>
                  <a:pt x="1900" y="1665"/>
                  <a:pt x="2124" y="1758"/>
                  <a:pt x="2366" y="1841"/>
                </a:cubicBezTo>
                <a:cubicBezTo>
                  <a:pt x="2568" y="1909"/>
                  <a:pt x="2904" y="1755"/>
                  <a:pt x="2954" y="2110"/>
                </a:cubicBezTo>
                <a:cubicBezTo>
                  <a:pt x="2995" y="2409"/>
                  <a:pt x="3457" y="2350"/>
                  <a:pt x="3412" y="2703"/>
                </a:cubicBezTo>
                <a:cubicBezTo>
                  <a:pt x="3379" y="2963"/>
                  <a:pt x="3672" y="3088"/>
                  <a:pt x="3577" y="3356"/>
                </a:cubicBezTo>
                <a:lnTo>
                  <a:pt x="3540" y="3510"/>
                </a:lnTo>
              </a:path>
            </a:pathLst>
          </a:custGeom>
          <a:noFill/>
          <a:ln w="1836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1455" name="Freeform 18">
            <a:extLst>
              <a:ext uri="{FF2B5EF4-FFF2-40B4-BE49-F238E27FC236}">
                <a16:creationId xmlns:a16="http://schemas.microsoft.com/office/drawing/2014/main" id="{05FC3F55-FB17-404B-BC5D-57040804E221}"/>
              </a:ext>
            </a:extLst>
          </p:cNvPr>
          <p:cNvSpPr>
            <a:spLocks noChangeArrowheads="1"/>
          </p:cNvSpPr>
          <p:nvPr/>
        </p:nvSpPr>
        <p:spPr bwMode="auto">
          <a:xfrm>
            <a:off x="3844925" y="3702050"/>
            <a:ext cx="184150" cy="1422400"/>
          </a:xfrm>
          <a:custGeom>
            <a:avLst/>
            <a:gdLst>
              <a:gd name="T0" fmla="*/ 2147483646 w 511"/>
              <a:gd name="T1" fmla="*/ 0 h 3952"/>
              <a:gd name="T2" fmla="*/ 2147483646 w 511"/>
              <a:gd name="T3" fmla="*/ 2147483646 h 3952"/>
              <a:gd name="T4" fmla="*/ 2147483646 w 511"/>
              <a:gd name="T5" fmla="*/ 2147483646 h 3952"/>
              <a:gd name="T6" fmla="*/ 2147483646 w 511"/>
              <a:gd name="T7" fmla="*/ 2147483646 h 3952"/>
              <a:gd name="T8" fmla="*/ 2147483646 w 511"/>
              <a:gd name="T9" fmla="*/ 2147483646 h 3952"/>
              <a:gd name="T10" fmla="*/ 2147483646 w 511"/>
              <a:gd name="T11" fmla="*/ 2147483646 h 3952"/>
              <a:gd name="T12" fmla="*/ 2147483646 w 511"/>
              <a:gd name="T13" fmla="*/ 2147483646 h 3952"/>
              <a:gd name="T14" fmla="*/ 2147483646 w 511"/>
              <a:gd name="T15" fmla="*/ 2147483646 h 3952"/>
              <a:gd name="T16" fmla="*/ 2147483646 w 511"/>
              <a:gd name="T17" fmla="*/ 2147483646 h 3952"/>
              <a:gd name="T18" fmla="*/ 2147483646 w 511"/>
              <a:gd name="T19" fmla="*/ 2147483646 h 395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511"/>
              <a:gd name="T31" fmla="*/ 0 h 3952"/>
              <a:gd name="T32" fmla="*/ 511 w 511"/>
              <a:gd name="T33" fmla="*/ 3952 h 395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511" h="3952">
                <a:moveTo>
                  <a:pt x="18" y="0"/>
                </a:moveTo>
                <a:cubicBezTo>
                  <a:pt x="0" y="212"/>
                  <a:pt x="0" y="453"/>
                  <a:pt x="14" y="665"/>
                </a:cubicBezTo>
                <a:cubicBezTo>
                  <a:pt x="26" y="859"/>
                  <a:pt x="32" y="1058"/>
                  <a:pt x="32" y="1257"/>
                </a:cubicBezTo>
                <a:cubicBezTo>
                  <a:pt x="33" y="1477"/>
                  <a:pt x="47" y="1673"/>
                  <a:pt x="55" y="1886"/>
                </a:cubicBezTo>
                <a:cubicBezTo>
                  <a:pt x="63" y="2107"/>
                  <a:pt x="53" y="2343"/>
                  <a:pt x="84" y="2533"/>
                </a:cubicBezTo>
                <a:cubicBezTo>
                  <a:pt x="111" y="2701"/>
                  <a:pt x="98" y="2975"/>
                  <a:pt x="157" y="3089"/>
                </a:cubicBezTo>
                <a:cubicBezTo>
                  <a:pt x="202" y="3174"/>
                  <a:pt x="222" y="3442"/>
                  <a:pt x="267" y="3556"/>
                </a:cubicBezTo>
                <a:cubicBezTo>
                  <a:pt x="307" y="3657"/>
                  <a:pt x="353" y="3626"/>
                  <a:pt x="388" y="3754"/>
                </a:cubicBezTo>
                <a:cubicBezTo>
                  <a:pt x="423" y="3882"/>
                  <a:pt x="465" y="3949"/>
                  <a:pt x="506" y="3951"/>
                </a:cubicBezTo>
                <a:lnTo>
                  <a:pt x="510" y="3951"/>
                </a:lnTo>
              </a:path>
            </a:pathLst>
          </a:custGeom>
          <a:noFill/>
          <a:ln w="18360">
            <a:solidFill>
              <a:srgbClr val="00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1456" name="Freeform 19">
            <a:extLst>
              <a:ext uri="{FF2B5EF4-FFF2-40B4-BE49-F238E27FC236}">
                <a16:creationId xmlns:a16="http://schemas.microsoft.com/office/drawing/2014/main" id="{29B91F14-167F-4874-86C1-18BC683B2984}"/>
              </a:ext>
            </a:extLst>
          </p:cNvPr>
          <p:cNvSpPr>
            <a:spLocks noChangeArrowheads="1"/>
          </p:cNvSpPr>
          <p:nvPr/>
        </p:nvSpPr>
        <p:spPr bwMode="auto">
          <a:xfrm>
            <a:off x="4467225" y="5122863"/>
            <a:ext cx="620713" cy="234950"/>
          </a:xfrm>
          <a:custGeom>
            <a:avLst/>
            <a:gdLst>
              <a:gd name="T0" fmla="*/ 0 w 1723"/>
              <a:gd name="T1" fmla="*/ 2147483646 h 652"/>
              <a:gd name="T2" fmla="*/ 2147483646 w 1723"/>
              <a:gd name="T3" fmla="*/ 0 h 652"/>
              <a:gd name="T4" fmla="*/ 2147483646 w 1723"/>
              <a:gd name="T5" fmla="*/ 2147483646 h 652"/>
              <a:gd name="T6" fmla="*/ 2147483646 w 1723"/>
              <a:gd name="T7" fmla="*/ 0 h 652"/>
              <a:gd name="T8" fmla="*/ 2147483646 w 1723"/>
              <a:gd name="T9" fmla="*/ 2147483646 h 652"/>
              <a:gd name="T10" fmla="*/ 2147483646 w 1723"/>
              <a:gd name="T11" fmla="*/ 0 h 652"/>
              <a:gd name="T12" fmla="*/ 2147483646 w 1723"/>
              <a:gd name="T13" fmla="*/ 2147483646 h 652"/>
              <a:gd name="T14" fmla="*/ 2147483646 w 1723"/>
              <a:gd name="T15" fmla="*/ 2147483646 h 652"/>
              <a:gd name="T16" fmla="*/ 0 60000 65536"/>
              <a:gd name="T17" fmla="*/ 0 60000 65536"/>
              <a:gd name="T18" fmla="*/ 0 60000 65536"/>
              <a:gd name="T19" fmla="*/ 0 60000 65536"/>
              <a:gd name="T20" fmla="*/ 0 60000 65536"/>
              <a:gd name="T21" fmla="*/ 0 60000 65536"/>
              <a:gd name="T22" fmla="*/ 0 60000 65536"/>
              <a:gd name="T23" fmla="*/ 0 60000 65536"/>
              <a:gd name="T24" fmla="*/ 0 w 1723"/>
              <a:gd name="T25" fmla="*/ 0 h 652"/>
              <a:gd name="T26" fmla="*/ 1723 w 1723"/>
              <a:gd name="T27" fmla="*/ 652 h 65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723" h="652">
                <a:moveTo>
                  <a:pt x="0" y="334"/>
                </a:moveTo>
                <a:lnTo>
                  <a:pt x="146" y="0"/>
                </a:lnTo>
                <a:lnTo>
                  <a:pt x="437" y="651"/>
                </a:lnTo>
                <a:lnTo>
                  <a:pt x="728" y="0"/>
                </a:lnTo>
                <a:lnTo>
                  <a:pt x="1007" y="651"/>
                </a:lnTo>
                <a:lnTo>
                  <a:pt x="1299" y="0"/>
                </a:lnTo>
                <a:lnTo>
                  <a:pt x="1590" y="651"/>
                </a:lnTo>
                <a:lnTo>
                  <a:pt x="1722" y="334"/>
                </a:lnTo>
              </a:path>
            </a:pathLst>
          </a:custGeom>
          <a:noFill/>
          <a:ln w="27360">
            <a:solidFill>
              <a:srgbClr val="333333"/>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1457" name="Line 20">
            <a:extLst>
              <a:ext uri="{FF2B5EF4-FFF2-40B4-BE49-F238E27FC236}">
                <a16:creationId xmlns:a16="http://schemas.microsoft.com/office/drawing/2014/main" id="{FCA4A1FB-0B3A-4571-ACD9-C3D5AE4A3D5B}"/>
              </a:ext>
            </a:extLst>
          </p:cNvPr>
          <p:cNvSpPr>
            <a:spLocks noChangeShapeType="1"/>
          </p:cNvSpPr>
          <p:nvPr/>
        </p:nvSpPr>
        <p:spPr bwMode="auto">
          <a:xfrm flipH="1">
            <a:off x="4267200" y="5233988"/>
            <a:ext cx="211138" cy="1587"/>
          </a:xfrm>
          <a:prstGeom prst="line">
            <a:avLst/>
          </a:prstGeom>
          <a:noFill/>
          <a:ln w="27360">
            <a:solidFill>
              <a:srgbClr val="333333"/>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61458" name="Line 21">
            <a:extLst>
              <a:ext uri="{FF2B5EF4-FFF2-40B4-BE49-F238E27FC236}">
                <a16:creationId xmlns:a16="http://schemas.microsoft.com/office/drawing/2014/main" id="{276F6101-104F-4795-B9EB-3BD738228587}"/>
              </a:ext>
            </a:extLst>
          </p:cNvPr>
          <p:cNvSpPr>
            <a:spLocks noChangeShapeType="1"/>
          </p:cNvSpPr>
          <p:nvPr/>
        </p:nvSpPr>
        <p:spPr bwMode="auto">
          <a:xfrm flipH="1">
            <a:off x="5068888" y="5257800"/>
            <a:ext cx="211137" cy="1588"/>
          </a:xfrm>
          <a:prstGeom prst="line">
            <a:avLst/>
          </a:prstGeom>
          <a:noFill/>
          <a:ln w="27360">
            <a:solidFill>
              <a:srgbClr val="333333"/>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61459" name="Rectangle 22">
            <a:extLst>
              <a:ext uri="{FF2B5EF4-FFF2-40B4-BE49-F238E27FC236}">
                <a16:creationId xmlns:a16="http://schemas.microsoft.com/office/drawing/2014/main" id="{0DDAEEA0-1883-4EC4-8291-DE027BD9888B}"/>
              </a:ext>
            </a:extLst>
          </p:cNvPr>
          <p:cNvSpPr>
            <a:spLocks noGrp="1" noChangeArrowheads="1"/>
          </p:cNvSpPr>
          <p:nvPr>
            <p:ph type="body" idx="1"/>
          </p:nvPr>
        </p:nvSpPr>
        <p:spPr/>
        <p:txBody>
          <a:bodyPr/>
          <a:lstStyle/>
          <a:p>
            <a:pPr eaLnBrk="1" hangingPunct="1">
              <a:spcBef>
                <a:spcPct val="0"/>
              </a:spcBef>
              <a:buFontTx/>
              <a:buNone/>
            </a:pPr>
            <a:r>
              <a:rPr lang="en-US" altLang="en-US" sz="1600"/>
              <a:t>The instrument to measure resistance is the ohmmeter. An ohmmeter is</a:t>
            </a:r>
          </a:p>
          <a:p>
            <a:pPr eaLnBrk="1" hangingPunct="1">
              <a:spcBef>
                <a:spcPct val="0"/>
              </a:spcBef>
              <a:buFontTx/>
              <a:buNone/>
            </a:pPr>
            <a:r>
              <a:rPr lang="en-US" altLang="en-US" sz="1600"/>
              <a:t>connected to a circuit under test </a:t>
            </a:r>
            <a:r>
              <a:rPr lang="en-US" altLang="en-US" sz="1600" b="1"/>
              <a:t>in parallel with the circuit</a:t>
            </a: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a:extLst>
              <a:ext uri="{FF2B5EF4-FFF2-40B4-BE49-F238E27FC236}">
                <a16:creationId xmlns:a16="http://schemas.microsoft.com/office/drawing/2014/main" id="{3D177BBD-494E-4EDE-A132-B08FE925BECF}"/>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851A5016-5903-4CFA-9D47-E2B66921EA6F}" type="slidenum">
              <a:rPr lang="en-US" altLang="en-US" sz="1400" smtClean="0"/>
              <a:pPr>
                <a:spcBef>
                  <a:spcPct val="0"/>
                </a:spcBef>
                <a:buFontTx/>
                <a:buNone/>
              </a:pPr>
              <a:t>4</a:t>
            </a:fld>
            <a:endParaRPr lang="en-US" altLang="en-US" sz="1400"/>
          </a:p>
        </p:txBody>
      </p:sp>
      <p:sp>
        <p:nvSpPr>
          <p:cNvPr id="9219" name="Rectangle 2">
            <a:extLst>
              <a:ext uri="{FF2B5EF4-FFF2-40B4-BE49-F238E27FC236}">
                <a16:creationId xmlns:a16="http://schemas.microsoft.com/office/drawing/2014/main" id="{31B26536-5756-4539-ACB2-E5C7D70AC207}"/>
              </a:ext>
            </a:extLst>
          </p:cNvPr>
          <p:cNvSpPr>
            <a:spLocks noGrp="1" noChangeArrowheads="1"/>
          </p:cNvSpPr>
          <p:nvPr>
            <p:ph type="ctrTitle"/>
          </p:nvPr>
        </p:nvSpPr>
        <p:spPr>
          <a:xfrm>
            <a:off x="533400" y="304800"/>
            <a:ext cx="7772400" cy="1219200"/>
          </a:xfrm>
        </p:spPr>
        <p:txBody>
          <a:bodyPr/>
          <a:lstStyle/>
          <a:p>
            <a:pPr eaLnBrk="1" hangingPunct="1"/>
            <a:r>
              <a:rPr lang="en-US" altLang="en-US"/>
              <a:t>Metric Prefixes</a:t>
            </a:r>
            <a:endParaRPr lang="en-US" altLang="en-US" sz="1800"/>
          </a:p>
        </p:txBody>
      </p:sp>
      <p:sp>
        <p:nvSpPr>
          <p:cNvPr id="9220" name="Text Box 3">
            <a:extLst>
              <a:ext uri="{FF2B5EF4-FFF2-40B4-BE49-F238E27FC236}">
                <a16:creationId xmlns:a16="http://schemas.microsoft.com/office/drawing/2014/main" id="{0054CB98-5890-4012-9C2E-3B4A568CC646}"/>
              </a:ext>
            </a:extLst>
          </p:cNvPr>
          <p:cNvSpPr txBox="1">
            <a:spLocks noChangeArrowheads="1"/>
          </p:cNvSpPr>
          <p:nvPr/>
        </p:nvSpPr>
        <p:spPr bwMode="auto">
          <a:xfrm>
            <a:off x="609600" y="1600200"/>
            <a:ext cx="7772400" cy="4586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t>Mega = one million = 1,000,000</a:t>
            </a:r>
          </a:p>
          <a:p>
            <a:pPr eaLnBrk="1" hangingPunct="1">
              <a:spcBef>
                <a:spcPct val="0"/>
              </a:spcBef>
              <a:buFontTx/>
              <a:buNone/>
            </a:pPr>
            <a:endParaRPr lang="en-US" altLang="en-US" sz="1800"/>
          </a:p>
          <a:p>
            <a:pPr eaLnBrk="1" hangingPunct="1">
              <a:spcBef>
                <a:spcPct val="0"/>
              </a:spcBef>
              <a:buFontTx/>
              <a:buNone/>
            </a:pPr>
            <a:r>
              <a:rPr lang="en-US" altLang="en-US" sz="1600"/>
              <a:t>Let’s go back and look at large frequencies again</a:t>
            </a:r>
          </a:p>
          <a:p>
            <a:pPr eaLnBrk="1" hangingPunct="1">
              <a:spcBef>
                <a:spcPct val="0"/>
              </a:spcBef>
              <a:buFontTx/>
              <a:buNone/>
            </a:pPr>
            <a:endParaRPr lang="en-US" altLang="en-US" sz="1600"/>
          </a:p>
          <a:p>
            <a:pPr algn="ctr" eaLnBrk="1" hangingPunct="1">
              <a:spcBef>
                <a:spcPct val="0"/>
              </a:spcBef>
              <a:buFontTx/>
              <a:buNone/>
            </a:pPr>
            <a:r>
              <a:rPr lang="en-US" altLang="en-US" sz="1600"/>
              <a:t>1,000 Hz = 1 kHz </a:t>
            </a:r>
          </a:p>
          <a:p>
            <a:pPr lvl="1" algn="ctr" eaLnBrk="1" hangingPunct="1">
              <a:spcBef>
                <a:spcPct val="0"/>
              </a:spcBef>
              <a:buFontTx/>
              <a:buNone/>
            </a:pPr>
            <a:r>
              <a:rPr lang="en-US" altLang="en-US" sz="1600"/>
              <a:t>"One thousand Hertz equals one kilohertz" </a:t>
            </a:r>
          </a:p>
          <a:p>
            <a:pPr algn="ctr" eaLnBrk="1" hangingPunct="1">
              <a:spcBef>
                <a:spcPct val="0"/>
              </a:spcBef>
              <a:buFontTx/>
              <a:buNone/>
            </a:pPr>
            <a:endParaRPr lang="en-US" altLang="en-US" sz="1600"/>
          </a:p>
          <a:p>
            <a:pPr algn="ctr" eaLnBrk="1" hangingPunct="1">
              <a:spcBef>
                <a:spcPct val="0"/>
              </a:spcBef>
              <a:buFontTx/>
              <a:buNone/>
            </a:pPr>
            <a:r>
              <a:rPr lang="en-US" altLang="en-US" sz="1600"/>
              <a:t>1,000,000 Hz = 1 MHz</a:t>
            </a:r>
          </a:p>
          <a:p>
            <a:pPr lvl="1" eaLnBrk="1" hangingPunct="1">
              <a:spcBef>
                <a:spcPct val="0"/>
              </a:spcBef>
              <a:buFontTx/>
              <a:buNone/>
            </a:pPr>
            <a:r>
              <a:rPr lang="en-US" altLang="en-US" sz="1600"/>
              <a:t>		"One million Hertz equal one megahertz" </a:t>
            </a:r>
          </a:p>
          <a:p>
            <a:pPr eaLnBrk="1" hangingPunct="1">
              <a:spcBef>
                <a:spcPct val="0"/>
              </a:spcBef>
              <a:buFontTx/>
              <a:buNone/>
            </a:pPr>
            <a:endParaRPr lang="en-US" altLang="en-US" sz="1600"/>
          </a:p>
          <a:p>
            <a:pPr eaLnBrk="1" hangingPunct="1">
              <a:spcBef>
                <a:spcPct val="0"/>
              </a:spcBef>
              <a:buFontTx/>
              <a:buNone/>
            </a:pPr>
            <a:r>
              <a:rPr lang="en-US" altLang="en-US" sz="1600"/>
              <a:t>How many kilohertz are in one megahertz? </a:t>
            </a:r>
          </a:p>
          <a:p>
            <a:pPr eaLnBrk="1" hangingPunct="1">
              <a:spcBef>
                <a:spcPct val="0"/>
              </a:spcBef>
              <a:buFontTx/>
              <a:buNone/>
            </a:pPr>
            <a:endParaRPr lang="en-US" altLang="en-US" sz="1600"/>
          </a:p>
          <a:p>
            <a:pPr eaLnBrk="1" hangingPunct="1">
              <a:spcBef>
                <a:spcPct val="0"/>
              </a:spcBef>
              <a:buFontTx/>
              <a:buNone/>
            </a:pPr>
            <a:r>
              <a:rPr lang="en-US" altLang="en-US" sz="1600"/>
              <a:t>			1000 kHz = 1 MHz </a:t>
            </a:r>
          </a:p>
          <a:p>
            <a:pPr lvl="1" eaLnBrk="1" hangingPunct="1">
              <a:spcBef>
                <a:spcPct val="0"/>
              </a:spcBef>
              <a:buFontTx/>
              <a:buNone/>
            </a:pPr>
            <a:r>
              <a:rPr lang="en-US" altLang="en-US" sz="1600"/>
              <a:t>		"One thousand kilohertz equals one megahertz" </a:t>
            </a:r>
          </a:p>
          <a:p>
            <a:pPr eaLnBrk="1" hangingPunct="1">
              <a:spcBef>
                <a:spcPct val="0"/>
              </a:spcBef>
              <a:buFontTx/>
              <a:buNone/>
            </a:pPr>
            <a:endParaRPr lang="en-US" altLang="en-US" sz="1600"/>
          </a:p>
          <a:p>
            <a:pPr eaLnBrk="1" hangingPunct="1">
              <a:spcBef>
                <a:spcPct val="0"/>
              </a:spcBef>
              <a:buFontTx/>
              <a:buNone/>
            </a:pPr>
            <a:r>
              <a:rPr lang="en-US" altLang="en-US" sz="1600"/>
              <a:t>If a radio is tuned to 7125 kHz, how do we express it in megahertz?</a:t>
            </a:r>
          </a:p>
          <a:p>
            <a:pPr eaLnBrk="1" hangingPunct="1">
              <a:spcBef>
                <a:spcPct val="0"/>
              </a:spcBef>
              <a:buFontTx/>
              <a:buNone/>
            </a:pPr>
            <a:endParaRPr lang="en-US" altLang="en-US" sz="1600"/>
          </a:p>
          <a:p>
            <a:pPr algn="ctr" eaLnBrk="1" hangingPunct="1">
              <a:spcBef>
                <a:spcPct val="0"/>
              </a:spcBef>
              <a:buFontTx/>
              <a:buNone/>
            </a:pPr>
            <a:r>
              <a:rPr lang="en-US" altLang="en-US" sz="1600"/>
              <a:t>1000 kHz = 1 MHz || 7125 kHz = 7.125 MHz</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5">
            <a:extLst>
              <a:ext uri="{FF2B5EF4-FFF2-40B4-BE49-F238E27FC236}">
                <a16:creationId xmlns:a16="http://schemas.microsoft.com/office/drawing/2014/main" id="{34FDA204-5F7D-4DBC-84A0-391C379523C8}"/>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3D337C59-2777-4D1D-9F27-1DBD6774BE1A}" type="slidenum">
              <a:rPr lang="en-US" altLang="en-US" sz="1400" smtClean="0"/>
              <a:pPr>
                <a:spcBef>
                  <a:spcPct val="0"/>
                </a:spcBef>
                <a:buFontTx/>
                <a:buNone/>
              </a:pPr>
              <a:t>5</a:t>
            </a:fld>
            <a:endParaRPr lang="en-US" altLang="en-US" sz="1400"/>
          </a:p>
        </p:txBody>
      </p:sp>
      <p:sp>
        <p:nvSpPr>
          <p:cNvPr id="11267" name="Rectangle 2">
            <a:extLst>
              <a:ext uri="{FF2B5EF4-FFF2-40B4-BE49-F238E27FC236}">
                <a16:creationId xmlns:a16="http://schemas.microsoft.com/office/drawing/2014/main" id="{A0A9C31B-5E95-4357-A033-C9FC52582451}"/>
              </a:ext>
            </a:extLst>
          </p:cNvPr>
          <p:cNvSpPr>
            <a:spLocks noGrp="1" noChangeArrowheads="1"/>
          </p:cNvSpPr>
          <p:nvPr>
            <p:ph type="ctrTitle"/>
          </p:nvPr>
        </p:nvSpPr>
        <p:spPr>
          <a:xfrm>
            <a:off x="533400" y="304800"/>
            <a:ext cx="7772400" cy="1219200"/>
          </a:xfrm>
        </p:spPr>
        <p:txBody>
          <a:bodyPr/>
          <a:lstStyle/>
          <a:p>
            <a:pPr eaLnBrk="1" hangingPunct="1"/>
            <a:r>
              <a:rPr lang="en-US" altLang="en-US"/>
              <a:t>Metric Prefixes</a:t>
            </a:r>
            <a:endParaRPr lang="en-US" altLang="en-US" sz="1800"/>
          </a:p>
        </p:txBody>
      </p:sp>
      <p:sp>
        <p:nvSpPr>
          <p:cNvPr id="11268" name="Text Box 3">
            <a:extLst>
              <a:ext uri="{FF2B5EF4-FFF2-40B4-BE49-F238E27FC236}">
                <a16:creationId xmlns:a16="http://schemas.microsoft.com/office/drawing/2014/main" id="{6ED12667-8790-41A0-9722-8F4AD2EC7E10}"/>
              </a:ext>
            </a:extLst>
          </p:cNvPr>
          <p:cNvSpPr txBox="1">
            <a:spLocks noChangeArrowheads="1"/>
          </p:cNvSpPr>
          <p:nvPr/>
        </p:nvSpPr>
        <p:spPr bwMode="auto">
          <a:xfrm>
            <a:off x="609600" y="1600200"/>
            <a:ext cx="7772400" cy="4186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t>Mega = one million = 1,000,000</a:t>
            </a:r>
          </a:p>
          <a:p>
            <a:pPr eaLnBrk="1" hangingPunct="1">
              <a:spcBef>
                <a:spcPct val="50000"/>
              </a:spcBef>
              <a:buFontTx/>
              <a:buNone/>
            </a:pPr>
            <a:r>
              <a:rPr lang="en-US" altLang="en-US" sz="1600"/>
              <a:t>Another frequency problem:  your dial reads 3525 kHz. What is the same frequency expressed in Hertz?</a:t>
            </a:r>
          </a:p>
          <a:p>
            <a:pPr eaLnBrk="1" hangingPunct="1">
              <a:spcBef>
                <a:spcPct val="0"/>
              </a:spcBef>
              <a:buFontTx/>
              <a:buNone/>
            </a:pPr>
            <a:endParaRPr lang="en-US" altLang="en-US" sz="1600"/>
          </a:p>
          <a:p>
            <a:pPr algn="ctr" eaLnBrk="1" hangingPunct="1">
              <a:spcBef>
                <a:spcPct val="0"/>
              </a:spcBef>
              <a:buFontTx/>
              <a:buNone/>
            </a:pPr>
            <a:r>
              <a:rPr lang="en-US" altLang="en-US" sz="1600"/>
              <a:t>1 kHz = 1000 Hz || 3525 kHz = 3,525,000 Hz</a:t>
            </a:r>
          </a:p>
          <a:p>
            <a:pPr eaLnBrk="1" hangingPunct="1">
              <a:spcBef>
                <a:spcPct val="0"/>
              </a:spcBef>
              <a:buFontTx/>
              <a:buNone/>
            </a:pPr>
            <a:endParaRPr lang="en-US" altLang="en-US" sz="1600"/>
          </a:p>
          <a:p>
            <a:pPr eaLnBrk="1" hangingPunct="1">
              <a:spcBef>
                <a:spcPct val="0"/>
              </a:spcBef>
              <a:buFontTx/>
              <a:buNone/>
            </a:pPr>
            <a:r>
              <a:rPr lang="en-US" altLang="en-US" sz="1600"/>
              <a:t>(Notice that since we have to add three zeros to go from 1 kHz to 1000 Hz, we must also do the same to go from 3525 kHz to 3,525,000 Hz.)</a:t>
            </a:r>
          </a:p>
          <a:p>
            <a:pPr eaLnBrk="1" hangingPunct="1">
              <a:spcBef>
                <a:spcPct val="0"/>
              </a:spcBef>
              <a:buFontTx/>
              <a:buNone/>
            </a:pPr>
            <a:endParaRPr lang="en-US" altLang="en-US" sz="1600"/>
          </a:p>
          <a:p>
            <a:pPr eaLnBrk="1" hangingPunct="1">
              <a:spcBef>
                <a:spcPct val="0"/>
              </a:spcBef>
              <a:buFontTx/>
              <a:buNone/>
            </a:pPr>
            <a:r>
              <a:rPr lang="en-US" altLang="en-US" sz="1600"/>
              <a:t>Your displays shows a frequency of 3.525 MHz What is that same frequency in kilohertz?</a:t>
            </a:r>
          </a:p>
          <a:p>
            <a:pPr eaLnBrk="1" hangingPunct="1">
              <a:spcBef>
                <a:spcPct val="0"/>
              </a:spcBef>
              <a:buFontTx/>
              <a:buNone/>
            </a:pPr>
            <a:endParaRPr lang="en-US" altLang="en-US" sz="1600"/>
          </a:p>
          <a:p>
            <a:pPr algn="ctr" eaLnBrk="1" hangingPunct="1">
              <a:spcBef>
                <a:spcPct val="0"/>
              </a:spcBef>
              <a:buFontTx/>
              <a:buNone/>
            </a:pPr>
            <a:r>
              <a:rPr lang="en-US" altLang="en-US" sz="1600"/>
              <a:t>1 MHz = 1000 kHz || 3.525 MHz = 3525 kHz</a:t>
            </a:r>
          </a:p>
          <a:p>
            <a:pPr eaLnBrk="1" hangingPunct="1">
              <a:spcBef>
                <a:spcPct val="0"/>
              </a:spcBef>
              <a:buFontTx/>
              <a:buNone/>
            </a:pPr>
            <a:endParaRPr lang="en-US" altLang="en-US" sz="1600"/>
          </a:p>
          <a:p>
            <a:pPr eaLnBrk="1" hangingPunct="1">
              <a:spcBef>
                <a:spcPct val="0"/>
              </a:spcBef>
              <a:buFontTx/>
              <a:buNone/>
            </a:pPr>
            <a:r>
              <a:rPr lang="en-US" altLang="en-US" sz="1600"/>
              <a:t>(See how the 1 became 1000? To go from megahertz to kilohertz, you multiply by 1000. Try multiplying 3.525 MHz by 1000 to get your frequency in kilohertz.)</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5">
            <a:extLst>
              <a:ext uri="{FF2B5EF4-FFF2-40B4-BE49-F238E27FC236}">
                <a16:creationId xmlns:a16="http://schemas.microsoft.com/office/drawing/2014/main" id="{7921D621-886B-41A1-AD5D-A238446BEB52}"/>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6C54A686-7099-43FC-88E9-1A6537D08717}" type="slidenum">
              <a:rPr lang="en-US" altLang="en-US" sz="1400" smtClean="0"/>
              <a:pPr>
                <a:spcBef>
                  <a:spcPct val="0"/>
                </a:spcBef>
                <a:buFontTx/>
                <a:buNone/>
              </a:pPr>
              <a:t>6</a:t>
            </a:fld>
            <a:endParaRPr lang="en-US" altLang="en-US" sz="1400"/>
          </a:p>
        </p:txBody>
      </p:sp>
      <p:sp>
        <p:nvSpPr>
          <p:cNvPr id="13315" name="Rectangle 2">
            <a:extLst>
              <a:ext uri="{FF2B5EF4-FFF2-40B4-BE49-F238E27FC236}">
                <a16:creationId xmlns:a16="http://schemas.microsoft.com/office/drawing/2014/main" id="{8730617A-857E-433C-8864-868E9E4894B2}"/>
              </a:ext>
            </a:extLst>
          </p:cNvPr>
          <p:cNvSpPr>
            <a:spLocks noGrp="1" noChangeArrowheads="1"/>
          </p:cNvSpPr>
          <p:nvPr>
            <p:ph type="ctrTitle"/>
          </p:nvPr>
        </p:nvSpPr>
        <p:spPr>
          <a:xfrm>
            <a:off x="533400" y="304800"/>
            <a:ext cx="7772400" cy="1219200"/>
          </a:xfrm>
        </p:spPr>
        <p:txBody>
          <a:bodyPr/>
          <a:lstStyle/>
          <a:p>
            <a:pPr eaLnBrk="1" hangingPunct="1"/>
            <a:r>
              <a:rPr lang="en-US" altLang="en-US"/>
              <a:t>Metric Prefixes</a:t>
            </a:r>
            <a:endParaRPr lang="en-US" altLang="en-US" sz="1800"/>
          </a:p>
        </p:txBody>
      </p:sp>
      <p:sp>
        <p:nvSpPr>
          <p:cNvPr id="13316" name="Text Box 3">
            <a:extLst>
              <a:ext uri="{FF2B5EF4-FFF2-40B4-BE49-F238E27FC236}">
                <a16:creationId xmlns:a16="http://schemas.microsoft.com/office/drawing/2014/main" id="{E0CCACF7-8F71-46DD-8EA0-CCBB668C949D}"/>
              </a:ext>
            </a:extLst>
          </p:cNvPr>
          <p:cNvSpPr txBox="1">
            <a:spLocks noChangeArrowheads="1"/>
          </p:cNvSpPr>
          <p:nvPr/>
        </p:nvSpPr>
        <p:spPr bwMode="auto">
          <a:xfrm>
            <a:off x="609600" y="1600200"/>
            <a:ext cx="7772400" cy="310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t>Giga = one billion = 1,000,000,000</a:t>
            </a:r>
          </a:p>
          <a:p>
            <a:pPr eaLnBrk="1" hangingPunct="1">
              <a:spcBef>
                <a:spcPct val="0"/>
              </a:spcBef>
              <a:buFontTx/>
              <a:buNone/>
            </a:pPr>
            <a:endParaRPr lang="en-US" altLang="en-US" sz="1800" b="1"/>
          </a:p>
          <a:p>
            <a:pPr eaLnBrk="1" hangingPunct="1">
              <a:spcBef>
                <a:spcPct val="0"/>
              </a:spcBef>
              <a:buFontTx/>
              <a:buNone/>
            </a:pPr>
            <a:r>
              <a:rPr lang="en-US" altLang="en-US" sz="1600"/>
              <a:t>Remember, kilo equals one thousand, and mega equals one million</a:t>
            </a:r>
          </a:p>
          <a:p>
            <a:pPr eaLnBrk="1" hangingPunct="1">
              <a:spcBef>
                <a:spcPct val="0"/>
              </a:spcBef>
              <a:buFontTx/>
              <a:buNone/>
            </a:pPr>
            <a:endParaRPr lang="en-US" altLang="en-US" sz="1600"/>
          </a:p>
          <a:p>
            <a:pPr eaLnBrk="1" hangingPunct="1">
              <a:spcBef>
                <a:spcPct val="0"/>
              </a:spcBef>
              <a:buFontTx/>
              <a:buNone/>
            </a:pPr>
            <a:r>
              <a:rPr lang="en-US" altLang="en-US" sz="1600"/>
              <a:t>One billion Hertz is one gigahertz (GHz).</a:t>
            </a:r>
          </a:p>
          <a:p>
            <a:pPr eaLnBrk="1" hangingPunct="1">
              <a:spcBef>
                <a:spcPct val="0"/>
              </a:spcBef>
              <a:buFontTx/>
              <a:buNone/>
            </a:pPr>
            <a:endParaRPr lang="en-US" altLang="en-US" sz="1600"/>
          </a:p>
          <a:p>
            <a:pPr eaLnBrk="1" hangingPunct="1">
              <a:spcBef>
                <a:spcPct val="0"/>
              </a:spcBef>
              <a:buFontTx/>
              <a:buNone/>
            </a:pPr>
            <a:r>
              <a:rPr lang="en-US" altLang="en-US" sz="1600"/>
              <a:t>You are transmitting on 1.265 GHz, what is your frequency in megahertz?</a:t>
            </a:r>
          </a:p>
          <a:p>
            <a:pPr eaLnBrk="1" hangingPunct="1">
              <a:spcBef>
                <a:spcPct val="0"/>
              </a:spcBef>
              <a:buFontTx/>
              <a:buNone/>
            </a:pPr>
            <a:endParaRPr lang="en-US" altLang="en-US" sz="1600"/>
          </a:p>
          <a:p>
            <a:pPr algn="ctr" eaLnBrk="1" hangingPunct="1">
              <a:spcBef>
                <a:spcPct val="0"/>
              </a:spcBef>
              <a:buFontTx/>
              <a:buNone/>
            </a:pPr>
            <a:r>
              <a:rPr lang="en-US" altLang="en-US" sz="1600"/>
              <a:t>1 GHz = 1000 MHz || 1.265 GHz = 1265 MHz</a:t>
            </a:r>
          </a:p>
          <a:p>
            <a:pPr eaLnBrk="1" hangingPunct="1">
              <a:spcBef>
                <a:spcPct val="0"/>
              </a:spcBef>
              <a:buFontTx/>
              <a:buNone/>
            </a:pPr>
            <a:endParaRPr lang="en-US" altLang="en-US" sz="1600"/>
          </a:p>
          <a:p>
            <a:pPr eaLnBrk="1" hangingPunct="1">
              <a:spcBef>
                <a:spcPct val="0"/>
              </a:spcBef>
              <a:buFontTx/>
              <a:buNone/>
            </a:pPr>
            <a:r>
              <a:rPr lang="en-US" altLang="en-US" sz="1600"/>
              <a:t>These prefixes make it easier to express the large and small numbers commonly used in radio and electronics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5">
            <a:extLst>
              <a:ext uri="{FF2B5EF4-FFF2-40B4-BE49-F238E27FC236}">
                <a16:creationId xmlns:a16="http://schemas.microsoft.com/office/drawing/2014/main" id="{84A88E0E-0056-459B-8B3A-44C4ADD55BA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C6157B57-3DA5-462F-B737-622DE052405E}" type="slidenum">
              <a:rPr lang="en-US" altLang="en-US" sz="1400" smtClean="0"/>
              <a:pPr>
                <a:spcBef>
                  <a:spcPct val="0"/>
                </a:spcBef>
                <a:buFontTx/>
                <a:buNone/>
              </a:pPr>
              <a:t>7</a:t>
            </a:fld>
            <a:endParaRPr lang="en-US" altLang="en-US" sz="1400"/>
          </a:p>
        </p:txBody>
      </p:sp>
      <p:sp>
        <p:nvSpPr>
          <p:cNvPr id="15363" name="Rectangle 2">
            <a:extLst>
              <a:ext uri="{FF2B5EF4-FFF2-40B4-BE49-F238E27FC236}">
                <a16:creationId xmlns:a16="http://schemas.microsoft.com/office/drawing/2014/main" id="{18DA7E07-008A-4A83-B768-FB97E2285B7A}"/>
              </a:ext>
            </a:extLst>
          </p:cNvPr>
          <p:cNvSpPr>
            <a:spLocks noGrp="1" noChangeArrowheads="1"/>
          </p:cNvSpPr>
          <p:nvPr>
            <p:ph type="ctrTitle"/>
          </p:nvPr>
        </p:nvSpPr>
        <p:spPr>
          <a:xfrm>
            <a:off x="533400" y="304800"/>
            <a:ext cx="7772400" cy="1219200"/>
          </a:xfrm>
        </p:spPr>
        <p:txBody>
          <a:bodyPr/>
          <a:lstStyle/>
          <a:p>
            <a:pPr eaLnBrk="1" hangingPunct="1"/>
            <a:r>
              <a:rPr lang="en-US" altLang="en-US"/>
              <a:t>Metric Prefixes</a:t>
            </a:r>
            <a:endParaRPr lang="en-US" altLang="en-US" sz="1800"/>
          </a:p>
        </p:txBody>
      </p:sp>
      <p:sp>
        <p:nvSpPr>
          <p:cNvPr id="15364" name="Text Box 3">
            <a:extLst>
              <a:ext uri="{FF2B5EF4-FFF2-40B4-BE49-F238E27FC236}">
                <a16:creationId xmlns:a16="http://schemas.microsoft.com/office/drawing/2014/main" id="{EA18845C-E965-4AF5-B4FC-CF085EE9E957}"/>
              </a:ext>
            </a:extLst>
          </p:cNvPr>
          <p:cNvSpPr txBox="1">
            <a:spLocks noChangeArrowheads="1"/>
          </p:cNvSpPr>
          <p:nvPr/>
        </p:nvSpPr>
        <p:spPr bwMode="auto">
          <a:xfrm>
            <a:off x="609600" y="1600200"/>
            <a:ext cx="7772400" cy="2646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t>Milli = one one-thousandth = 0.001</a:t>
            </a:r>
          </a:p>
          <a:p>
            <a:pPr eaLnBrk="1" hangingPunct="1">
              <a:spcBef>
                <a:spcPct val="50000"/>
              </a:spcBef>
              <a:buFontTx/>
              <a:buNone/>
            </a:pPr>
            <a:r>
              <a:rPr lang="en-US" altLang="en-US" sz="1600"/>
              <a:t>If you were to take an ammeter (a meter that measures current) marked in amperes and measure a 3,000 milliampere current, what would your ammeter read? </a:t>
            </a:r>
          </a:p>
          <a:p>
            <a:pPr algn="ctr" eaLnBrk="1" hangingPunct="1">
              <a:spcBef>
                <a:spcPct val="0"/>
              </a:spcBef>
              <a:buFontTx/>
              <a:buNone/>
            </a:pPr>
            <a:endParaRPr lang="en-US" altLang="en-US" sz="1600"/>
          </a:p>
          <a:p>
            <a:pPr algn="ctr" eaLnBrk="1" hangingPunct="1">
              <a:spcBef>
                <a:spcPct val="0"/>
              </a:spcBef>
              <a:buFontTx/>
              <a:buNone/>
            </a:pPr>
            <a:r>
              <a:rPr lang="en-US" altLang="en-US" sz="1600"/>
              <a:t>1,000 mA = 1 A || 3,000 mA = 3 A</a:t>
            </a:r>
          </a:p>
          <a:p>
            <a:pPr eaLnBrk="1" hangingPunct="1">
              <a:spcBef>
                <a:spcPct val="0"/>
              </a:spcBef>
              <a:buFontTx/>
              <a:buNone/>
            </a:pPr>
            <a:endParaRPr lang="en-US" altLang="en-US" sz="1600"/>
          </a:p>
          <a:p>
            <a:pPr eaLnBrk="1" hangingPunct="1">
              <a:spcBef>
                <a:spcPct val="50000"/>
              </a:spcBef>
              <a:buFontTx/>
              <a:buNone/>
            </a:pPr>
            <a:endParaRPr lang="en-US" altLang="en-US" sz="1600"/>
          </a:p>
          <a:p>
            <a:pPr eaLnBrk="1" hangingPunct="1">
              <a:spcBef>
                <a:spcPct val="0"/>
              </a:spcBef>
              <a:buFontTx/>
              <a:buNone/>
            </a:pPr>
            <a:endParaRPr lang="en-US" altLang="en-US" sz="1800"/>
          </a:p>
          <a:p>
            <a:pPr eaLnBrk="1" hangingPunct="1">
              <a:spcBef>
                <a:spcPct val="0"/>
              </a:spcBef>
              <a:buFontTx/>
              <a:buNone/>
            </a:pPr>
            <a:endParaRPr lang="en-US" altLang="en-US" sz="18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5">
            <a:extLst>
              <a:ext uri="{FF2B5EF4-FFF2-40B4-BE49-F238E27FC236}">
                <a16:creationId xmlns:a16="http://schemas.microsoft.com/office/drawing/2014/main" id="{DCBDB4F8-FE1B-4472-B916-0EA6A8B6F6C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D5132D8A-CD1D-4027-8895-55843584AC72}" type="slidenum">
              <a:rPr lang="en-US" altLang="en-US" sz="1400" smtClean="0"/>
              <a:pPr>
                <a:spcBef>
                  <a:spcPct val="0"/>
                </a:spcBef>
                <a:buFontTx/>
                <a:buNone/>
              </a:pPr>
              <a:t>8</a:t>
            </a:fld>
            <a:endParaRPr lang="en-US" altLang="en-US" sz="1400"/>
          </a:p>
        </p:txBody>
      </p:sp>
      <p:sp>
        <p:nvSpPr>
          <p:cNvPr id="17411" name="Rectangle 2">
            <a:extLst>
              <a:ext uri="{FF2B5EF4-FFF2-40B4-BE49-F238E27FC236}">
                <a16:creationId xmlns:a16="http://schemas.microsoft.com/office/drawing/2014/main" id="{0395A687-9C95-4F84-A96B-869D81BDED19}"/>
              </a:ext>
            </a:extLst>
          </p:cNvPr>
          <p:cNvSpPr>
            <a:spLocks noGrp="1" noChangeArrowheads="1"/>
          </p:cNvSpPr>
          <p:nvPr>
            <p:ph type="ctrTitle"/>
          </p:nvPr>
        </p:nvSpPr>
        <p:spPr>
          <a:xfrm>
            <a:off x="533400" y="304800"/>
            <a:ext cx="7772400" cy="1219200"/>
          </a:xfrm>
        </p:spPr>
        <p:txBody>
          <a:bodyPr/>
          <a:lstStyle/>
          <a:p>
            <a:pPr eaLnBrk="1" hangingPunct="1"/>
            <a:r>
              <a:rPr lang="en-US" altLang="en-US"/>
              <a:t>Metric Prefixes</a:t>
            </a:r>
            <a:endParaRPr lang="en-US" altLang="en-US" sz="1800"/>
          </a:p>
        </p:txBody>
      </p:sp>
      <p:sp>
        <p:nvSpPr>
          <p:cNvPr id="17412" name="Text Box 3">
            <a:extLst>
              <a:ext uri="{FF2B5EF4-FFF2-40B4-BE49-F238E27FC236}">
                <a16:creationId xmlns:a16="http://schemas.microsoft.com/office/drawing/2014/main" id="{CE27596C-7DF3-463A-93A3-4A5C475445EC}"/>
              </a:ext>
            </a:extLst>
          </p:cNvPr>
          <p:cNvSpPr txBox="1">
            <a:spLocks noChangeArrowheads="1"/>
          </p:cNvSpPr>
          <p:nvPr/>
        </p:nvSpPr>
        <p:spPr bwMode="auto">
          <a:xfrm>
            <a:off x="609600" y="1600200"/>
            <a:ext cx="7772400" cy="354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t>Now lets say, on a different circuit, you were using a voltmeter marked in volts (V), and you were measuring a voltage of 3,500 millivolts (mV). How many volts would your meter read?</a:t>
            </a:r>
          </a:p>
          <a:p>
            <a:pPr algn="ctr" eaLnBrk="1" hangingPunct="1">
              <a:spcBef>
                <a:spcPct val="0"/>
              </a:spcBef>
              <a:buFontTx/>
              <a:buNone/>
            </a:pPr>
            <a:endParaRPr lang="en-US" altLang="en-US" sz="1600"/>
          </a:p>
          <a:p>
            <a:pPr algn="ctr" eaLnBrk="1" hangingPunct="1">
              <a:spcBef>
                <a:spcPct val="0"/>
              </a:spcBef>
              <a:buFontTx/>
              <a:buNone/>
            </a:pPr>
            <a:r>
              <a:rPr lang="en-US" altLang="en-US" sz="1600"/>
              <a:t>1,000 mV = 1 V || 3,500 mV = 3.5 V</a:t>
            </a:r>
          </a:p>
          <a:p>
            <a:pPr eaLnBrk="1" hangingPunct="1">
              <a:spcBef>
                <a:spcPct val="0"/>
              </a:spcBef>
              <a:buFontTx/>
              <a:buNone/>
            </a:pPr>
            <a:endParaRPr lang="en-US" altLang="en-US" sz="1600"/>
          </a:p>
          <a:p>
            <a:pPr eaLnBrk="1" hangingPunct="1">
              <a:spcBef>
                <a:spcPct val="0"/>
              </a:spcBef>
              <a:buFontTx/>
              <a:buNone/>
            </a:pPr>
            <a:r>
              <a:rPr lang="en-US" altLang="en-US" sz="1600"/>
              <a:t>How about one of those new pocket sized, micro handheld radio you're itching to buy once you get your license? One manufacturer says that their radio puts out 500 milliwatts (mW) , while the other manufacturer's radio will put out 250 milliwatts (mW). How many watts (W) do these radios really put out?</a:t>
            </a:r>
          </a:p>
          <a:p>
            <a:pPr algn="ctr" eaLnBrk="1" hangingPunct="1">
              <a:spcBef>
                <a:spcPct val="0"/>
              </a:spcBef>
              <a:buFontTx/>
              <a:buNone/>
            </a:pPr>
            <a:endParaRPr lang="en-US" altLang="en-US" sz="1600"/>
          </a:p>
          <a:p>
            <a:pPr algn="ctr" eaLnBrk="1" hangingPunct="1">
              <a:spcBef>
                <a:spcPct val="0"/>
              </a:spcBef>
              <a:buFontTx/>
              <a:buNone/>
            </a:pPr>
            <a:r>
              <a:rPr lang="en-US" altLang="en-US" sz="1600"/>
              <a:t>1000 mW = 1 W || 500 mW = 0.5 W</a:t>
            </a:r>
          </a:p>
          <a:p>
            <a:pPr algn="ctr" eaLnBrk="1" hangingPunct="1">
              <a:spcBef>
                <a:spcPct val="0"/>
              </a:spcBef>
              <a:buFontTx/>
              <a:buNone/>
            </a:pPr>
            <a:endParaRPr lang="en-US" altLang="en-US" sz="1600"/>
          </a:p>
          <a:p>
            <a:pPr algn="ctr" eaLnBrk="1" hangingPunct="1">
              <a:spcBef>
                <a:spcPct val="0"/>
              </a:spcBef>
              <a:buFontTx/>
              <a:buNone/>
            </a:pPr>
            <a:r>
              <a:rPr lang="en-US" altLang="en-US" sz="1600"/>
              <a:t>1000 mW = 1 W || 250 mW = 0.25 W</a:t>
            </a:r>
            <a:endParaRPr lang="en-US" altLang="en-US" sz="18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5">
            <a:extLst>
              <a:ext uri="{FF2B5EF4-FFF2-40B4-BE49-F238E27FC236}">
                <a16:creationId xmlns:a16="http://schemas.microsoft.com/office/drawing/2014/main" id="{5BA204BA-29ED-4298-940F-6771A645B2C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577326FD-90EC-4290-8F77-1D4794905FED}" type="slidenum">
              <a:rPr lang="en-US" altLang="en-US" sz="1400" smtClean="0"/>
              <a:pPr>
                <a:spcBef>
                  <a:spcPct val="0"/>
                </a:spcBef>
                <a:buFontTx/>
                <a:buNone/>
              </a:pPr>
              <a:t>9</a:t>
            </a:fld>
            <a:endParaRPr lang="en-US" altLang="en-US" sz="1400"/>
          </a:p>
        </p:txBody>
      </p:sp>
      <p:sp>
        <p:nvSpPr>
          <p:cNvPr id="19459" name="Rectangle 2">
            <a:extLst>
              <a:ext uri="{FF2B5EF4-FFF2-40B4-BE49-F238E27FC236}">
                <a16:creationId xmlns:a16="http://schemas.microsoft.com/office/drawing/2014/main" id="{37D4026D-4457-4DA6-85EE-8DA4814B859A}"/>
              </a:ext>
            </a:extLst>
          </p:cNvPr>
          <p:cNvSpPr>
            <a:spLocks noGrp="1" noChangeArrowheads="1"/>
          </p:cNvSpPr>
          <p:nvPr>
            <p:ph type="ctrTitle"/>
          </p:nvPr>
        </p:nvSpPr>
        <p:spPr>
          <a:xfrm>
            <a:off x="533400" y="304800"/>
            <a:ext cx="7772400" cy="1219200"/>
          </a:xfrm>
        </p:spPr>
        <p:txBody>
          <a:bodyPr/>
          <a:lstStyle/>
          <a:p>
            <a:pPr eaLnBrk="1" hangingPunct="1"/>
            <a:r>
              <a:rPr lang="en-US" altLang="en-US"/>
              <a:t>Metric Prefixes</a:t>
            </a:r>
            <a:endParaRPr lang="en-US" altLang="en-US" sz="1800"/>
          </a:p>
        </p:txBody>
      </p:sp>
      <p:sp>
        <p:nvSpPr>
          <p:cNvPr id="19460" name="Text Box 3">
            <a:extLst>
              <a:ext uri="{FF2B5EF4-FFF2-40B4-BE49-F238E27FC236}">
                <a16:creationId xmlns:a16="http://schemas.microsoft.com/office/drawing/2014/main" id="{B73227D0-BFDD-46E8-A113-0669F71BCBEC}"/>
              </a:ext>
            </a:extLst>
          </p:cNvPr>
          <p:cNvSpPr txBox="1">
            <a:spLocks noChangeArrowheads="1"/>
          </p:cNvSpPr>
          <p:nvPr/>
        </p:nvSpPr>
        <p:spPr bwMode="auto">
          <a:xfrm>
            <a:off x="609600" y="1600200"/>
            <a:ext cx="7772400" cy="4094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t>Micro = on one-millionth = 0.0000000001</a:t>
            </a:r>
          </a:p>
          <a:p>
            <a:pPr eaLnBrk="1" hangingPunct="1">
              <a:spcBef>
                <a:spcPct val="0"/>
              </a:spcBef>
              <a:buFontTx/>
              <a:buNone/>
            </a:pPr>
            <a:endParaRPr lang="en-US" altLang="en-US" sz="1800" b="1"/>
          </a:p>
          <a:p>
            <a:pPr eaLnBrk="1" hangingPunct="1">
              <a:spcBef>
                <a:spcPct val="0"/>
              </a:spcBef>
              <a:buFontTx/>
              <a:buNone/>
            </a:pPr>
            <a:r>
              <a:rPr lang="en-US" altLang="en-US" sz="1600"/>
              <a:t>Capacitors usually have very small values.  A one-farad capacitor is seldom used in commercial electronics.</a:t>
            </a:r>
          </a:p>
          <a:p>
            <a:pPr eaLnBrk="1" hangingPunct="1">
              <a:spcBef>
                <a:spcPct val="0"/>
              </a:spcBef>
              <a:buFontTx/>
              <a:buNone/>
            </a:pPr>
            <a:endParaRPr lang="en-US" altLang="en-US" sz="1600"/>
          </a:p>
          <a:p>
            <a:pPr eaLnBrk="1" hangingPunct="1">
              <a:spcBef>
                <a:spcPct val="0"/>
              </a:spcBef>
              <a:buFontTx/>
              <a:buNone/>
            </a:pPr>
            <a:r>
              <a:rPr lang="en-US" altLang="en-US" sz="1600"/>
              <a:t>Usually, capacitors have values in the range of thousandths of a farad to trillionths of a farad</a:t>
            </a:r>
          </a:p>
          <a:p>
            <a:pPr eaLnBrk="1" hangingPunct="1">
              <a:spcBef>
                <a:spcPct val="0"/>
              </a:spcBef>
              <a:buFontTx/>
              <a:buNone/>
            </a:pPr>
            <a:endParaRPr lang="en-US" altLang="en-US" sz="1600"/>
          </a:p>
          <a:p>
            <a:pPr eaLnBrk="1" hangingPunct="1">
              <a:spcBef>
                <a:spcPct val="0"/>
              </a:spcBef>
              <a:buFontTx/>
              <a:buNone/>
            </a:pPr>
            <a:r>
              <a:rPr lang="en-US" altLang="en-US" sz="1600" b="1"/>
              <a:t>Micro and pico are the opposite end of the scale compared with kilo, mega, and giga… they indicate very small values</a:t>
            </a:r>
          </a:p>
          <a:p>
            <a:pPr eaLnBrk="1" hangingPunct="1">
              <a:spcBef>
                <a:spcPct val="0"/>
              </a:spcBef>
              <a:buFontTx/>
              <a:buNone/>
            </a:pPr>
            <a:endParaRPr lang="en-US" altLang="en-US" sz="1600"/>
          </a:p>
          <a:p>
            <a:pPr eaLnBrk="1" hangingPunct="1">
              <a:spcBef>
                <a:spcPct val="0"/>
              </a:spcBef>
              <a:buFontTx/>
              <a:buNone/>
            </a:pPr>
            <a:r>
              <a:rPr lang="en-US" altLang="en-US" sz="1600"/>
              <a:t>If a capacitor has a value of 500,000 microfarads, how many farads would that be?</a:t>
            </a:r>
          </a:p>
          <a:p>
            <a:pPr eaLnBrk="1" hangingPunct="1">
              <a:spcBef>
                <a:spcPct val="0"/>
              </a:spcBef>
              <a:buFontTx/>
              <a:buNone/>
            </a:pPr>
            <a:endParaRPr lang="en-US" altLang="en-US" sz="1600"/>
          </a:p>
          <a:p>
            <a:pPr eaLnBrk="1" hangingPunct="1">
              <a:spcBef>
                <a:spcPct val="0"/>
              </a:spcBef>
              <a:buFontTx/>
              <a:buNone/>
            </a:pPr>
            <a:r>
              <a:rPr lang="en-US" altLang="en-US" sz="1600"/>
              <a:t>Since it takes one million microfarads to equal one farad...</a:t>
            </a:r>
          </a:p>
          <a:p>
            <a:pPr eaLnBrk="1" hangingPunct="1">
              <a:spcBef>
                <a:spcPct val="0"/>
              </a:spcBef>
              <a:buFontTx/>
              <a:buNone/>
            </a:pPr>
            <a:endParaRPr lang="en-US" altLang="en-US" sz="1600"/>
          </a:p>
          <a:p>
            <a:pPr algn="ctr" eaLnBrk="1" hangingPunct="1">
              <a:spcBef>
                <a:spcPct val="0"/>
              </a:spcBef>
              <a:buFontTx/>
              <a:buNone/>
            </a:pPr>
            <a:r>
              <a:rPr lang="en-US" altLang="en-US" sz="1600"/>
              <a:t>1,000,000 uF = 1 F || 500,000 uF = 0.5 F</a:t>
            </a:r>
            <a:endParaRPr lang="en-US" altLang="en-US" sz="1800"/>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342900" marR="0" indent="-342900" algn="l" defTabSz="914400" rtl="0" eaLnBrk="1" fontAlgn="base" latinLnBrk="0" hangingPunct="1">
          <a:lnSpc>
            <a:spcPct val="100000"/>
          </a:lnSpc>
          <a:spcBef>
            <a:spcPct val="50000"/>
          </a:spcBef>
          <a:spcAft>
            <a:spcPct val="0"/>
          </a:spcAft>
          <a:buClrTx/>
          <a:buSzTx/>
          <a:buFontTx/>
          <a:buNone/>
          <a:tabLst/>
          <a:defRPr kumimoji="0" lang="en-US" sz="1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342900" marR="0" indent="-342900" algn="l" defTabSz="914400" rtl="0" eaLnBrk="1" fontAlgn="base" latinLnBrk="0" hangingPunct="1">
          <a:lnSpc>
            <a:spcPct val="100000"/>
          </a:lnSpc>
          <a:spcBef>
            <a:spcPct val="50000"/>
          </a:spcBef>
          <a:spcAft>
            <a:spcPct val="0"/>
          </a:spcAft>
          <a:buClrTx/>
          <a:buSzTx/>
          <a:buFontTx/>
          <a:buNone/>
          <a:tabLst/>
          <a:defRPr kumimoji="0" lang="en-US" sz="14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1533</TotalTime>
  <Words>3571</Words>
  <Application>Microsoft Office PowerPoint</Application>
  <PresentationFormat>On-screen Show (4:3)</PresentationFormat>
  <Paragraphs>403</Paragraphs>
  <Slides>32</Slides>
  <Notes>26</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32</vt:i4>
      </vt:variant>
    </vt:vector>
  </HeadingPairs>
  <TitlesOfParts>
    <vt:vector size="38" baseType="lpstr">
      <vt:lpstr>Arial</vt:lpstr>
      <vt:lpstr>Calibri</vt:lpstr>
      <vt:lpstr>Tahoma</vt:lpstr>
      <vt:lpstr>Times New Roman</vt:lpstr>
      <vt:lpstr>Default Design</vt:lpstr>
      <vt:lpstr>Office Theme</vt:lpstr>
      <vt:lpstr>CHAPTER 2</vt:lpstr>
      <vt:lpstr>Metric Prefixes</vt:lpstr>
      <vt:lpstr>Metric Prefixes</vt:lpstr>
      <vt:lpstr>Metric Prefixes</vt:lpstr>
      <vt:lpstr>Metric Prefixes</vt:lpstr>
      <vt:lpstr>Metric Prefixes</vt:lpstr>
      <vt:lpstr>Metric Prefixes</vt:lpstr>
      <vt:lpstr>Metric Prefixes</vt:lpstr>
      <vt:lpstr>Metric Prefixes</vt:lpstr>
      <vt:lpstr>Metric Prefixes</vt:lpstr>
      <vt:lpstr>Current, Voltage, Resistance</vt:lpstr>
      <vt:lpstr>Two Types of Current</vt:lpstr>
      <vt:lpstr>Conductors &amp; Insulators</vt:lpstr>
      <vt:lpstr>Open Circuit</vt:lpstr>
      <vt:lpstr>Short Circuit</vt:lpstr>
      <vt:lpstr>Resistors - Series Circuits</vt:lpstr>
      <vt:lpstr>Resistor Fundamentals</vt:lpstr>
      <vt:lpstr>Resistor Fundamentals</vt:lpstr>
      <vt:lpstr>Resistor Fundamentals</vt:lpstr>
      <vt:lpstr>Resistor Fundamentals</vt:lpstr>
      <vt:lpstr>Resistors – Series Circuit</vt:lpstr>
      <vt:lpstr>Resistors – Series Circuit</vt:lpstr>
      <vt:lpstr>Resistors – Parallel Circuits</vt:lpstr>
      <vt:lpstr>Resistors – Parallel Circuits</vt:lpstr>
      <vt:lpstr>Resistors – Parallel Circuits</vt:lpstr>
      <vt:lpstr>Resistors – Parallel Circuits</vt:lpstr>
      <vt:lpstr>Resistors – Parallel Circuits</vt:lpstr>
      <vt:lpstr>Resistors – Parallel Circuits</vt:lpstr>
      <vt:lpstr>Multimeter Tool</vt:lpstr>
      <vt:lpstr>Measuring Voltage</vt:lpstr>
      <vt:lpstr>Measuring Current</vt:lpstr>
      <vt:lpstr>Measuring Resistance</vt:lpstr>
    </vt:vector>
  </TitlesOfParts>
  <Company>EMO ARES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Circuit Components Lesson 4</dc:title>
  <dc:creator>Computer One</dc:creator>
  <cp:lastModifiedBy>Geoff</cp:lastModifiedBy>
  <cp:revision>128</cp:revision>
  <dcterms:created xsi:type="dcterms:W3CDTF">2007-09-10T20:57:19Z</dcterms:created>
  <dcterms:modified xsi:type="dcterms:W3CDTF">2018-01-13T04:08:12Z</dcterms:modified>
</cp:coreProperties>
</file>