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6A882B2-F664-4486-A2FA-D5D4C6E4E5A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dirty="0">
                <a:latin typeface="+mn-lt"/>
                <a:cs typeface="+mn-cs"/>
              </a:defRPr>
            </a:lvl1pPr>
          </a:lstStyle>
          <a:p>
            <a:pPr>
              <a:defRPr/>
            </a:pPr>
            <a:endParaRPr lang="en-CA"/>
          </a:p>
        </p:txBody>
      </p:sp>
      <p:sp>
        <p:nvSpPr>
          <p:cNvPr id="3" name="Date Placeholder 2">
            <a:extLst>
              <a:ext uri="{FF2B5EF4-FFF2-40B4-BE49-F238E27FC236}">
                <a16:creationId xmlns:a16="http://schemas.microsoft.com/office/drawing/2014/main" id="{8D2112EF-8A23-40B0-B6A1-F0D9BE878C8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6C88DD3-CD59-4AFC-BC88-21F828B749C2}" type="datetimeFigureOut">
              <a:rPr lang="en-CA"/>
              <a:pPr>
                <a:defRPr/>
              </a:pPr>
              <a:t>2017-10-31</a:t>
            </a:fld>
            <a:endParaRPr lang="en-CA" dirty="0"/>
          </a:p>
        </p:txBody>
      </p:sp>
      <p:sp>
        <p:nvSpPr>
          <p:cNvPr id="4" name="Slide Image Placeholder 3">
            <a:extLst>
              <a:ext uri="{FF2B5EF4-FFF2-40B4-BE49-F238E27FC236}">
                <a16:creationId xmlns:a16="http://schemas.microsoft.com/office/drawing/2014/main" id="{4358BB83-4625-4B91-9665-CE4494EDADF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dirty="0"/>
          </a:p>
        </p:txBody>
      </p:sp>
      <p:sp>
        <p:nvSpPr>
          <p:cNvPr id="5" name="Notes Placeholder 4">
            <a:extLst>
              <a:ext uri="{FF2B5EF4-FFF2-40B4-BE49-F238E27FC236}">
                <a16:creationId xmlns:a16="http://schemas.microsoft.com/office/drawing/2014/main" id="{846D7EBD-3E29-4A6A-8617-2F48F85978A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3C7CE4B7-5454-4E50-8401-AD4247CE623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dirty="0">
                <a:latin typeface="+mn-lt"/>
                <a:cs typeface="+mn-cs"/>
              </a:defRPr>
            </a:lvl1pPr>
          </a:lstStyle>
          <a:p>
            <a:pPr>
              <a:defRPr/>
            </a:pPr>
            <a:endParaRPr lang="en-CA"/>
          </a:p>
        </p:txBody>
      </p:sp>
      <p:sp>
        <p:nvSpPr>
          <p:cNvPr id="7" name="Slide Number Placeholder 6">
            <a:extLst>
              <a:ext uri="{FF2B5EF4-FFF2-40B4-BE49-F238E27FC236}">
                <a16:creationId xmlns:a16="http://schemas.microsoft.com/office/drawing/2014/main" id="{E7BFC6EA-DDEF-4EF9-A3C2-5DDB82942B7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1E00923-7152-43C3-9BB4-9E906CC6E9F1}"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CF5F4D80-5472-49CF-8DDE-8AEA3106E0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72BD940-05F2-4509-A799-A8F5D2348B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3AEC0607-4854-494E-8954-84BF6240EF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967FFBE-732E-4F31-A4E3-9C5B825EF546}"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20614AA-07F7-4364-9138-F2954AD3C540}"/>
              </a:ext>
            </a:extLst>
          </p:cNvPr>
          <p:cNvSpPr>
            <a:spLocks noGrp="1"/>
          </p:cNvSpPr>
          <p:nvPr>
            <p:ph type="dt" sz="half" idx="10"/>
          </p:nvPr>
        </p:nvSpPr>
        <p:spPr/>
        <p:txBody>
          <a:bodyPr/>
          <a:lstStyle>
            <a:lvl1pPr>
              <a:defRPr/>
            </a:lvl1pPr>
          </a:lstStyle>
          <a:p>
            <a:pPr>
              <a:defRPr/>
            </a:pPr>
            <a:fld id="{B3918F37-61DF-4C95-9F6C-DF1C852AAFC3}"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EAE54F5C-C4AE-4CAF-B433-1F8BB14F710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2D5E062F-3E58-45EC-81BD-197FE6EA7E68}"/>
              </a:ext>
            </a:extLst>
          </p:cNvPr>
          <p:cNvSpPr>
            <a:spLocks noGrp="1"/>
          </p:cNvSpPr>
          <p:nvPr>
            <p:ph type="sldNum" sz="quarter" idx="12"/>
          </p:nvPr>
        </p:nvSpPr>
        <p:spPr/>
        <p:txBody>
          <a:bodyPr/>
          <a:lstStyle>
            <a:lvl1pPr>
              <a:defRPr/>
            </a:lvl1pPr>
          </a:lstStyle>
          <a:p>
            <a:pPr>
              <a:defRPr/>
            </a:pPr>
            <a:fld id="{1939B52D-E8B6-4120-9DEF-04212134F10D}" type="slidenum">
              <a:rPr lang="en-CA" altLang="en-US"/>
              <a:pPr>
                <a:defRPr/>
              </a:pPr>
              <a:t>‹#›</a:t>
            </a:fld>
            <a:endParaRPr lang="en-CA" altLang="en-US" dirty="0"/>
          </a:p>
        </p:txBody>
      </p:sp>
    </p:spTree>
    <p:extLst>
      <p:ext uri="{BB962C8B-B14F-4D97-AF65-F5344CB8AC3E}">
        <p14:creationId xmlns:p14="http://schemas.microsoft.com/office/powerpoint/2010/main" val="1866105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279B93D-0994-4540-8D61-56D97A90343F}"/>
              </a:ext>
            </a:extLst>
          </p:cNvPr>
          <p:cNvSpPr>
            <a:spLocks noGrp="1"/>
          </p:cNvSpPr>
          <p:nvPr>
            <p:ph type="dt" sz="half" idx="10"/>
          </p:nvPr>
        </p:nvSpPr>
        <p:spPr/>
        <p:txBody>
          <a:bodyPr/>
          <a:lstStyle>
            <a:lvl1pPr>
              <a:defRPr/>
            </a:lvl1pPr>
          </a:lstStyle>
          <a:p>
            <a:pPr>
              <a:defRPr/>
            </a:pPr>
            <a:fld id="{553FF7DD-D248-46DD-ADD6-258EFB296904}"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8A423658-421C-461B-8539-5328AF788405}"/>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9383FC98-AA0C-4746-940B-640036DB4B32}"/>
              </a:ext>
            </a:extLst>
          </p:cNvPr>
          <p:cNvSpPr>
            <a:spLocks noGrp="1"/>
          </p:cNvSpPr>
          <p:nvPr>
            <p:ph type="sldNum" sz="quarter" idx="12"/>
          </p:nvPr>
        </p:nvSpPr>
        <p:spPr/>
        <p:txBody>
          <a:bodyPr/>
          <a:lstStyle>
            <a:lvl1pPr>
              <a:defRPr/>
            </a:lvl1pPr>
          </a:lstStyle>
          <a:p>
            <a:pPr>
              <a:defRPr/>
            </a:pPr>
            <a:fld id="{D62E7438-F17E-44F0-882A-D63E85692F25}" type="slidenum">
              <a:rPr lang="en-CA" altLang="en-US"/>
              <a:pPr>
                <a:defRPr/>
              </a:pPr>
              <a:t>‹#›</a:t>
            </a:fld>
            <a:endParaRPr lang="en-CA" altLang="en-US" dirty="0"/>
          </a:p>
        </p:txBody>
      </p:sp>
    </p:spTree>
    <p:extLst>
      <p:ext uri="{BB962C8B-B14F-4D97-AF65-F5344CB8AC3E}">
        <p14:creationId xmlns:p14="http://schemas.microsoft.com/office/powerpoint/2010/main" val="430809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E9102F3-7263-4EBC-82CE-FE35E51A8F6B}"/>
              </a:ext>
            </a:extLst>
          </p:cNvPr>
          <p:cNvSpPr>
            <a:spLocks noGrp="1"/>
          </p:cNvSpPr>
          <p:nvPr>
            <p:ph type="dt" sz="half" idx="10"/>
          </p:nvPr>
        </p:nvSpPr>
        <p:spPr/>
        <p:txBody>
          <a:bodyPr/>
          <a:lstStyle>
            <a:lvl1pPr>
              <a:defRPr/>
            </a:lvl1pPr>
          </a:lstStyle>
          <a:p>
            <a:pPr>
              <a:defRPr/>
            </a:pPr>
            <a:fld id="{6144E2EA-119A-44F3-B403-99056636E47C}"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04E43852-0AA3-4819-B931-46223A766A68}"/>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7EB50F8F-C15A-401D-A0E5-71E32A6E44F8}"/>
              </a:ext>
            </a:extLst>
          </p:cNvPr>
          <p:cNvSpPr>
            <a:spLocks noGrp="1"/>
          </p:cNvSpPr>
          <p:nvPr>
            <p:ph type="sldNum" sz="quarter" idx="12"/>
          </p:nvPr>
        </p:nvSpPr>
        <p:spPr/>
        <p:txBody>
          <a:bodyPr/>
          <a:lstStyle>
            <a:lvl1pPr>
              <a:defRPr/>
            </a:lvl1pPr>
          </a:lstStyle>
          <a:p>
            <a:pPr>
              <a:defRPr/>
            </a:pPr>
            <a:fld id="{5450358C-D2C6-4F52-9AF3-4505FB486DC7}" type="slidenum">
              <a:rPr lang="en-CA" altLang="en-US"/>
              <a:pPr>
                <a:defRPr/>
              </a:pPr>
              <a:t>‹#›</a:t>
            </a:fld>
            <a:endParaRPr lang="en-CA" altLang="en-US" dirty="0"/>
          </a:p>
        </p:txBody>
      </p:sp>
    </p:spTree>
    <p:extLst>
      <p:ext uri="{BB962C8B-B14F-4D97-AF65-F5344CB8AC3E}">
        <p14:creationId xmlns:p14="http://schemas.microsoft.com/office/powerpoint/2010/main" val="46384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5089A5-D1EA-47D7-B138-7CFFE65CA9A7}"/>
              </a:ext>
            </a:extLst>
          </p:cNvPr>
          <p:cNvSpPr>
            <a:spLocks noGrp="1"/>
          </p:cNvSpPr>
          <p:nvPr>
            <p:ph type="dt" sz="half" idx="10"/>
          </p:nvPr>
        </p:nvSpPr>
        <p:spPr/>
        <p:txBody>
          <a:bodyPr/>
          <a:lstStyle>
            <a:lvl1pPr>
              <a:defRPr/>
            </a:lvl1pPr>
          </a:lstStyle>
          <a:p>
            <a:pPr>
              <a:defRPr/>
            </a:pPr>
            <a:fld id="{20B320F1-54F9-4570-A927-CCAC2595DAA3}"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6E4233BE-A1CA-4897-B972-A8A14A98DF96}"/>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4FB11E12-4FC5-4C8E-AB08-1DC9A23042D7}"/>
              </a:ext>
            </a:extLst>
          </p:cNvPr>
          <p:cNvSpPr>
            <a:spLocks noGrp="1"/>
          </p:cNvSpPr>
          <p:nvPr>
            <p:ph type="sldNum" sz="quarter" idx="12"/>
          </p:nvPr>
        </p:nvSpPr>
        <p:spPr/>
        <p:txBody>
          <a:bodyPr/>
          <a:lstStyle>
            <a:lvl1pPr>
              <a:defRPr/>
            </a:lvl1pPr>
          </a:lstStyle>
          <a:p>
            <a:pPr>
              <a:defRPr/>
            </a:pPr>
            <a:fld id="{17E7A4F4-FE45-4B2C-8EEC-24A21439EE72}" type="slidenum">
              <a:rPr lang="en-CA" altLang="en-US"/>
              <a:pPr>
                <a:defRPr/>
              </a:pPr>
              <a:t>‹#›</a:t>
            </a:fld>
            <a:endParaRPr lang="en-CA" altLang="en-US" dirty="0"/>
          </a:p>
        </p:txBody>
      </p:sp>
    </p:spTree>
    <p:extLst>
      <p:ext uri="{BB962C8B-B14F-4D97-AF65-F5344CB8AC3E}">
        <p14:creationId xmlns:p14="http://schemas.microsoft.com/office/powerpoint/2010/main" val="4125132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5F0C5C-02E0-4EDE-A836-6C4678A07BFC}"/>
              </a:ext>
            </a:extLst>
          </p:cNvPr>
          <p:cNvSpPr>
            <a:spLocks noGrp="1"/>
          </p:cNvSpPr>
          <p:nvPr>
            <p:ph type="dt" sz="half" idx="10"/>
          </p:nvPr>
        </p:nvSpPr>
        <p:spPr/>
        <p:txBody>
          <a:bodyPr/>
          <a:lstStyle>
            <a:lvl1pPr>
              <a:defRPr/>
            </a:lvl1pPr>
          </a:lstStyle>
          <a:p>
            <a:pPr>
              <a:defRPr/>
            </a:pPr>
            <a:fld id="{3B981EBD-EF85-427F-A458-B6582FDF91E1}"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4A1DDE8A-5C72-4704-9820-8DAB4B051291}"/>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D0CAEF24-D005-44D3-9DAF-F15FD400FC01}"/>
              </a:ext>
            </a:extLst>
          </p:cNvPr>
          <p:cNvSpPr>
            <a:spLocks noGrp="1"/>
          </p:cNvSpPr>
          <p:nvPr>
            <p:ph type="sldNum" sz="quarter" idx="12"/>
          </p:nvPr>
        </p:nvSpPr>
        <p:spPr/>
        <p:txBody>
          <a:bodyPr/>
          <a:lstStyle>
            <a:lvl1pPr>
              <a:defRPr/>
            </a:lvl1pPr>
          </a:lstStyle>
          <a:p>
            <a:pPr>
              <a:defRPr/>
            </a:pPr>
            <a:fld id="{1A0A0B41-9E86-496C-BBB2-5B7BFDA802E1}" type="slidenum">
              <a:rPr lang="en-CA" altLang="en-US"/>
              <a:pPr>
                <a:defRPr/>
              </a:pPr>
              <a:t>‹#›</a:t>
            </a:fld>
            <a:endParaRPr lang="en-CA" altLang="en-US" dirty="0"/>
          </a:p>
        </p:txBody>
      </p:sp>
    </p:spTree>
    <p:extLst>
      <p:ext uri="{BB962C8B-B14F-4D97-AF65-F5344CB8AC3E}">
        <p14:creationId xmlns:p14="http://schemas.microsoft.com/office/powerpoint/2010/main" val="270300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3">
            <a:extLst>
              <a:ext uri="{FF2B5EF4-FFF2-40B4-BE49-F238E27FC236}">
                <a16:creationId xmlns:a16="http://schemas.microsoft.com/office/drawing/2014/main" id="{7EF04861-314A-4BBB-B39D-0DA98D60C893}"/>
              </a:ext>
            </a:extLst>
          </p:cNvPr>
          <p:cNvSpPr>
            <a:spLocks noGrp="1"/>
          </p:cNvSpPr>
          <p:nvPr>
            <p:ph type="dt" sz="half" idx="10"/>
          </p:nvPr>
        </p:nvSpPr>
        <p:spPr/>
        <p:txBody>
          <a:bodyPr/>
          <a:lstStyle>
            <a:lvl1pPr>
              <a:defRPr/>
            </a:lvl1pPr>
          </a:lstStyle>
          <a:p>
            <a:pPr>
              <a:defRPr/>
            </a:pPr>
            <a:fld id="{22E00EC6-BA14-483C-B82B-7F77696C2F2A}" type="datetimeFigureOut">
              <a:rPr lang="en-CA"/>
              <a:pPr>
                <a:defRPr/>
              </a:pPr>
              <a:t>2017-10-31</a:t>
            </a:fld>
            <a:endParaRPr lang="en-CA" dirty="0"/>
          </a:p>
        </p:txBody>
      </p:sp>
      <p:sp>
        <p:nvSpPr>
          <p:cNvPr id="6" name="Footer Placeholder 4">
            <a:extLst>
              <a:ext uri="{FF2B5EF4-FFF2-40B4-BE49-F238E27FC236}">
                <a16:creationId xmlns:a16="http://schemas.microsoft.com/office/drawing/2014/main" id="{7B0B36A5-0452-4B45-9D36-2398C4EB5412}"/>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38012164-F897-4FE7-B35A-81E2D33852EE}"/>
              </a:ext>
            </a:extLst>
          </p:cNvPr>
          <p:cNvSpPr>
            <a:spLocks noGrp="1"/>
          </p:cNvSpPr>
          <p:nvPr>
            <p:ph type="sldNum" sz="quarter" idx="12"/>
          </p:nvPr>
        </p:nvSpPr>
        <p:spPr/>
        <p:txBody>
          <a:bodyPr/>
          <a:lstStyle>
            <a:lvl1pPr>
              <a:defRPr/>
            </a:lvl1pPr>
          </a:lstStyle>
          <a:p>
            <a:pPr>
              <a:defRPr/>
            </a:pPr>
            <a:fld id="{8EB6962B-1B3D-4F59-AB49-760F174C60A4}" type="slidenum">
              <a:rPr lang="en-CA" altLang="en-US"/>
              <a:pPr>
                <a:defRPr/>
              </a:pPr>
              <a:t>‹#›</a:t>
            </a:fld>
            <a:endParaRPr lang="en-CA" altLang="en-US" dirty="0"/>
          </a:p>
        </p:txBody>
      </p:sp>
    </p:spTree>
    <p:extLst>
      <p:ext uri="{BB962C8B-B14F-4D97-AF65-F5344CB8AC3E}">
        <p14:creationId xmlns:p14="http://schemas.microsoft.com/office/powerpoint/2010/main" val="2483867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3">
            <a:extLst>
              <a:ext uri="{FF2B5EF4-FFF2-40B4-BE49-F238E27FC236}">
                <a16:creationId xmlns:a16="http://schemas.microsoft.com/office/drawing/2014/main" id="{FB776840-1CE7-4718-81DB-BCA6507848F0}"/>
              </a:ext>
            </a:extLst>
          </p:cNvPr>
          <p:cNvSpPr>
            <a:spLocks noGrp="1"/>
          </p:cNvSpPr>
          <p:nvPr>
            <p:ph type="dt" sz="half" idx="10"/>
          </p:nvPr>
        </p:nvSpPr>
        <p:spPr/>
        <p:txBody>
          <a:bodyPr/>
          <a:lstStyle>
            <a:lvl1pPr>
              <a:defRPr/>
            </a:lvl1pPr>
          </a:lstStyle>
          <a:p>
            <a:pPr>
              <a:defRPr/>
            </a:pPr>
            <a:fld id="{586F6ECC-FF51-42D0-8235-62E3AE6B94E5}" type="datetimeFigureOut">
              <a:rPr lang="en-CA"/>
              <a:pPr>
                <a:defRPr/>
              </a:pPr>
              <a:t>2017-10-31</a:t>
            </a:fld>
            <a:endParaRPr lang="en-CA" dirty="0"/>
          </a:p>
        </p:txBody>
      </p:sp>
      <p:sp>
        <p:nvSpPr>
          <p:cNvPr id="8" name="Footer Placeholder 4">
            <a:extLst>
              <a:ext uri="{FF2B5EF4-FFF2-40B4-BE49-F238E27FC236}">
                <a16:creationId xmlns:a16="http://schemas.microsoft.com/office/drawing/2014/main" id="{F75CB87B-1153-47EC-91FB-4DE0CCDD166F}"/>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AE5EF23D-9E61-421F-B169-D10194A53671}"/>
              </a:ext>
            </a:extLst>
          </p:cNvPr>
          <p:cNvSpPr>
            <a:spLocks noGrp="1"/>
          </p:cNvSpPr>
          <p:nvPr>
            <p:ph type="sldNum" sz="quarter" idx="12"/>
          </p:nvPr>
        </p:nvSpPr>
        <p:spPr/>
        <p:txBody>
          <a:bodyPr/>
          <a:lstStyle>
            <a:lvl1pPr>
              <a:defRPr/>
            </a:lvl1pPr>
          </a:lstStyle>
          <a:p>
            <a:pPr>
              <a:defRPr/>
            </a:pPr>
            <a:fld id="{54DA1CBA-8678-441C-99D1-DD8CA7AA7DEE}" type="slidenum">
              <a:rPr lang="en-CA" altLang="en-US"/>
              <a:pPr>
                <a:defRPr/>
              </a:pPr>
              <a:t>‹#›</a:t>
            </a:fld>
            <a:endParaRPr lang="en-CA" altLang="en-US" dirty="0"/>
          </a:p>
        </p:txBody>
      </p:sp>
    </p:spTree>
    <p:extLst>
      <p:ext uri="{BB962C8B-B14F-4D97-AF65-F5344CB8AC3E}">
        <p14:creationId xmlns:p14="http://schemas.microsoft.com/office/powerpoint/2010/main" val="281801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3">
            <a:extLst>
              <a:ext uri="{FF2B5EF4-FFF2-40B4-BE49-F238E27FC236}">
                <a16:creationId xmlns:a16="http://schemas.microsoft.com/office/drawing/2014/main" id="{6B74116A-BE69-45D9-8808-FE55381FA233}"/>
              </a:ext>
            </a:extLst>
          </p:cNvPr>
          <p:cNvSpPr>
            <a:spLocks noGrp="1"/>
          </p:cNvSpPr>
          <p:nvPr>
            <p:ph type="dt" sz="half" idx="10"/>
          </p:nvPr>
        </p:nvSpPr>
        <p:spPr/>
        <p:txBody>
          <a:bodyPr/>
          <a:lstStyle>
            <a:lvl1pPr>
              <a:defRPr/>
            </a:lvl1pPr>
          </a:lstStyle>
          <a:p>
            <a:pPr>
              <a:defRPr/>
            </a:pPr>
            <a:fld id="{A9D288F4-2064-4FC2-8074-945E8B577683}" type="datetimeFigureOut">
              <a:rPr lang="en-CA"/>
              <a:pPr>
                <a:defRPr/>
              </a:pPr>
              <a:t>2017-10-31</a:t>
            </a:fld>
            <a:endParaRPr lang="en-CA" dirty="0"/>
          </a:p>
        </p:txBody>
      </p:sp>
      <p:sp>
        <p:nvSpPr>
          <p:cNvPr id="4" name="Footer Placeholder 4">
            <a:extLst>
              <a:ext uri="{FF2B5EF4-FFF2-40B4-BE49-F238E27FC236}">
                <a16:creationId xmlns:a16="http://schemas.microsoft.com/office/drawing/2014/main" id="{F19C3133-5E3E-4CB0-B9C7-D1AF39BCFB81}"/>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5">
            <a:extLst>
              <a:ext uri="{FF2B5EF4-FFF2-40B4-BE49-F238E27FC236}">
                <a16:creationId xmlns:a16="http://schemas.microsoft.com/office/drawing/2014/main" id="{F8B9C332-B61F-47CA-9274-593D805DF62A}"/>
              </a:ext>
            </a:extLst>
          </p:cNvPr>
          <p:cNvSpPr>
            <a:spLocks noGrp="1"/>
          </p:cNvSpPr>
          <p:nvPr>
            <p:ph type="sldNum" sz="quarter" idx="12"/>
          </p:nvPr>
        </p:nvSpPr>
        <p:spPr/>
        <p:txBody>
          <a:bodyPr/>
          <a:lstStyle>
            <a:lvl1pPr>
              <a:defRPr/>
            </a:lvl1pPr>
          </a:lstStyle>
          <a:p>
            <a:pPr>
              <a:defRPr/>
            </a:pPr>
            <a:fld id="{54236371-162E-4C5B-A6C8-77BE0427F65E}" type="slidenum">
              <a:rPr lang="en-CA" altLang="en-US"/>
              <a:pPr>
                <a:defRPr/>
              </a:pPr>
              <a:t>‹#›</a:t>
            </a:fld>
            <a:endParaRPr lang="en-CA" altLang="en-US" dirty="0"/>
          </a:p>
        </p:txBody>
      </p:sp>
    </p:spTree>
    <p:extLst>
      <p:ext uri="{BB962C8B-B14F-4D97-AF65-F5344CB8AC3E}">
        <p14:creationId xmlns:p14="http://schemas.microsoft.com/office/powerpoint/2010/main" val="2229618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215F84-5F46-4C11-81CF-A1A1B73A6AC8}"/>
              </a:ext>
            </a:extLst>
          </p:cNvPr>
          <p:cNvSpPr>
            <a:spLocks noGrp="1"/>
          </p:cNvSpPr>
          <p:nvPr>
            <p:ph type="dt" sz="half" idx="10"/>
          </p:nvPr>
        </p:nvSpPr>
        <p:spPr/>
        <p:txBody>
          <a:bodyPr/>
          <a:lstStyle>
            <a:lvl1pPr>
              <a:defRPr/>
            </a:lvl1pPr>
          </a:lstStyle>
          <a:p>
            <a:pPr>
              <a:defRPr/>
            </a:pPr>
            <a:fld id="{19BDF6C3-30E4-4B75-8191-ABA1AF832B93}" type="datetimeFigureOut">
              <a:rPr lang="en-CA"/>
              <a:pPr>
                <a:defRPr/>
              </a:pPr>
              <a:t>2017-10-31</a:t>
            </a:fld>
            <a:endParaRPr lang="en-CA" dirty="0"/>
          </a:p>
        </p:txBody>
      </p:sp>
      <p:sp>
        <p:nvSpPr>
          <p:cNvPr id="3" name="Footer Placeholder 4">
            <a:extLst>
              <a:ext uri="{FF2B5EF4-FFF2-40B4-BE49-F238E27FC236}">
                <a16:creationId xmlns:a16="http://schemas.microsoft.com/office/drawing/2014/main" id="{9EE6CD91-0214-4102-AD8F-D54025EFF1C4}"/>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5">
            <a:extLst>
              <a:ext uri="{FF2B5EF4-FFF2-40B4-BE49-F238E27FC236}">
                <a16:creationId xmlns:a16="http://schemas.microsoft.com/office/drawing/2014/main" id="{6FF640D1-9513-4A06-AD1C-B950CDF0FE6D}"/>
              </a:ext>
            </a:extLst>
          </p:cNvPr>
          <p:cNvSpPr>
            <a:spLocks noGrp="1"/>
          </p:cNvSpPr>
          <p:nvPr>
            <p:ph type="sldNum" sz="quarter" idx="12"/>
          </p:nvPr>
        </p:nvSpPr>
        <p:spPr/>
        <p:txBody>
          <a:bodyPr/>
          <a:lstStyle>
            <a:lvl1pPr>
              <a:defRPr/>
            </a:lvl1pPr>
          </a:lstStyle>
          <a:p>
            <a:pPr>
              <a:defRPr/>
            </a:pPr>
            <a:fld id="{6F49AFCF-35E8-4129-9D96-1B50024E1ED7}" type="slidenum">
              <a:rPr lang="en-CA" altLang="en-US"/>
              <a:pPr>
                <a:defRPr/>
              </a:pPr>
              <a:t>‹#›</a:t>
            </a:fld>
            <a:endParaRPr lang="en-CA" altLang="en-US" dirty="0"/>
          </a:p>
        </p:txBody>
      </p:sp>
    </p:spTree>
    <p:extLst>
      <p:ext uri="{BB962C8B-B14F-4D97-AF65-F5344CB8AC3E}">
        <p14:creationId xmlns:p14="http://schemas.microsoft.com/office/powerpoint/2010/main" val="1287019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585D597-E1D2-4D06-AD50-12E07E67DCDA}"/>
              </a:ext>
            </a:extLst>
          </p:cNvPr>
          <p:cNvSpPr>
            <a:spLocks noGrp="1"/>
          </p:cNvSpPr>
          <p:nvPr>
            <p:ph type="dt" sz="half" idx="10"/>
          </p:nvPr>
        </p:nvSpPr>
        <p:spPr/>
        <p:txBody>
          <a:bodyPr/>
          <a:lstStyle>
            <a:lvl1pPr>
              <a:defRPr/>
            </a:lvl1pPr>
          </a:lstStyle>
          <a:p>
            <a:pPr>
              <a:defRPr/>
            </a:pPr>
            <a:fld id="{A04E7494-023D-4013-ABEC-88F8FDB4FA17}" type="datetimeFigureOut">
              <a:rPr lang="en-CA"/>
              <a:pPr>
                <a:defRPr/>
              </a:pPr>
              <a:t>2017-10-31</a:t>
            </a:fld>
            <a:endParaRPr lang="en-CA" dirty="0"/>
          </a:p>
        </p:txBody>
      </p:sp>
      <p:sp>
        <p:nvSpPr>
          <p:cNvPr id="6" name="Footer Placeholder 4">
            <a:extLst>
              <a:ext uri="{FF2B5EF4-FFF2-40B4-BE49-F238E27FC236}">
                <a16:creationId xmlns:a16="http://schemas.microsoft.com/office/drawing/2014/main" id="{4997A550-AFF8-4119-BCBE-CFE455F63EC1}"/>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D90B8B7C-C3A2-4BF8-AEA2-47DA0946C7F8}"/>
              </a:ext>
            </a:extLst>
          </p:cNvPr>
          <p:cNvSpPr>
            <a:spLocks noGrp="1"/>
          </p:cNvSpPr>
          <p:nvPr>
            <p:ph type="sldNum" sz="quarter" idx="12"/>
          </p:nvPr>
        </p:nvSpPr>
        <p:spPr/>
        <p:txBody>
          <a:bodyPr/>
          <a:lstStyle>
            <a:lvl1pPr>
              <a:defRPr/>
            </a:lvl1pPr>
          </a:lstStyle>
          <a:p>
            <a:pPr>
              <a:defRPr/>
            </a:pPr>
            <a:fld id="{8E71E867-0770-4839-965B-4BC3B6E9024C}" type="slidenum">
              <a:rPr lang="en-CA" altLang="en-US"/>
              <a:pPr>
                <a:defRPr/>
              </a:pPr>
              <a:t>‹#›</a:t>
            </a:fld>
            <a:endParaRPr lang="en-CA" altLang="en-US" dirty="0"/>
          </a:p>
        </p:txBody>
      </p:sp>
    </p:spTree>
    <p:extLst>
      <p:ext uri="{BB962C8B-B14F-4D97-AF65-F5344CB8AC3E}">
        <p14:creationId xmlns:p14="http://schemas.microsoft.com/office/powerpoint/2010/main" val="242975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56DCA7A-3AD8-4934-907D-19ABCFCB07A0}"/>
              </a:ext>
            </a:extLst>
          </p:cNvPr>
          <p:cNvSpPr>
            <a:spLocks noGrp="1"/>
          </p:cNvSpPr>
          <p:nvPr>
            <p:ph type="dt" sz="half" idx="10"/>
          </p:nvPr>
        </p:nvSpPr>
        <p:spPr/>
        <p:txBody>
          <a:bodyPr/>
          <a:lstStyle>
            <a:lvl1pPr>
              <a:defRPr/>
            </a:lvl1pPr>
          </a:lstStyle>
          <a:p>
            <a:pPr>
              <a:defRPr/>
            </a:pPr>
            <a:fld id="{094C5A21-7609-489A-8629-F7F04925C780}" type="datetimeFigureOut">
              <a:rPr lang="en-CA"/>
              <a:pPr>
                <a:defRPr/>
              </a:pPr>
              <a:t>2017-10-31</a:t>
            </a:fld>
            <a:endParaRPr lang="en-CA" dirty="0"/>
          </a:p>
        </p:txBody>
      </p:sp>
      <p:sp>
        <p:nvSpPr>
          <p:cNvPr id="6" name="Footer Placeholder 4">
            <a:extLst>
              <a:ext uri="{FF2B5EF4-FFF2-40B4-BE49-F238E27FC236}">
                <a16:creationId xmlns:a16="http://schemas.microsoft.com/office/drawing/2014/main" id="{6960DBE6-AB7B-4C34-AD42-8C62BC0BA91E}"/>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1DB1EAE9-EB2B-4677-8E51-25CAF5A54D3B}"/>
              </a:ext>
            </a:extLst>
          </p:cNvPr>
          <p:cNvSpPr>
            <a:spLocks noGrp="1"/>
          </p:cNvSpPr>
          <p:nvPr>
            <p:ph type="sldNum" sz="quarter" idx="12"/>
          </p:nvPr>
        </p:nvSpPr>
        <p:spPr/>
        <p:txBody>
          <a:bodyPr/>
          <a:lstStyle>
            <a:lvl1pPr>
              <a:defRPr/>
            </a:lvl1pPr>
          </a:lstStyle>
          <a:p>
            <a:pPr>
              <a:defRPr/>
            </a:pPr>
            <a:fld id="{DE76F490-FE07-4F0B-A8DA-ED49F8000426}" type="slidenum">
              <a:rPr lang="en-CA" altLang="en-US"/>
              <a:pPr>
                <a:defRPr/>
              </a:pPr>
              <a:t>‹#›</a:t>
            </a:fld>
            <a:endParaRPr lang="en-CA" altLang="en-US" dirty="0"/>
          </a:p>
        </p:txBody>
      </p:sp>
    </p:spTree>
    <p:extLst>
      <p:ext uri="{BB962C8B-B14F-4D97-AF65-F5344CB8AC3E}">
        <p14:creationId xmlns:p14="http://schemas.microsoft.com/office/powerpoint/2010/main" val="4018220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4678CBE-609A-4197-9FD1-641AF683C3B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1027" name="Text Placeholder 2">
            <a:extLst>
              <a:ext uri="{FF2B5EF4-FFF2-40B4-BE49-F238E27FC236}">
                <a16:creationId xmlns:a16="http://schemas.microsoft.com/office/drawing/2014/main" id="{38D066E8-BB29-436B-BEC9-F1E558CE24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4" name="Date Placeholder 3">
            <a:extLst>
              <a:ext uri="{FF2B5EF4-FFF2-40B4-BE49-F238E27FC236}">
                <a16:creationId xmlns:a16="http://schemas.microsoft.com/office/drawing/2014/main" id="{5668CFC8-61D0-42B9-A5F1-D28793854D5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DD7371C-DCC2-4DE7-811D-D38F899CEA0A}" type="datetimeFigureOut">
              <a:rPr lang="en-CA"/>
              <a:pPr>
                <a:defRPr/>
              </a:pPr>
              <a:t>2017-10-31</a:t>
            </a:fld>
            <a:endParaRPr lang="en-CA" dirty="0"/>
          </a:p>
        </p:txBody>
      </p:sp>
      <p:sp>
        <p:nvSpPr>
          <p:cNvPr id="5" name="Footer Placeholder 4">
            <a:extLst>
              <a:ext uri="{FF2B5EF4-FFF2-40B4-BE49-F238E27FC236}">
                <a16:creationId xmlns:a16="http://schemas.microsoft.com/office/drawing/2014/main" id="{A5C88D28-0030-4B39-987B-3BB174CB096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cs typeface="+mn-cs"/>
              </a:defRPr>
            </a:lvl1pPr>
          </a:lstStyle>
          <a:p>
            <a:pPr>
              <a:defRPr/>
            </a:pPr>
            <a:endParaRPr lang="en-CA"/>
          </a:p>
        </p:txBody>
      </p:sp>
      <p:sp>
        <p:nvSpPr>
          <p:cNvPr id="6" name="Slide Number Placeholder 5">
            <a:extLst>
              <a:ext uri="{FF2B5EF4-FFF2-40B4-BE49-F238E27FC236}">
                <a16:creationId xmlns:a16="http://schemas.microsoft.com/office/drawing/2014/main" id="{7CB165C7-692E-48CD-ABC2-0208B84D725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43D28FB-B695-4C91-A29F-F29950BA564B}" type="slidenum">
              <a:rPr lang="en-CA" altLang="en-US"/>
              <a:pPr>
                <a:defRPr/>
              </a:pPr>
              <a:t>‹#›</a:t>
            </a:fld>
            <a:endParaRPr lang="en-CA"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659C8C8F-1D5E-4913-91B7-EBB07FF02E41}"/>
              </a:ext>
            </a:extLst>
          </p:cNvPr>
          <p:cNvSpPr>
            <a:spLocks noGrp="1"/>
          </p:cNvSpPr>
          <p:nvPr>
            <p:ph type="ctrTitle"/>
          </p:nvPr>
        </p:nvSpPr>
        <p:spPr/>
        <p:txBody>
          <a:bodyPr/>
          <a:lstStyle/>
          <a:p>
            <a:pPr eaLnBrk="1" hangingPunct="1"/>
            <a:r>
              <a:rPr lang="en-CA" altLang="en-US"/>
              <a:t>CHAPTER 16</a:t>
            </a:r>
          </a:p>
        </p:txBody>
      </p:sp>
      <p:sp>
        <p:nvSpPr>
          <p:cNvPr id="3" name="Subtitle 2">
            <a:extLst>
              <a:ext uri="{FF2B5EF4-FFF2-40B4-BE49-F238E27FC236}">
                <a16:creationId xmlns:a16="http://schemas.microsoft.com/office/drawing/2014/main" id="{8AB87C93-7868-44E2-A433-E51EC43B6768}"/>
              </a:ext>
            </a:extLst>
          </p:cNvPr>
          <p:cNvSpPr>
            <a:spLocks noGrp="1"/>
          </p:cNvSpPr>
          <p:nvPr>
            <p:ph type="subTitle" idx="1"/>
          </p:nvPr>
        </p:nvSpPr>
        <p:spPr/>
        <p:txBody>
          <a:bodyPr rtlCol="0">
            <a:normAutofit/>
          </a:bodyPr>
          <a:lstStyle/>
          <a:p>
            <a:pPr eaLnBrk="1" fontAlgn="auto" hangingPunct="1">
              <a:spcAft>
                <a:spcPts val="0"/>
              </a:spcAft>
              <a:defRPr/>
            </a:pPr>
            <a:r>
              <a:rPr lang="en-CA" altLang="en-US" dirty="0"/>
              <a:t>SAFETY</a:t>
            </a:r>
            <a:endParaRPr lang="en-C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0F3AC63-6938-47FF-83EB-006BC6D4FBD6}"/>
              </a:ext>
            </a:extLst>
          </p:cNvPr>
          <p:cNvSpPr>
            <a:spLocks noGrp="1" noChangeArrowheads="1"/>
          </p:cNvSpPr>
          <p:nvPr>
            <p:ph type="title"/>
          </p:nvPr>
        </p:nvSpPr>
        <p:spPr/>
        <p:txBody>
          <a:bodyPr/>
          <a:lstStyle/>
          <a:p>
            <a:pPr eaLnBrk="1" hangingPunct="1"/>
            <a:r>
              <a:rPr lang="en-US" altLang="en-US" b="1"/>
              <a:t>Safety Belt</a:t>
            </a:r>
          </a:p>
        </p:txBody>
      </p:sp>
      <p:sp>
        <p:nvSpPr>
          <p:cNvPr id="12291" name="Rectangle 3">
            <a:extLst>
              <a:ext uri="{FF2B5EF4-FFF2-40B4-BE49-F238E27FC236}">
                <a16:creationId xmlns:a16="http://schemas.microsoft.com/office/drawing/2014/main" id="{476E341E-1CE3-4F21-AEC3-1F83B5CA38E7}"/>
              </a:ext>
            </a:extLst>
          </p:cNvPr>
          <p:cNvSpPr>
            <a:spLocks noGrp="1" noChangeArrowheads="1"/>
          </p:cNvSpPr>
          <p:nvPr>
            <p:ph type="body" idx="1"/>
          </p:nvPr>
        </p:nvSpPr>
        <p:spPr/>
        <p:txBody>
          <a:bodyPr/>
          <a:lstStyle/>
          <a:p>
            <a:pPr eaLnBrk="1" hangingPunct="1">
              <a:lnSpc>
                <a:spcPct val="80000"/>
              </a:lnSpc>
            </a:pPr>
            <a:r>
              <a:rPr lang="en-US" altLang="en-US" sz="2400"/>
              <a:t>For your safety it is of the utmost importance that you borrow or buy a </a:t>
            </a:r>
            <a:r>
              <a:rPr lang="en-US" altLang="en-US" sz="2400" b="1"/>
              <a:t>safety belt</a:t>
            </a:r>
            <a:r>
              <a:rPr lang="en-US" altLang="en-US" sz="2400"/>
              <a:t> </a:t>
            </a:r>
          </a:p>
          <a:p>
            <a:pPr eaLnBrk="1" hangingPunct="1">
              <a:lnSpc>
                <a:spcPct val="80000"/>
              </a:lnSpc>
            </a:pPr>
            <a:r>
              <a:rPr lang="en-US" altLang="en-US" sz="2400"/>
              <a:t>“Safety belt” is a generic term that describes a two-part device:</a:t>
            </a:r>
          </a:p>
          <a:p>
            <a:pPr lvl="1" eaLnBrk="1" hangingPunct="1">
              <a:lnSpc>
                <a:spcPct val="80000"/>
              </a:lnSpc>
            </a:pPr>
            <a:r>
              <a:rPr lang="en-US" altLang="en-US" sz="2000"/>
              <a:t>First a heavy leather belt, at least 5 cm (2”) wide or 2", which is long enough to loosely encircle the perimeter of the tower</a:t>
            </a:r>
          </a:p>
          <a:p>
            <a:pPr lvl="1" eaLnBrk="1" hangingPunct="1">
              <a:lnSpc>
                <a:spcPct val="80000"/>
              </a:lnSpc>
            </a:pPr>
            <a:r>
              <a:rPr lang="en-US" altLang="en-US" sz="2000"/>
              <a:t>Second, an independent security harness system, at least 10 cm (4”) wide with a waist belt </a:t>
            </a:r>
            <a:r>
              <a:rPr lang="en-US" altLang="en-US" sz="2000" b="1"/>
              <a:t>and</a:t>
            </a:r>
            <a:r>
              <a:rPr lang="en-US" altLang="en-US" sz="2000"/>
              <a:t> a seat harness.  This security harness must be attachable with locking steel hooks to the first belt (the one you put around the tower.)</a:t>
            </a:r>
          </a:p>
          <a:p>
            <a:pPr eaLnBrk="1" hangingPunct="1">
              <a:lnSpc>
                <a:spcPct val="80000"/>
              </a:lnSpc>
            </a:pPr>
            <a:r>
              <a:rPr lang="en-US" altLang="en-US" sz="2800" b="1"/>
              <a:t>The above is a minimum safety requirement</a:t>
            </a:r>
          </a:p>
          <a:p>
            <a:pPr eaLnBrk="1" hangingPunct="1">
              <a:lnSpc>
                <a:spcPct val="80000"/>
              </a:lnSpc>
            </a:pPr>
            <a:r>
              <a:rPr lang="en-US" altLang="en-US" sz="2400"/>
              <a:t>Ideally, a full fall-protection safety body harness with chest straps and back-mounted snag hook should be used with appropriate hardware, if available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BEC6A14-2576-494C-88CC-48BDF286BF39}"/>
              </a:ext>
            </a:extLst>
          </p:cNvPr>
          <p:cNvSpPr>
            <a:spLocks noGrp="1" noChangeArrowheads="1"/>
          </p:cNvSpPr>
          <p:nvPr>
            <p:ph type="title"/>
          </p:nvPr>
        </p:nvSpPr>
        <p:spPr/>
        <p:txBody>
          <a:bodyPr/>
          <a:lstStyle/>
          <a:p>
            <a:pPr eaLnBrk="1" hangingPunct="1"/>
            <a:r>
              <a:rPr lang="en-US" altLang="en-US" b="1"/>
              <a:t>Safety Belt</a:t>
            </a:r>
          </a:p>
        </p:txBody>
      </p:sp>
      <p:pic>
        <p:nvPicPr>
          <p:cNvPr id="13315" name="Picture 4" descr="harness-seat">
            <a:extLst>
              <a:ext uri="{FF2B5EF4-FFF2-40B4-BE49-F238E27FC236}">
                <a16:creationId xmlns:a16="http://schemas.microsoft.com/office/drawing/2014/main" id="{0C5CD936-1A2A-44AE-9149-1EFDC5C832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0"/>
            <a:ext cx="3429000" cy="349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5" descr="harness-full-bodys">
            <a:extLst>
              <a:ext uri="{FF2B5EF4-FFF2-40B4-BE49-F238E27FC236}">
                <a16:creationId xmlns:a16="http://schemas.microsoft.com/office/drawing/2014/main" id="{BE06CAB3-31A4-4F51-9486-8E517B16F2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524000"/>
            <a:ext cx="25717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6" descr="lanyard-gorilla-hooks">
            <a:extLst>
              <a:ext uri="{FF2B5EF4-FFF2-40B4-BE49-F238E27FC236}">
                <a16:creationId xmlns:a16="http://schemas.microsoft.com/office/drawing/2014/main" id="{A743EFB3-2984-4C6A-93BB-0ED68FC22C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1524000"/>
            <a:ext cx="2389188"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753828B-FDE9-4E0E-A91B-89C8E5CBDE49}"/>
              </a:ext>
            </a:extLst>
          </p:cNvPr>
          <p:cNvSpPr>
            <a:spLocks noGrp="1" noChangeArrowheads="1"/>
          </p:cNvSpPr>
          <p:nvPr>
            <p:ph type="title"/>
          </p:nvPr>
        </p:nvSpPr>
        <p:spPr/>
        <p:txBody>
          <a:bodyPr/>
          <a:lstStyle/>
          <a:p>
            <a:pPr eaLnBrk="1" hangingPunct="1"/>
            <a:r>
              <a:rPr lang="en-US" altLang="en-US" b="1"/>
              <a:t>What is a Gin Pole?</a:t>
            </a:r>
          </a:p>
        </p:txBody>
      </p:sp>
      <p:sp>
        <p:nvSpPr>
          <p:cNvPr id="14339" name="Rectangle 3">
            <a:extLst>
              <a:ext uri="{FF2B5EF4-FFF2-40B4-BE49-F238E27FC236}">
                <a16:creationId xmlns:a16="http://schemas.microsoft.com/office/drawing/2014/main" id="{33DAA3A7-46FC-479E-AA3F-548E2B4A753E}"/>
              </a:ext>
            </a:extLst>
          </p:cNvPr>
          <p:cNvSpPr>
            <a:spLocks noGrp="1" noChangeArrowheads="1"/>
          </p:cNvSpPr>
          <p:nvPr>
            <p:ph type="body" idx="1"/>
          </p:nvPr>
        </p:nvSpPr>
        <p:spPr/>
        <p:txBody>
          <a:bodyPr/>
          <a:lstStyle/>
          <a:p>
            <a:pPr eaLnBrk="1" hangingPunct="1">
              <a:lnSpc>
                <a:spcPct val="80000"/>
              </a:lnSpc>
              <a:spcAft>
                <a:spcPts val="600"/>
              </a:spcAft>
            </a:pPr>
            <a:r>
              <a:rPr lang="en-US" altLang="en-US" sz="2000"/>
              <a:t>A gin pole is a tower / antenna raising fixture, a pole with tip-mounted pulley on one end and a fixing clamp on the other end</a:t>
            </a:r>
          </a:p>
          <a:p>
            <a:pPr eaLnBrk="1" hangingPunct="1">
              <a:lnSpc>
                <a:spcPct val="80000"/>
              </a:lnSpc>
              <a:spcAft>
                <a:spcPts val="600"/>
              </a:spcAft>
            </a:pPr>
            <a:r>
              <a:rPr lang="en-US" altLang="en-US" sz="2000"/>
              <a:t>It provides safety by giving the installers improved heavy lifting ability from the ground</a:t>
            </a:r>
          </a:p>
          <a:p>
            <a:pPr eaLnBrk="1" hangingPunct="1">
              <a:lnSpc>
                <a:spcPct val="80000"/>
              </a:lnSpc>
              <a:spcAft>
                <a:spcPts val="600"/>
              </a:spcAft>
            </a:pPr>
            <a:r>
              <a:rPr lang="en-US" altLang="en-US" sz="2000"/>
              <a:t>A gin pole consists of 3 basic parts:</a:t>
            </a:r>
          </a:p>
          <a:p>
            <a:pPr lvl="1" eaLnBrk="1" hangingPunct="1">
              <a:lnSpc>
                <a:spcPct val="80000"/>
              </a:lnSpc>
              <a:spcAft>
                <a:spcPts val="600"/>
              </a:spcAft>
            </a:pPr>
            <a:r>
              <a:rPr lang="en-US" altLang="en-US" sz="1600"/>
              <a:t>a pulley assembly to provide mechanical advantage when lifting,</a:t>
            </a:r>
          </a:p>
          <a:p>
            <a:pPr lvl="1" eaLnBrk="1" hangingPunct="1">
              <a:lnSpc>
                <a:spcPct val="80000"/>
              </a:lnSpc>
              <a:spcAft>
                <a:spcPts val="600"/>
              </a:spcAft>
            </a:pPr>
            <a:r>
              <a:rPr lang="en-US" altLang="en-US" sz="1600"/>
              <a:t>a pole to gain height needed for the lift, and </a:t>
            </a:r>
          </a:p>
          <a:p>
            <a:pPr lvl="1" eaLnBrk="1" hangingPunct="1">
              <a:lnSpc>
                <a:spcPct val="80000"/>
              </a:lnSpc>
              <a:spcAft>
                <a:spcPts val="600"/>
              </a:spcAft>
            </a:pPr>
            <a:r>
              <a:rPr lang="en-US" altLang="en-US" sz="1600"/>
              <a:t>the clamp assembly to attach everything to the tower</a:t>
            </a:r>
          </a:p>
          <a:p>
            <a:pPr eaLnBrk="1" hangingPunct="1">
              <a:lnSpc>
                <a:spcPct val="80000"/>
              </a:lnSpc>
              <a:spcAft>
                <a:spcPts val="600"/>
              </a:spcAft>
            </a:pPr>
            <a:r>
              <a:rPr lang="en-US" altLang="en-US" sz="2000"/>
              <a:t>Typically, the ground person does the heavy lifting while the tower person above guides and fastens the tower and antenna components together</a:t>
            </a:r>
          </a:p>
          <a:p>
            <a:pPr eaLnBrk="1" hangingPunct="1">
              <a:lnSpc>
                <a:spcPct val="80000"/>
              </a:lnSpc>
              <a:spcAft>
                <a:spcPts val="600"/>
              </a:spcAft>
            </a:pPr>
            <a:r>
              <a:rPr lang="en-US" altLang="en-US" sz="2000"/>
              <a:t>Proper use of a gin pole provides a controllable and safe method to erect and maintain a tower and antenna assembly, use it!</a:t>
            </a:r>
            <a:endParaRPr lang="en-US"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drw2">
            <a:extLst>
              <a:ext uri="{FF2B5EF4-FFF2-40B4-BE49-F238E27FC236}">
                <a16:creationId xmlns:a16="http://schemas.microsoft.com/office/drawing/2014/main" id="{0FF80AA9-3DA8-4146-A703-73F5AEA65B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782638"/>
            <a:ext cx="2617788" cy="607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5" descr="tower-w0yva-clothing-harness">
            <a:extLst>
              <a:ext uri="{FF2B5EF4-FFF2-40B4-BE49-F238E27FC236}">
                <a16:creationId xmlns:a16="http://schemas.microsoft.com/office/drawing/2014/main" id="{FFEE63D8-6F44-464C-9F01-C88DF66721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5125" y="0"/>
            <a:ext cx="49688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6">
            <a:extLst>
              <a:ext uri="{FF2B5EF4-FFF2-40B4-BE49-F238E27FC236}">
                <a16:creationId xmlns:a16="http://schemas.microsoft.com/office/drawing/2014/main" id="{D53FA243-D62C-430E-BA62-B221FE554BC6}"/>
              </a:ext>
            </a:extLst>
          </p:cNvPr>
          <p:cNvSpPr>
            <a:spLocks noGrp="1" noChangeArrowheads="1"/>
          </p:cNvSpPr>
          <p:nvPr>
            <p:ph type="title"/>
          </p:nvPr>
        </p:nvSpPr>
        <p:spPr>
          <a:xfrm>
            <a:off x="457200" y="0"/>
            <a:ext cx="6049963" cy="877888"/>
          </a:xfrm>
        </p:spPr>
        <p:txBody>
          <a:bodyPr/>
          <a:lstStyle/>
          <a:p>
            <a:pPr eaLnBrk="1" hangingPunct="1"/>
            <a:r>
              <a:rPr lang="en-US" altLang="en-US" b="1"/>
              <a:t>What is a Gin Pole?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descr="figure-connecting-two-wires">
            <a:extLst>
              <a:ext uri="{FF2B5EF4-FFF2-40B4-BE49-F238E27FC236}">
                <a16:creationId xmlns:a16="http://schemas.microsoft.com/office/drawing/2014/main" id="{D29B59D2-C882-4721-96E3-C010D43922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4873625"/>
            <a:ext cx="1809750"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99EFEA0D-3F54-4772-9E66-F38DA6D965CE}"/>
              </a:ext>
            </a:extLst>
          </p:cNvPr>
          <p:cNvSpPr>
            <a:spLocks noGrp="1" noChangeArrowheads="1"/>
          </p:cNvSpPr>
          <p:nvPr>
            <p:ph type="title"/>
          </p:nvPr>
        </p:nvSpPr>
        <p:spPr/>
        <p:txBody>
          <a:bodyPr/>
          <a:lstStyle/>
          <a:p>
            <a:pPr eaLnBrk="1" hangingPunct="1"/>
            <a:r>
              <a:rPr lang="en-CA" altLang="en-US" b="1"/>
              <a:t>Safety</a:t>
            </a:r>
          </a:p>
        </p:txBody>
      </p:sp>
      <p:pic>
        <p:nvPicPr>
          <p:cNvPr id="4100" name="Picture 5" descr="satant9">
            <a:extLst>
              <a:ext uri="{FF2B5EF4-FFF2-40B4-BE49-F238E27FC236}">
                <a16:creationId xmlns:a16="http://schemas.microsoft.com/office/drawing/2014/main" id="{7F3798DA-73EE-452E-9B11-778DA62137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209800"/>
            <a:ext cx="5715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 descr="zapped">
            <a:extLst>
              <a:ext uri="{FF2B5EF4-FFF2-40B4-BE49-F238E27FC236}">
                <a16:creationId xmlns:a16="http://schemas.microsoft.com/office/drawing/2014/main" id="{53C40577-F021-46AD-836D-EA89739A1F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3529" b="1370"/>
          <a:stretch>
            <a:fillRect/>
          </a:stretch>
        </p:blipFill>
        <p:spPr bwMode="auto">
          <a:xfrm>
            <a:off x="0" y="152400"/>
            <a:ext cx="3124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EB79944-0837-4D13-9868-EDE800AAD7CB}"/>
              </a:ext>
            </a:extLst>
          </p:cNvPr>
          <p:cNvSpPr>
            <a:spLocks noGrp="1" noChangeArrowheads="1"/>
          </p:cNvSpPr>
          <p:nvPr>
            <p:ph type="title"/>
          </p:nvPr>
        </p:nvSpPr>
        <p:spPr/>
        <p:txBody>
          <a:bodyPr/>
          <a:lstStyle/>
          <a:p>
            <a:pPr eaLnBrk="1" hangingPunct="1"/>
            <a:r>
              <a:rPr lang="en-CA" altLang="en-US" b="1"/>
              <a:t>Safety</a:t>
            </a:r>
            <a:endParaRPr lang="en-US" altLang="en-US" b="1"/>
          </a:p>
        </p:txBody>
      </p:sp>
      <p:sp>
        <p:nvSpPr>
          <p:cNvPr id="5123" name="Rectangle 3">
            <a:extLst>
              <a:ext uri="{FF2B5EF4-FFF2-40B4-BE49-F238E27FC236}">
                <a16:creationId xmlns:a16="http://schemas.microsoft.com/office/drawing/2014/main" id="{0520F9D7-1267-41A0-A63A-BB309B1FAFF7}"/>
              </a:ext>
            </a:extLst>
          </p:cNvPr>
          <p:cNvSpPr>
            <a:spLocks noGrp="1" noChangeArrowheads="1"/>
          </p:cNvSpPr>
          <p:nvPr>
            <p:ph type="body" idx="1"/>
          </p:nvPr>
        </p:nvSpPr>
        <p:spPr>
          <a:xfrm>
            <a:off x="381000" y="1600200"/>
            <a:ext cx="8293100" cy="4525963"/>
          </a:xfrm>
        </p:spPr>
        <p:txBody>
          <a:bodyPr/>
          <a:lstStyle/>
          <a:p>
            <a:pPr eaLnBrk="1" hangingPunct="1">
              <a:buFontTx/>
              <a:buNone/>
            </a:pPr>
            <a:r>
              <a:rPr lang="en-US" altLang="en-US"/>
              <a:t>	</a:t>
            </a:r>
            <a:r>
              <a:rPr lang="en-US" altLang="en-US" sz="2800"/>
              <a:t>Building and operating a “ham” radio station is a perfectly safe pastime </a:t>
            </a:r>
          </a:p>
          <a:p>
            <a:pPr eaLnBrk="1" hangingPunct="1"/>
            <a:endParaRPr lang="en-US" altLang="en-US" sz="2800"/>
          </a:p>
          <a:p>
            <a:pPr eaLnBrk="1" hangingPunct="1"/>
            <a:r>
              <a:rPr lang="en-US" altLang="en-US" sz="2800"/>
              <a:t>However, carelessness can lead to severe injury, burns, or even death by electrocution</a:t>
            </a:r>
          </a:p>
          <a:p>
            <a:pPr eaLnBrk="1" hangingPunct="1"/>
            <a:endParaRPr lang="en-US" altLang="en-US" b="1"/>
          </a:p>
          <a:p>
            <a:pPr algn="ctr" eaLnBrk="1" hangingPunct="1">
              <a:buFontTx/>
              <a:buNone/>
            </a:pPr>
            <a:r>
              <a:rPr lang="en-US" altLang="en-US" b="1">
                <a:solidFill>
                  <a:srgbClr val="FF0000"/>
                </a:solidFill>
              </a:rPr>
              <a:t>Antenna Safety – Look Up and Live!</a:t>
            </a:r>
          </a:p>
          <a:p>
            <a:pPr eaLnBrk="1" hangingPunct="1"/>
            <a:endParaRPr lang="en-US" altLang="en-US">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B9D45B5-1A97-4132-AEEE-23AB7353AD16}"/>
              </a:ext>
            </a:extLst>
          </p:cNvPr>
          <p:cNvSpPr>
            <a:spLocks noGrp="1" noChangeArrowheads="1"/>
          </p:cNvSpPr>
          <p:nvPr>
            <p:ph type="title"/>
          </p:nvPr>
        </p:nvSpPr>
        <p:spPr/>
        <p:txBody>
          <a:bodyPr/>
          <a:lstStyle/>
          <a:p>
            <a:pPr eaLnBrk="1" hangingPunct="1"/>
            <a:r>
              <a:rPr lang="en-CA" altLang="en-US" b="1"/>
              <a:t>Safety</a:t>
            </a:r>
            <a:endParaRPr lang="en-US" altLang="en-US" b="1"/>
          </a:p>
        </p:txBody>
      </p:sp>
      <p:sp>
        <p:nvSpPr>
          <p:cNvPr id="6147" name="Rectangle 3">
            <a:extLst>
              <a:ext uri="{FF2B5EF4-FFF2-40B4-BE49-F238E27FC236}">
                <a16:creationId xmlns:a16="http://schemas.microsoft.com/office/drawing/2014/main" id="{3162ED94-03F8-4E2A-B469-C38A469C06F9}"/>
              </a:ext>
            </a:extLst>
          </p:cNvPr>
          <p:cNvSpPr>
            <a:spLocks noGrp="1" noChangeArrowheads="1"/>
          </p:cNvSpPr>
          <p:nvPr>
            <p:ph type="body" idx="1"/>
          </p:nvPr>
        </p:nvSpPr>
        <p:spPr/>
        <p:txBody>
          <a:bodyPr/>
          <a:lstStyle/>
          <a:p>
            <a:pPr eaLnBrk="1" hangingPunct="1">
              <a:lnSpc>
                <a:spcPct val="80000"/>
              </a:lnSpc>
            </a:pPr>
            <a:r>
              <a:rPr lang="en-US" altLang="en-US" sz="1800" b="1"/>
              <a:t>Assume that all overhead power lines are energized and dangerous. They are often not covered!  </a:t>
            </a:r>
            <a:r>
              <a:rPr lang="en-US" altLang="en-US" sz="1800"/>
              <a:t>This sometimes includes the service drop, which typically runs from the power pole to your home or shack. </a:t>
            </a:r>
          </a:p>
          <a:p>
            <a:pPr eaLnBrk="1" hangingPunct="1">
              <a:lnSpc>
                <a:spcPct val="80000"/>
              </a:lnSpc>
            </a:pPr>
            <a:endParaRPr lang="en-US" altLang="en-US" sz="1800" b="1"/>
          </a:p>
          <a:p>
            <a:pPr eaLnBrk="1" hangingPunct="1">
              <a:lnSpc>
                <a:spcPct val="80000"/>
              </a:lnSpc>
            </a:pPr>
            <a:r>
              <a:rPr lang="en-US" altLang="en-US" sz="1800" b="1"/>
              <a:t>Watch out for power lines</a:t>
            </a:r>
            <a:r>
              <a:rPr lang="en-US" altLang="en-US" sz="1800"/>
              <a:t> which may be hidden by trees and buildings </a:t>
            </a:r>
          </a:p>
          <a:p>
            <a:pPr eaLnBrk="1" hangingPunct="1">
              <a:lnSpc>
                <a:spcPct val="80000"/>
              </a:lnSpc>
            </a:pPr>
            <a:endParaRPr lang="en-US" altLang="en-US" sz="1800" b="1"/>
          </a:p>
          <a:p>
            <a:pPr eaLnBrk="1" hangingPunct="1">
              <a:lnSpc>
                <a:spcPct val="80000"/>
              </a:lnSpc>
            </a:pPr>
            <a:r>
              <a:rPr lang="en-US" altLang="en-US" sz="1800" b="1"/>
              <a:t>Plan the work and work the plan.</a:t>
            </a:r>
            <a:r>
              <a:rPr lang="en-US" altLang="en-US" sz="1800"/>
              <a:t>  Before you put up or take down an antenna, assess the job.  Discuss the project’s activities with your helpers and agree on specific assignments.  Ask yourself, “At any time can arms, legs, head, the antenna, wires or tools come in contact with power lines?” </a:t>
            </a:r>
          </a:p>
          <a:p>
            <a:pPr eaLnBrk="1" hangingPunct="1">
              <a:lnSpc>
                <a:spcPct val="80000"/>
              </a:lnSpc>
            </a:pPr>
            <a:endParaRPr lang="en-US" altLang="en-US" sz="1800" b="1"/>
          </a:p>
          <a:p>
            <a:pPr eaLnBrk="1" hangingPunct="1">
              <a:lnSpc>
                <a:spcPct val="80000"/>
              </a:lnSpc>
            </a:pPr>
            <a:r>
              <a:rPr lang="en-US" altLang="en-US" sz="1800" b="1"/>
              <a:t>Use a safety spotter.</a:t>
            </a:r>
            <a:r>
              <a:rPr lang="en-US" altLang="en-US" sz="1800"/>
              <a:t> Nobody can do the work alone and assess safety distances.  A safety spotter’s </a:t>
            </a:r>
            <a:r>
              <a:rPr lang="en-US" altLang="en-US" sz="1800" i="1"/>
              <a:t>only</a:t>
            </a:r>
            <a:r>
              <a:rPr lang="en-US" altLang="en-US" sz="1800"/>
              <a:t> job is to keep people and equipment safely away from power lines</a:t>
            </a:r>
          </a:p>
          <a:p>
            <a:pPr eaLnBrk="1" hangingPunct="1">
              <a:lnSpc>
                <a:spcPct val="80000"/>
              </a:lnSpc>
            </a:pPr>
            <a:endParaRPr lang="en-US" altLang="en-US" sz="1800" b="1"/>
          </a:p>
          <a:p>
            <a:pPr eaLnBrk="1" hangingPunct="1">
              <a:lnSpc>
                <a:spcPct val="80000"/>
              </a:lnSpc>
            </a:pPr>
            <a:r>
              <a:rPr lang="en-US" altLang="en-US" sz="1800" b="1"/>
              <a:t>Remember the 10-foot rule.</a:t>
            </a:r>
            <a:r>
              <a:rPr lang="en-US" altLang="en-US" sz="1800"/>
              <a:t>  Keep all equipment, tools, your antenna, guy wire and tower at least 10 feet away from power lines.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F838802-8C98-487F-923F-8B4C6D53BC83}"/>
              </a:ext>
            </a:extLst>
          </p:cNvPr>
          <p:cNvSpPr>
            <a:spLocks noGrp="1" noChangeArrowheads="1"/>
          </p:cNvSpPr>
          <p:nvPr>
            <p:ph type="title"/>
          </p:nvPr>
        </p:nvSpPr>
        <p:spPr/>
        <p:txBody>
          <a:bodyPr/>
          <a:lstStyle/>
          <a:p>
            <a:pPr eaLnBrk="1" hangingPunct="1"/>
            <a:r>
              <a:rPr lang="en-CA" altLang="en-US" b="1"/>
              <a:t>Safety</a:t>
            </a:r>
            <a:endParaRPr lang="en-US" altLang="en-US" b="1"/>
          </a:p>
        </p:txBody>
      </p:sp>
      <p:sp>
        <p:nvSpPr>
          <p:cNvPr id="7171" name="Rectangle 3">
            <a:extLst>
              <a:ext uri="{FF2B5EF4-FFF2-40B4-BE49-F238E27FC236}">
                <a16:creationId xmlns:a16="http://schemas.microsoft.com/office/drawing/2014/main" id="{46EDC326-BB52-4B5F-A433-CEA5C97C4B52}"/>
              </a:ext>
            </a:extLst>
          </p:cNvPr>
          <p:cNvSpPr>
            <a:spLocks noGrp="1" noChangeArrowheads="1"/>
          </p:cNvSpPr>
          <p:nvPr>
            <p:ph type="body" idx="1"/>
          </p:nvPr>
        </p:nvSpPr>
        <p:spPr/>
        <p:txBody>
          <a:bodyPr/>
          <a:lstStyle/>
          <a:p>
            <a:pPr eaLnBrk="1" hangingPunct="1">
              <a:lnSpc>
                <a:spcPct val="80000"/>
              </a:lnSpc>
            </a:pPr>
            <a:r>
              <a:rPr lang="en-US" altLang="en-US" sz="2400" b="1"/>
              <a:t>Never use metal ladders or long-handled metal tools</a:t>
            </a:r>
            <a:r>
              <a:rPr lang="en-US" altLang="en-US" sz="2400"/>
              <a:t> when working near power lines</a:t>
            </a:r>
          </a:p>
          <a:p>
            <a:pPr eaLnBrk="1" hangingPunct="1">
              <a:lnSpc>
                <a:spcPct val="80000"/>
              </a:lnSpc>
            </a:pPr>
            <a:endParaRPr lang="en-US" altLang="en-US" sz="2400" b="1"/>
          </a:p>
          <a:p>
            <a:pPr eaLnBrk="1" hangingPunct="1">
              <a:lnSpc>
                <a:spcPct val="80000"/>
              </a:lnSpc>
            </a:pPr>
            <a:r>
              <a:rPr lang="en-US" altLang="en-US" sz="2400" b="1"/>
              <a:t>Make sure the antenna cannot be rotated into power lines </a:t>
            </a:r>
            <a:r>
              <a:rPr lang="en-US" altLang="en-US" sz="2400"/>
              <a:t>or that it cannot fall into a power line if the guy wires fail and the tower falls</a:t>
            </a:r>
          </a:p>
          <a:p>
            <a:pPr eaLnBrk="1" hangingPunct="1">
              <a:lnSpc>
                <a:spcPct val="80000"/>
              </a:lnSpc>
            </a:pPr>
            <a:endParaRPr lang="en-US" altLang="en-US" sz="2400" b="1"/>
          </a:p>
          <a:p>
            <a:pPr eaLnBrk="1" hangingPunct="1">
              <a:lnSpc>
                <a:spcPct val="80000"/>
              </a:lnSpc>
            </a:pPr>
            <a:r>
              <a:rPr lang="en-US" altLang="en-US" sz="2400" b="1"/>
              <a:t>Use non-conductive guy ropes</a:t>
            </a:r>
            <a:r>
              <a:rPr lang="en-US" altLang="en-US" sz="2400"/>
              <a:t> </a:t>
            </a:r>
          </a:p>
          <a:p>
            <a:pPr eaLnBrk="1" hangingPunct="1">
              <a:lnSpc>
                <a:spcPct val="80000"/>
              </a:lnSpc>
            </a:pPr>
            <a:endParaRPr lang="en-US" altLang="en-US" sz="2400" b="1"/>
          </a:p>
          <a:p>
            <a:pPr eaLnBrk="1" hangingPunct="1">
              <a:lnSpc>
                <a:spcPct val="80000"/>
              </a:lnSpc>
            </a:pPr>
            <a:r>
              <a:rPr lang="en-US" altLang="en-US" sz="2400" b="1"/>
              <a:t>Have a solid earth ground for your antenna and operating equipment.</a:t>
            </a:r>
            <a:r>
              <a:rPr lang="en-US" altLang="en-US" sz="2400"/>
              <a:t>  This helps reduce the risk of electrical shock and also provides a low-impedance path to ground for stray RF.</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74EFF77-B989-42DA-86FF-AD7EA13776D7}"/>
              </a:ext>
            </a:extLst>
          </p:cNvPr>
          <p:cNvSpPr>
            <a:spLocks noGrp="1" noChangeArrowheads="1"/>
          </p:cNvSpPr>
          <p:nvPr>
            <p:ph type="title"/>
          </p:nvPr>
        </p:nvSpPr>
        <p:spPr/>
        <p:txBody>
          <a:bodyPr/>
          <a:lstStyle/>
          <a:p>
            <a:pPr eaLnBrk="1" hangingPunct="1"/>
            <a:r>
              <a:rPr lang="en-CA" altLang="en-US" b="1"/>
              <a:t>Safety</a:t>
            </a:r>
            <a:r>
              <a:rPr lang="en-CA" altLang="en-US"/>
              <a:t> </a:t>
            </a:r>
            <a:endParaRPr lang="en-US" altLang="en-US"/>
          </a:p>
        </p:txBody>
      </p:sp>
      <p:sp>
        <p:nvSpPr>
          <p:cNvPr id="8195" name="Rectangle 3">
            <a:extLst>
              <a:ext uri="{FF2B5EF4-FFF2-40B4-BE49-F238E27FC236}">
                <a16:creationId xmlns:a16="http://schemas.microsoft.com/office/drawing/2014/main" id="{F30197C5-49A8-4A8A-9895-008F0608D606}"/>
              </a:ext>
            </a:extLst>
          </p:cNvPr>
          <p:cNvSpPr>
            <a:spLocks noGrp="1" noChangeArrowheads="1"/>
          </p:cNvSpPr>
          <p:nvPr>
            <p:ph type="body" idx="1"/>
          </p:nvPr>
        </p:nvSpPr>
        <p:spPr/>
        <p:txBody>
          <a:bodyPr/>
          <a:lstStyle/>
          <a:p>
            <a:pPr eaLnBrk="1" hangingPunct="1">
              <a:lnSpc>
                <a:spcPct val="80000"/>
              </a:lnSpc>
            </a:pPr>
            <a:r>
              <a:rPr lang="en-US" altLang="en-US" sz="1800"/>
              <a:t>Outdoor antennas should be grounded with an approved lighting arresting device.  Local codes may apply.</a:t>
            </a:r>
          </a:p>
          <a:p>
            <a:pPr eaLnBrk="1" hangingPunct="1">
              <a:lnSpc>
                <a:spcPct val="80000"/>
              </a:lnSpc>
            </a:pPr>
            <a:endParaRPr lang="en-US" altLang="en-US" sz="1800"/>
          </a:p>
          <a:p>
            <a:pPr eaLnBrk="1" hangingPunct="1">
              <a:lnSpc>
                <a:spcPct val="80000"/>
              </a:lnSpc>
            </a:pPr>
            <a:r>
              <a:rPr lang="en-US" altLang="en-US" sz="1800"/>
              <a:t>The radio should also be grounded to an earth ground to help protect both the radio and its user</a:t>
            </a:r>
          </a:p>
          <a:p>
            <a:pPr eaLnBrk="1" hangingPunct="1">
              <a:lnSpc>
                <a:spcPct val="80000"/>
              </a:lnSpc>
            </a:pPr>
            <a:endParaRPr lang="en-CA" altLang="en-US" sz="1800"/>
          </a:p>
          <a:p>
            <a:pPr eaLnBrk="1" hangingPunct="1">
              <a:lnSpc>
                <a:spcPct val="80000"/>
              </a:lnSpc>
            </a:pPr>
            <a:r>
              <a:rPr lang="en-US" altLang="en-US" sz="1800"/>
              <a:t>Antenna mast, cable, and guy wires are all excellent conductors of electrical current</a:t>
            </a:r>
          </a:p>
          <a:p>
            <a:pPr eaLnBrk="1" hangingPunct="1">
              <a:lnSpc>
                <a:spcPct val="80000"/>
              </a:lnSpc>
            </a:pPr>
            <a:endParaRPr lang="en-CA" altLang="en-US" sz="1800"/>
          </a:p>
          <a:p>
            <a:pPr eaLnBrk="1" hangingPunct="1">
              <a:lnSpc>
                <a:spcPct val="80000"/>
              </a:lnSpc>
            </a:pPr>
            <a:r>
              <a:rPr lang="en-US" altLang="en-US" sz="1800"/>
              <a:t>If the tower assembly starts to drop... get away from it and let it fall</a:t>
            </a:r>
          </a:p>
          <a:p>
            <a:pPr eaLnBrk="1" hangingPunct="1">
              <a:lnSpc>
                <a:spcPct val="80000"/>
              </a:lnSpc>
            </a:pPr>
            <a:endParaRPr lang="en-CA" altLang="en-US" sz="1800"/>
          </a:p>
          <a:p>
            <a:pPr eaLnBrk="1" hangingPunct="1">
              <a:lnSpc>
                <a:spcPct val="80000"/>
              </a:lnSpc>
            </a:pPr>
            <a:r>
              <a:rPr lang="en-CA" altLang="en-US" sz="1800"/>
              <a:t>DO NOT </a:t>
            </a:r>
            <a:r>
              <a:rPr lang="en-US" altLang="en-US" sz="1800"/>
              <a:t>use hot water pipes or gas lines as a ground source</a:t>
            </a:r>
          </a:p>
          <a:p>
            <a:pPr eaLnBrk="1" hangingPunct="1">
              <a:lnSpc>
                <a:spcPct val="80000"/>
              </a:lnSpc>
            </a:pPr>
            <a:endParaRPr lang="en-CA" altLang="en-US" sz="1800"/>
          </a:p>
          <a:p>
            <a:pPr eaLnBrk="1" hangingPunct="1">
              <a:lnSpc>
                <a:spcPct val="80000"/>
              </a:lnSpc>
            </a:pPr>
            <a:r>
              <a:rPr lang="en-CA" altLang="en-US" sz="1800"/>
              <a:t>DO NOT place antennas where people or animals are likely to run into or encounter them</a:t>
            </a:r>
          </a:p>
          <a:p>
            <a:pPr eaLnBrk="1" hangingPunct="1">
              <a:lnSpc>
                <a:spcPct val="80000"/>
              </a:lnSpc>
            </a:pPr>
            <a:endParaRPr lang="en-CA" altLang="en-US" sz="1800"/>
          </a:p>
          <a:p>
            <a:pPr eaLnBrk="1" hangingPunct="1">
              <a:lnSpc>
                <a:spcPct val="80000"/>
              </a:lnSpc>
            </a:pPr>
            <a:r>
              <a:rPr lang="en-CA" altLang="en-US" sz="1800" b="1"/>
              <a:t>Don’t be afraid to ask questions or ask for assistance – most other amateurs will be very happy to assist you</a:t>
            </a:r>
            <a:endParaRPr lang="en-US" altLang="en-US" sz="1800" b="1"/>
          </a:p>
          <a:p>
            <a:pPr eaLnBrk="1" hangingPunct="1">
              <a:lnSpc>
                <a:spcPct val="80000"/>
              </a:lnSpc>
            </a:pPr>
            <a:endParaRPr lang="en-US" altLang="en-US" sz="18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5AA5107-18B7-4944-9AD7-A210CDCCD658}"/>
              </a:ext>
            </a:extLst>
          </p:cNvPr>
          <p:cNvSpPr>
            <a:spLocks noGrp="1" noChangeArrowheads="1"/>
          </p:cNvSpPr>
          <p:nvPr>
            <p:ph type="title"/>
          </p:nvPr>
        </p:nvSpPr>
        <p:spPr/>
        <p:txBody>
          <a:bodyPr/>
          <a:lstStyle/>
          <a:p>
            <a:pPr eaLnBrk="1" hangingPunct="1"/>
            <a:r>
              <a:rPr lang="en-US" altLang="en-US" b="1"/>
              <a:t>Safety Code 6</a:t>
            </a:r>
          </a:p>
        </p:txBody>
      </p:sp>
      <p:sp>
        <p:nvSpPr>
          <p:cNvPr id="9219" name="Rectangle 3">
            <a:extLst>
              <a:ext uri="{FF2B5EF4-FFF2-40B4-BE49-F238E27FC236}">
                <a16:creationId xmlns:a16="http://schemas.microsoft.com/office/drawing/2014/main" id="{86C1FBB7-0B80-4AB8-816D-DCE738358088}"/>
              </a:ext>
            </a:extLst>
          </p:cNvPr>
          <p:cNvSpPr>
            <a:spLocks noGrp="1" noChangeArrowheads="1"/>
          </p:cNvSpPr>
          <p:nvPr>
            <p:ph type="body" idx="1"/>
          </p:nvPr>
        </p:nvSpPr>
        <p:spPr>
          <a:xfrm>
            <a:off x="401638" y="1600200"/>
            <a:ext cx="8213725" cy="4525963"/>
          </a:xfrm>
        </p:spPr>
        <p:txBody>
          <a:bodyPr/>
          <a:lstStyle/>
          <a:p>
            <a:pPr eaLnBrk="1" hangingPunct="1"/>
            <a:r>
              <a:rPr lang="en-US" altLang="en-US" sz="2400"/>
              <a:t>The regulations and guidelines covering the subject of RF Safety are published by Health Canada in the federal government, in a document we call </a:t>
            </a:r>
            <a:r>
              <a:rPr lang="en-US" altLang="en-US" sz="2400" b="1"/>
              <a:t>"Safety Code 6“</a:t>
            </a:r>
          </a:p>
          <a:p>
            <a:pPr eaLnBrk="1" hangingPunct="1"/>
            <a:r>
              <a:rPr lang="en-US" altLang="en-US" sz="2400"/>
              <a:t>The document </a:t>
            </a:r>
            <a:r>
              <a:rPr lang="en-US" altLang="en-US" sz="2400" u="sng"/>
              <a:t>describes the limits of human exposure to radiofrequency electromagnetic fields</a:t>
            </a:r>
            <a:r>
              <a:rPr lang="en-US" altLang="en-US" sz="2400"/>
              <a:t> in the Frequency Range from 3 kHz to 300 GHz</a:t>
            </a:r>
          </a:p>
          <a:p>
            <a:pPr eaLnBrk="1" hangingPunct="1"/>
            <a:r>
              <a:rPr lang="en-US" altLang="en-US" sz="2400"/>
              <a:t>Amateur radio stations are technically required to comply</a:t>
            </a:r>
          </a:p>
          <a:p>
            <a:pPr eaLnBrk="1" hangingPunct="1"/>
            <a:r>
              <a:rPr lang="en-US" altLang="en-US" sz="2400"/>
              <a:t>All but our most-high-powered transmissions do comply in most well-designed stations</a:t>
            </a:r>
          </a:p>
          <a:p>
            <a:pPr eaLnBrk="1" hangingPunct="1"/>
            <a:r>
              <a:rPr lang="en-US" altLang="en-US" sz="2400"/>
              <a:t>Some very high-powered transmissions require extra care and attention to antenna placement and protection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707F5CF-8CC5-438F-8884-C4DE8CBF1252}"/>
              </a:ext>
            </a:extLst>
          </p:cNvPr>
          <p:cNvSpPr>
            <a:spLocks noGrp="1" noChangeArrowheads="1"/>
          </p:cNvSpPr>
          <p:nvPr>
            <p:ph type="title"/>
          </p:nvPr>
        </p:nvSpPr>
        <p:spPr/>
        <p:txBody>
          <a:bodyPr/>
          <a:lstStyle/>
          <a:p>
            <a:pPr eaLnBrk="1" hangingPunct="1"/>
            <a:r>
              <a:rPr lang="en-US" altLang="en-US" b="1"/>
              <a:t>Safety Code 6</a:t>
            </a:r>
          </a:p>
        </p:txBody>
      </p:sp>
      <p:sp>
        <p:nvSpPr>
          <p:cNvPr id="10243" name="Rectangle 3">
            <a:extLst>
              <a:ext uri="{FF2B5EF4-FFF2-40B4-BE49-F238E27FC236}">
                <a16:creationId xmlns:a16="http://schemas.microsoft.com/office/drawing/2014/main" id="{5B5943EC-5CCD-4532-AF66-E2AE5D76FE38}"/>
              </a:ext>
            </a:extLst>
          </p:cNvPr>
          <p:cNvSpPr>
            <a:spLocks noGrp="1" noChangeArrowheads="1"/>
          </p:cNvSpPr>
          <p:nvPr>
            <p:ph type="body" idx="1"/>
          </p:nvPr>
        </p:nvSpPr>
        <p:spPr/>
        <p:txBody>
          <a:bodyPr/>
          <a:lstStyle/>
          <a:p>
            <a:pPr eaLnBrk="1" hangingPunct="1"/>
            <a:r>
              <a:rPr lang="en-US" altLang="en-US"/>
              <a:t>RF energy has </a:t>
            </a:r>
            <a:r>
              <a:rPr lang="en-US" altLang="en-US" i="1"/>
              <a:t>thermal effects</a:t>
            </a:r>
            <a:r>
              <a:rPr lang="en-US" altLang="en-US"/>
              <a:t> (i.e., it can cause body heating) if the power density is high enough</a:t>
            </a:r>
          </a:p>
          <a:p>
            <a:pPr eaLnBrk="1" hangingPunct="1"/>
            <a:r>
              <a:rPr lang="en-US" altLang="en-US"/>
              <a:t>The thermal effects of RF energy can include blindness and sterility, among other health problems</a:t>
            </a:r>
          </a:p>
          <a:p>
            <a:pPr eaLnBrk="1" hangingPunct="1"/>
            <a:r>
              <a:rPr lang="en-US" altLang="en-US"/>
              <a:t>Effect varies with power and with frequency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13C1957-E0CF-41B7-8CA6-BCE832CA8582}"/>
              </a:ext>
            </a:extLst>
          </p:cNvPr>
          <p:cNvSpPr>
            <a:spLocks noGrp="1" noChangeArrowheads="1"/>
          </p:cNvSpPr>
          <p:nvPr>
            <p:ph type="title"/>
          </p:nvPr>
        </p:nvSpPr>
        <p:spPr>
          <a:xfrm>
            <a:off x="152400" y="401638"/>
            <a:ext cx="8686800" cy="792162"/>
          </a:xfrm>
        </p:spPr>
        <p:txBody>
          <a:bodyPr/>
          <a:lstStyle/>
          <a:p>
            <a:pPr eaLnBrk="1" hangingPunct="1"/>
            <a:r>
              <a:rPr lang="en-US" altLang="en-US" sz="3200" b="1"/>
              <a:t>Installing Antennas – Good Practices</a:t>
            </a:r>
            <a:br>
              <a:rPr lang="en-US" altLang="en-US" sz="4000" b="1"/>
            </a:br>
            <a:endParaRPr lang="en-US" altLang="en-US" sz="4000" b="1"/>
          </a:p>
        </p:txBody>
      </p:sp>
      <p:sp>
        <p:nvSpPr>
          <p:cNvPr id="11267" name="Rectangle 3">
            <a:extLst>
              <a:ext uri="{FF2B5EF4-FFF2-40B4-BE49-F238E27FC236}">
                <a16:creationId xmlns:a16="http://schemas.microsoft.com/office/drawing/2014/main" id="{5C9D920B-DFCD-43D8-A413-C86529102C39}"/>
              </a:ext>
            </a:extLst>
          </p:cNvPr>
          <p:cNvSpPr>
            <a:spLocks noGrp="1" noChangeArrowheads="1"/>
          </p:cNvSpPr>
          <p:nvPr>
            <p:ph type="body" idx="1"/>
          </p:nvPr>
        </p:nvSpPr>
        <p:spPr>
          <a:xfrm>
            <a:off x="457200" y="1219200"/>
            <a:ext cx="8229600" cy="5410200"/>
          </a:xfrm>
        </p:spPr>
        <p:txBody>
          <a:bodyPr/>
          <a:lstStyle/>
          <a:p>
            <a:pPr eaLnBrk="1" hangingPunct="1">
              <a:lnSpc>
                <a:spcPct val="80000"/>
              </a:lnSpc>
            </a:pPr>
            <a:endParaRPr lang="en-US" altLang="en-US" sz="2400"/>
          </a:p>
          <a:p>
            <a:pPr eaLnBrk="1" hangingPunct="1">
              <a:lnSpc>
                <a:spcPct val="80000"/>
              </a:lnSpc>
            </a:pPr>
            <a:r>
              <a:rPr lang="en-US" altLang="en-US" sz="2400"/>
              <a:t>At least two people to do the job. Three is better.</a:t>
            </a:r>
          </a:p>
          <a:p>
            <a:pPr eaLnBrk="1" hangingPunct="1">
              <a:lnSpc>
                <a:spcPct val="80000"/>
              </a:lnSpc>
            </a:pPr>
            <a:endParaRPr lang="en-US" altLang="en-US" sz="2400"/>
          </a:p>
          <a:p>
            <a:pPr eaLnBrk="1" hangingPunct="1">
              <a:lnSpc>
                <a:spcPct val="80000"/>
              </a:lnSpc>
            </a:pPr>
            <a:r>
              <a:rPr lang="en-US" altLang="en-US" sz="2400"/>
              <a:t>Equipment</a:t>
            </a:r>
          </a:p>
          <a:p>
            <a:pPr lvl="1" eaLnBrk="1" hangingPunct="1">
              <a:lnSpc>
                <a:spcPct val="80000"/>
              </a:lnSpc>
            </a:pPr>
            <a:r>
              <a:rPr lang="en-US" altLang="en-US" sz="2000"/>
              <a:t>Safety Belt</a:t>
            </a:r>
          </a:p>
          <a:p>
            <a:pPr lvl="1" eaLnBrk="1" hangingPunct="1">
              <a:lnSpc>
                <a:spcPct val="80000"/>
              </a:lnSpc>
            </a:pPr>
            <a:r>
              <a:rPr lang="en-US" altLang="en-US" sz="2000"/>
              <a:t>Safety Rope / use of it while climbing, no mould inside (twist open to inspect it), proper length</a:t>
            </a:r>
          </a:p>
          <a:p>
            <a:pPr lvl="1" eaLnBrk="1" hangingPunct="1">
              <a:lnSpc>
                <a:spcPct val="80000"/>
              </a:lnSpc>
            </a:pPr>
            <a:r>
              <a:rPr lang="en-US" altLang="en-US" sz="2000"/>
              <a:t>Tool Pouch (roomy, not packed full)</a:t>
            </a:r>
          </a:p>
          <a:p>
            <a:pPr lvl="1" eaLnBrk="1" hangingPunct="1">
              <a:lnSpc>
                <a:spcPct val="80000"/>
              </a:lnSpc>
            </a:pPr>
            <a:r>
              <a:rPr lang="en-US" altLang="en-US" sz="2000"/>
              <a:t>Tools carefully selected for the task (how many times do you want to climb the tower?!)</a:t>
            </a:r>
          </a:p>
          <a:p>
            <a:pPr eaLnBrk="1" hangingPunct="1">
              <a:lnSpc>
                <a:spcPct val="80000"/>
              </a:lnSpc>
            </a:pPr>
            <a:endParaRPr lang="en-US" altLang="en-US" sz="2400"/>
          </a:p>
          <a:p>
            <a:pPr eaLnBrk="1" hangingPunct="1">
              <a:lnSpc>
                <a:spcPct val="80000"/>
              </a:lnSpc>
            </a:pPr>
            <a:r>
              <a:rPr lang="en-US" altLang="en-US" sz="2400"/>
              <a:t>Clothing</a:t>
            </a:r>
          </a:p>
          <a:p>
            <a:pPr lvl="1" eaLnBrk="1" hangingPunct="1">
              <a:lnSpc>
                <a:spcPct val="80000"/>
              </a:lnSpc>
            </a:pPr>
            <a:r>
              <a:rPr lang="en-US" altLang="en-US" sz="2000"/>
              <a:t>Close fitting, not sloppy, but not too tight</a:t>
            </a:r>
          </a:p>
          <a:p>
            <a:pPr lvl="1" eaLnBrk="1" hangingPunct="1">
              <a:lnSpc>
                <a:spcPct val="80000"/>
              </a:lnSpc>
            </a:pPr>
            <a:r>
              <a:rPr lang="en-US" altLang="en-US" sz="2000"/>
              <a:t>Gloves (for protection and warmth)</a:t>
            </a:r>
          </a:p>
          <a:p>
            <a:pPr lvl="1" eaLnBrk="1" hangingPunct="1">
              <a:lnSpc>
                <a:spcPct val="80000"/>
              </a:lnSpc>
            </a:pPr>
            <a:r>
              <a:rPr lang="en-US" altLang="en-US" sz="2000"/>
              <a:t>NO Sneakers; use hard soled boots with a good fit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872</Words>
  <Application>Microsoft Office PowerPoint</Application>
  <PresentationFormat>On-screen Show (4:3)</PresentationFormat>
  <Paragraphs>84</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CHAPTER 16</vt:lpstr>
      <vt:lpstr>Safety</vt:lpstr>
      <vt:lpstr>Safety</vt:lpstr>
      <vt:lpstr>Safety</vt:lpstr>
      <vt:lpstr>Safety</vt:lpstr>
      <vt:lpstr>Safety </vt:lpstr>
      <vt:lpstr>Safety Code 6</vt:lpstr>
      <vt:lpstr>Safety Code 6</vt:lpstr>
      <vt:lpstr>Installing Antennas – Good Practices </vt:lpstr>
      <vt:lpstr>Safety Belt</vt:lpstr>
      <vt:lpstr>Safety Belt</vt:lpstr>
      <vt:lpstr>What is a Gin Pole?</vt:lpstr>
      <vt:lpstr>What is a Gin Pole?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dc:title>
  <dc:creator>L550D-00J</dc:creator>
  <cp:lastModifiedBy>Geoff</cp:lastModifiedBy>
  <cp:revision>4</cp:revision>
  <dcterms:created xsi:type="dcterms:W3CDTF">2012-01-24T16:55:32Z</dcterms:created>
  <dcterms:modified xsi:type="dcterms:W3CDTF">2017-11-01T01:22:11Z</dcterms:modified>
</cp:coreProperties>
</file>