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63" autoAdjust="0"/>
    <p:restoredTop sz="94683" autoAdjust="0"/>
  </p:normalViewPr>
  <p:slideViewPr>
    <p:cSldViewPr snapToGrid="0">
      <p:cViewPr varScale="1">
        <p:scale>
          <a:sx n="108" d="100"/>
          <a:sy n="108" d="100"/>
        </p:scale>
        <p:origin x="201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1FEFBAE-04AB-4F0A-81D1-BE398D59E1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22961D1-477B-4DDD-B559-7ECF367001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11C3F37-92A2-415E-A9F2-41CA0DA67A2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BD3FDFE-4504-4F78-8C7B-97E8BC7E3CB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FA5AF49-ED8E-43FF-A20D-6AD43A635F8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87BAA13-FEEB-4985-BAC1-7B9F53C80E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73CA2D-2C67-4CAB-9177-A8270C0BC34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7F733F55-FA33-4509-AD9E-63275505E7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538EBB-A0A8-4BBA-8F9F-838DDE08EC0D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994D1AB-0D14-4C3A-B2FD-32068BE92A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89F0A59-74C3-4B48-85A9-7BCE500C6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605BD9DA-9134-4D11-86AA-8847ABC127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CE08A3-2185-41E2-BDE2-8D3048DEE8B8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C7E7203-CD31-4FAD-A812-4F7E7AA7EC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9D9B936E-19C9-4361-85E3-A53CBEC82E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856721C3-5737-473E-B11A-ADF89DB1E6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9BF51B-7492-42B1-BB72-DDF1548B5565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5BDD4998-75B3-49F7-8195-DBD84E7048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2A7BB828-ECA0-4A42-99CB-F5F57CCBE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D0B06159-CFE4-49AE-9009-0AF4279EFA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4F83C2-CF0E-417D-B3DE-C873B37983E2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F0121F14-E024-4C8E-9C5A-C85A49B6AB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0589C21-3C61-4550-B21A-958A1BE4C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365BE61-DB46-4EEF-88C1-944EA05088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C69446-644A-49CD-A9CA-86D449D7D678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594344B-6491-47FB-B1FB-498A7C5CE1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54DDCCD-298C-47E0-B282-A7CD65887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D6689FA1-4C38-43C7-9960-CE991C13E5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82BD39-E9FB-494F-8A67-5D8804897FF2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98C7382-769D-44DE-8FED-478E920EDF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79DBAF90-7617-4BA7-8C85-48536BC23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FB9CD949-3F4E-4A88-BE5D-440F7797B8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A70BF1-ECAD-4758-818D-731BA99A3048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01114D0-1E0E-4C6E-9352-44AD0B31BB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BBDD3DF5-FFB3-4BF3-9E24-D7149D7426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DAB5788-5866-4685-B158-AB59FA3A40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EE4D82-FAA5-4EBC-8744-21B8A758DB8B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A078F63E-8A05-4BA2-AB25-368B13E00C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2CEFA6D-362B-4254-AC51-EC8DC3272F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60E827F3-E3F2-43C0-8D74-45281CDA5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3A80AD-70BA-449C-854B-4592A4ABB1E2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B03A2D2-BE60-4B7E-A125-F57AC50A40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B5DC23B-AF96-4618-A30E-039ED7C77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13D6C66-E3BC-4C86-8B8B-E73C79E3FA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D485DB-B04F-4C04-9646-0437293236E9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12EC340F-DC85-4E71-AA01-8FF6B10C1C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6D74550-3284-423D-BB80-EE4405D4D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00D53B01-B74D-4861-B291-C18B78DA63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42ABFF-A44B-4611-BB1E-6B008AA81AA0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4D799B0-7631-4194-9C49-EA1720BB30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DD1F7B34-3662-4368-AE1C-9C561E4B3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7D8C244-EA96-4E1E-97D9-0206293C2D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BCDB3D-237E-43A1-A017-421D6A3F1291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78A0F3C-F34F-4EF2-B68B-DF3BA19EB1A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ECA8A604-A3D7-498A-AAEC-44A2B9D84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3DFC4C-B42E-4217-9215-3F9AFF1B9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1A9C15-BFF7-4F01-B45B-8C4A3F8457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9AA49A-B398-440F-B6A8-1235ADC1B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A72B5-80F7-4600-A3ED-CB7428CE63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013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E6CCB8-026E-4BBD-95A8-E8B3FC49C8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119F6C-D959-442D-AFC3-67565203D3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EF998F-BA4D-47D1-B229-2A1956843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E0A9B-B862-4049-B7A8-CE802FAECC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638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B28B6-9076-4B82-A5F7-3E270E7801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62455D-AD43-4335-8EEF-1CAA4936F6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90337B-B20F-4D1A-B9DF-E8B9A5E6AF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14C76-C4E4-4053-9FC2-25CD5EA4BC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536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F017F8-0CD9-49D6-BC0A-8C0E014974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B5EEC6-73F0-4BA3-8EAF-2F23924C05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D4F105-0F47-46C7-96D7-C0C25B70FE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FFD79-9214-42E3-BDCE-B25632BA8F3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126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BF12EF-01D3-42D2-97F3-06755CD8D6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69474E-8951-4E01-AA88-350D7F773C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93F4D2-7410-4BD0-A369-C042FBA3E4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7957F-8336-47AC-95ED-073FF6C6D4A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0094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C497E2-BCB7-4C58-8179-CF38AFE38B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C5F5F-C497-4767-AC49-ECBEE08F4F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C06DA3-674E-4176-8BF2-1647206479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93A38-A3B4-49BF-9CA2-58FC1B73F16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768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E3E733-48D6-475F-9A36-1D2F1EE6FB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A2C27E7-0A1B-46FE-9101-5F2EE17A10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CC6A44F-8D3D-4DFC-A4D8-308CFDBED9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74FEF-1974-47AE-9867-BE4E7E927EF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956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8D0082E-4430-49E9-A362-FA0A04F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32786AC-A99F-47CD-B206-5DA97932C8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7C7B81C-C5B8-4C72-B44E-54E2CF8FF5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2B60B-A1FF-4711-8240-BBA57BAFD9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195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50A7D7E-A61C-4094-B0F3-29B7CF6F5F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128EEC0-88D5-4062-A4DA-DF0F96F86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32DBA69-0A10-4136-9E28-3B7ABBF44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9BB56-F4BC-418E-BE10-6A57358569B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2136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ED0D37-6EB5-4B32-ABD8-61167F29E8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E2481B-BDC5-4A2A-98DB-9E930448C3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E4C212-748D-4EF9-B2D7-B1BD1B39BB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20DE6-C16C-425B-9064-E92CF162FB6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880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23E5C8-CD08-43D9-8F50-C50F2B5A63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808FAB-F6F5-4284-9717-8884089315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E8CAC8-449C-4D16-85B5-DFFBEA7D6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AB359-4695-4A37-82C7-EB027E510C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6420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1BB3391-65C2-4CF5-AFB2-A5C4193D18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D03F5A4-D794-4F44-8871-7219CA975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4A6A596-C4CB-4B83-8A7E-C8EBD631BB3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7652D60-CEFB-4A77-9C95-21E6EFC8889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4E5692C-7BBF-4DCD-8610-1FA4829BD8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98C78AE-8F6B-4CAA-BCA5-7EA90961623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experientia.com/blog/images/receiver_14.p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D64AAB8-1440-4334-8C66-65D54524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CHAPTER 15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F9E060C0-2D87-4E92-B1DC-7C0D737AA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altLang="en-US"/>
              <a:t>Radio Frequency Interference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E20FEBD-2E84-4F6B-9505-FD59683CCA2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Harmonics, Splatter etc.    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238A977-99F5-4E5C-AE06-99BF717FD04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3850" y="1196975"/>
            <a:ext cx="8642350" cy="51117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2000"/>
              <a:t>One possible cause of TV interference by harmonics from an SSB transmitter is from "flat topping" - driving the final  amplifier into non-linear operation. The most appropriate remedy for this is:  </a:t>
            </a:r>
            <a:r>
              <a:rPr lang="en-US" altLang="en-US" sz="2000" b="1"/>
              <a:t>reduce microphone gain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000"/>
          </a:p>
          <a:p>
            <a:pPr algn="l" eaLnBrk="1" hangingPunct="1">
              <a:lnSpc>
                <a:spcPct val="80000"/>
              </a:lnSpc>
            </a:pPr>
            <a:r>
              <a:rPr lang="en-US" altLang="en-US" sz="2000"/>
              <a:t>In a transmitter, excessive harmonics are produced by:  </a:t>
            </a:r>
            <a:r>
              <a:rPr lang="en-US" altLang="en-US" sz="2000" b="1"/>
              <a:t>overdriven stages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000"/>
          </a:p>
          <a:p>
            <a:pPr algn="l" eaLnBrk="1" hangingPunct="1">
              <a:lnSpc>
                <a:spcPct val="80000"/>
              </a:lnSpc>
            </a:pPr>
            <a:r>
              <a:rPr lang="en-US" altLang="en-US" sz="2000"/>
              <a:t>An interfering signal from a transmitter is found to have a frequency of 57 MHz  (TV Channel 2 is 54 - 60 MHz). This  signal could be the: </a:t>
            </a:r>
            <a:r>
              <a:rPr lang="en-US" altLang="en-US" sz="2000" b="1"/>
              <a:t>transmission of the second harmonic of a 10 metre transmission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000"/>
          </a:p>
          <a:p>
            <a:pPr algn="l" eaLnBrk="1" hangingPunct="1">
              <a:lnSpc>
                <a:spcPct val="80000"/>
              </a:lnSpc>
            </a:pPr>
            <a:r>
              <a:rPr lang="en-US" altLang="en-US" sz="2000"/>
              <a:t>Harmonics may be produced in the RF power amplifier of a transmitter if:  </a:t>
            </a:r>
            <a:r>
              <a:rPr lang="en-US" altLang="en-US" sz="2000" b="1"/>
              <a:t>excessive drive signal is applied to it</a:t>
            </a:r>
            <a:r>
              <a:rPr lang="en-US" altLang="en-US" sz="200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000"/>
          </a:p>
          <a:p>
            <a:pPr algn="l" eaLnBrk="1" hangingPunct="1">
              <a:lnSpc>
                <a:spcPct val="80000"/>
              </a:lnSpc>
            </a:pPr>
            <a:r>
              <a:rPr lang="en-US" altLang="en-US" sz="2000"/>
              <a:t>What causes splatter interference? </a:t>
            </a:r>
            <a:r>
              <a:rPr lang="en-US" altLang="en-US" sz="2000" b="1"/>
              <a:t>Over-modulation of a transmitter</a:t>
            </a:r>
            <a:r>
              <a:rPr lang="en-US" altLang="en-US" sz="2400" b="1"/>
              <a:t> 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775A01D-98D6-4EB9-958F-EE3F22204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CED6A439-D105-45E7-84DD-405D16A92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>
            <a:extLst>
              <a:ext uri="{FF2B5EF4-FFF2-40B4-BE49-F238E27FC236}">
                <a16:creationId xmlns:a16="http://schemas.microsoft.com/office/drawing/2014/main" id="{DD236B4E-CD23-4DD1-84C2-2C014AC3A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60350"/>
            <a:ext cx="3138488" cy="317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7">
            <a:extLst>
              <a:ext uri="{FF2B5EF4-FFF2-40B4-BE49-F238E27FC236}">
                <a16:creationId xmlns:a16="http://schemas.microsoft.com/office/drawing/2014/main" id="{B2C3A182-9E4E-4794-80D9-843B99AE4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4813"/>
            <a:ext cx="29527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9">
            <a:extLst>
              <a:ext uri="{FF2B5EF4-FFF2-40B4-BE49-F238E27FC236}">
                <a16:creationId xmlns:a16="http://schemas.microsoft.com/office/drawing/2014/main" id="{326E16E4-4021-41D1-A914-69D1C488A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221163"/>
            <a:ext cx="16002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10">
            <a:extLst>
              <a:ext uri="{FF2B5EF4-FFF2-40B4-BE49-F238E27FC236}">
                <a16:creationId xmlns:a16="http://schemas.microsoft.com/office/drawing/2014/main" id="{9AB831E7-9448-4276-B722-064AF92F5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221163"/>
            <a:ext cx="309562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12">
            <a:extLst>
              <a:ext uri="{FF2B5EF4-FFF2-40B4-BE49-F238E27FC236}">
                <a16:creationId xmlns:a16="http://schemas.microsoft.com/office/drawing/2014/main" id="{DB7CBCEC-A434-4815-AF3E-3CD494019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916113"/>
            <a:ext cx="3313112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3">
            <a:extLst>
              <a:ext uri="{FF2B5EF4-FFF2-40B4-BE49-F238E27FC236}">
                <a16:creationId xmlns:a16="http://schemas.microsoft.com/office/drawing/2014/main" id="{CD1178AB-FDCF-43CE-BA4C-AD7CCBB21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789363"/>
            <a:ext cx="3429000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61003CA-22D6-4F4A-A0EF-80AEB57CBA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633413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Use of Filters, etc.                                         </a:t>
            </a:r>
            <a:r>
              <a:rPr lang="en-CA" altLang="en-US" sz="1000"/>
              <a:t>Page 62</a:t>
            </a:r>
            <a:endParaRPr lang="en-US" altLang="en-US" sz="10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797FA14-16F5-476E-800A-A28E4E5B7D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7013" y="1673225"/>
            <a:ext cx="8642350" cy="51847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What type of filter might be connected  to an amateur HF transmitter to cut down on harmonic radiation? </a:t>
            </a:r>
            <a:r>
              <a:rPr lang="en-US" altLang="en-US" sz="1800" b="1"/>
              <a:t>A low pass filter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In order to reduce the harmonic output of a high frequency (HF) transmitter,  which of the following filters should be  installed at the transmitter? </a:t>
            </a:r>
            <a:r>
              <a:rPr lang="en-US" altLang="en-US" sz="1800" b="1"/>
              <a:t>Low pass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To reduce harmonic output from a transmitter, you would put a  ____ in the transmission line as close to the transmitter as possible: </a:t>
            </a:r>
            <a:r>
              <a:rPr lang="en-US" altLang="en-US" sz="1800" b="1"/>
              <a:t>A low pass filter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Why do modern HF transmitters have a  built-in low pass filter in their RF output  circuits? </a:t>
            </a:r>
            <a:r>
              <a:rPr lang="en-US" altLang="en-US" sz="1800" b="1"/>
              <a:t>To reduce harmonic radiation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What should be the impedance of a low pass filter as compared to the impedance  of the transmission line into which it is inserted? </a:t>
            </a:r>
            <a:r>
              <a:rPr lang="en-US" altLang="en-US" sz="1800" b="1"/>
              <a:t>About the same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A low pass filter suitable for a high frequency transmitter would: 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 b="1"/>
              <a:t>attenuate frequencies above 30 MHz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A high pass filter would normally be fitted: </a:t>
            </a:r>
            <a:r>
              <a:rPr lang="en-US" altLang="en-US" sz="1800" b="1"/>
              <a:t>at the antenna terminals of the TV receiver</a:t>
            </a:r>
            <a:r>
              <a:rPr lang="en-US" altLang="en-US" sz="200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000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0530B90C-B1C0-4C7E-A40C-44D7E8C75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354138"/>
            <a:ext cx="8650288" cy="11588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615E1383-3D03-42D2-8886-023EB7316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354138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163893BF-3CF1-4BCC-85D0-81FC3F4C1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00163" y="2644775"/>
            <a:ext cx="7015162" cy="2841625"/>
          </a:xfrm>
        </p:spPr>
        <p:txBody>
          <a:bodyPr/>
          <a:lstStyle/>
          <a:p>
            <a:pPr eaLnBrk="1" hangingPunct="1"/>
            <a:r>
              <a:rPr lang="en-CA" altLang="en-US" sz="2000"/>
              <a:t>When considering filters remember</a:t>
            </a:r>
          </a:p>
          <a:p>
            <a:pPr eaLnBrk="1" hangingPunct="1"/>
            <a:endParaRPr lang="en-CA" altLang="en-US" sz="2000"/>
          </a:p>
          <a:p>
            <a:pPr eaLnBrk="1" hangingPunct="1">
              <a:buFontTx/>
              <a:buNone/>
            </a:pPr>
            <a:r>
              <a:rPr lang="en-CA" altLang="en-US" sz="2000"/>
              <a:t>		</a:t>
            </a:r>
            <a:r>
              <a:rPr lang="en-CA" altLang="en-US" sz="2000" b="1"/>
              <a:t>High pass filters go on the receiver end </a:t>
            </a:r>
          </a:p>
          <a:p>
            <a:pPr eaLnBrk="1" hangingPunct="1">
              <a:buFontTx/>
              <a:buNone/>
            </a:pPr>
            <a:endParaRPr lang="en-CA" altLang="en-US" sz="2000" b="1"/>
          </a:p>
          <a:p>
            <a:pPr eaLnBrk="1" hangingPunct="1">
              <a:buFontTx/>
              <a:buNone/>
            </a:pPr>
            <a:r>
              <a:rPr lang="en-CA" altLang="en-US" sz="2000" b="1"/>
              <a:t>		Low pass filters go on the transmitter</a:t>
            </a:r>
            <a:endParaRPr lang="en-US" altLang="en-US" sz="2000" b="1"/>
          </a:p>
        </p:txBody>
      </p:sp>
      <p:sp>
        <p:nvSpPr>
          <p:cNvPr id="26627" name="Text Box 8">
            <a:extLst>
              <a:ext uri="{FF2B5EF4-FFF2-40B4-BE49-F238E27FC236}">
                <a16:creationId xmlns:a16="http://schemas.microsoft.com/office/drawing/2014/main" id="{9E323C1D-8102-4FA2-BC4F-E3CF1C210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" y="8858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6628" name="Rectangle 9">
            <a:extLst>
              <a:ext uri="{FF2B5EF4-FFF2-40B4-BE49-F238E27FC236}">
                <a16:creationId xmlns:a16="http://schemas.microsoft.com/office/drawing/2014/main" id="{67C1D221-5839-4FBF-A6F3-5B4D260EF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969963"/>
            <a:ext cx="8642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>
                <a:solidFill>
                  <a:schemeClr val="tx2"/>
                </a:solidFill>
              </a:rPr>
              <a:t>Use of Filters, etc.                                         </a:t>
            </a:r>
            <a:r>
              <a:rPr lang="en-CA" altLang="en-US" sz="1000">
                <a:solidFill>
                  <a:schemeClr val="tx2"/>
                </a:solidFill>
              </a:rPr>
              <a:t>Page 62</a:t>
            </a:r>
            <a:endParaRPr lang="en-US" altLang="en-US" sz="1000">
              <a:solidFill>
                <a:schemeClr val="tx2"/>
              </a:solidFill>
            </a:endParaRPr>
          </a:p>
        </p:txBody>
      </p:sp>
      <p:sp>
        <p:nvSpPr>
          <p:cNvPr id="26629" name="Rectangle 10">
            <a:extLst>
              <a:ext uri="{FF2B5EF4-FFF2-40B4-BE49-F238E27FC236}">
                <a16:creationId xmlns:a16="http://schemas.microsoft.com/office/drawing/2014/main" id="{5B4E7C4C-CE07-401E-88FF-85588A664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1690688"/>
            <a:ext cx="8650287" cy="11588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26630" name="Rectangle 11">
            <a:extLst>
              <a:ext uri="{FF2B5EF4-FFF2-40B4-BE49-F238E27FC236}">
                <a16:creationId xmlns:a16="http://schemas.microsoft.com/office/drawing/2014/main" id="{65F95357-4E21-4AC3-87C8-3147A363A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1690688"/>
            <a:ext cx="8650287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CF2C765-3273-4A02-AC99-D9238F8D4C9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Use of Filters, etc.            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C2B7E87-9338-4EC9-A44B-72BF606A68A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1052513"/>
            <a:ext cx="8642350" cy="2409825"/>
          </a:xfrm>
        </p:spPr>
        <p:txBody>
          <a:bodyPr/>
          <a:lstStyle/>
          <a:p>
            <a:pPr algn="l" eaLnBrk="1" hangingPunct="1"/>
            <a:r>
              <a:rPr lang="en-US" altLang="en-US" sz="2000"/>
              <a:t>What circuit blocks RF energy above and below a certain limit? </a:t>
            </a:r>
            <a:r>
              <a:rPr lang="en-US" altLang="en-US" sz="2000" b="1"/>
              <a:t>A band pass filter</a:t>
            </a:r>
            <a:r>
              <a:rPr lang="en-US" altLang="en-US" sz="2000"/>
              <a:t> </a:t>
            </a:r>
          </a:p>
          <a:p>
            <a:pPr algn="l" eaLnBrk="1" hangingPunct="1"/>
            <a:endParaRPr lang="en-US" altLang="en-US" sz="2000"/>
          </a:p>
          <a:p>
            <a:pPr algn="l" eaLnBrk="1" hangingPunct="1"/>
            <a:r>
              <a:rPr lang="en-US" altLang="en-US" sz="2000"/>
              <a:t>A band pass filter will: </a:t>
            </a:r>
            <a:r>
              <a:rPr lang="en-US" altLang="en-US" sz="2000" b="1"/>
              <a:t>allow only certain frequencies through</a:t>
            </a:r>
          </a:p>
          <a:p>
            <a:pPr algn="l" eaLnBrk="1" hangingPunct="1"/>
            <a:endParaRPr lang="en-US" altLang="en-US" sz="2000"/>
          </a:p>
          <a:p>
            <a:pPr algn="l" eaLnBrk="1" hangingPunct="1"/>
            <a:r>
              <a:rPr lang="en-US" altLang="en-US" sz="2000"/>
              <a:t>A band reject filter will: </a:t>
            </a:r>
            <a:r>
              <a:rPr lang="en-US" altLang="en-US" sz="2000" b="1"/>
              <a:t>pass frequencies each side of a band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AE45569C-EDDB-462D-BFEF-1B4EBF71D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B7F02148-76CA-495B-A88D-C16BB50BF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pic>
        <p:nvPicPr>
          <p:cNvPr id="27654" name="Picture 6">
            <a:extLst>
              <a:ext uri="{FF2B5EF4-FFF2-40B4-BE49-F238E27FC236}">
                <a16:creationId xmlns:a16="http://schemas.microsoft.com/office/drawing/2014/main" id="{E96F826A-BE5C-47C8-B3C5-DC1788113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88" y="3384550"/>
            <a:ext cx="2119312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7">
            <a:extLst>
              <a:ext uri="{FF2B5EF4-FFF2-40B4-BE49-F238E27FC236}">
                <a16:creationId xmlns:a16="http://schemas.microsoft.com/office/drawing/2014/main" id="{21868358-1DFF-4D60-A777-6B488AD27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3462338"/>
            <a:ext cx="226695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8">
            <a:extLst>
              <a:ext uri="{FF2B5EF4-FFF2-40B4-BE49-F238E27FC236}">
                <a16:creationId xmlns:a16="http://schemas.microsoft.com/office/drawing/2014/main" id="{E307D14A-A9B5-435C-9103-BED14C273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8000" contrast="4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163" y="5067300"/>
            <a:ext cx="2032000" cy="130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9">
            <a:extLst>
              <a:ext uri="{FF2B5EF4-FFF2-40B4-BE49-F238E27FC236}">
                <a16:creationId xmlns:a16="http://schemas.microsoft.com/office/drawing/2014/main" id="{F2930917-D6C8-4600-A513-EADA215CF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7" b="5247"/>
          <a:stretch>
            <a:fillRect/>
          </a:stretch>
        </p:blipFill>
        <p:spPr bwMode="auto">
          <a:xfrm>
            <a:off x="6335713" y="4956175"/>
            <a:ext cx="2435225" cy="154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AA5407-028C-4CE9-914F-41BFC8DB715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eaLnBrk="1" hangingPunct="1"/>
            <a:r>
              <a:rPr lang="en-CA" altLang="en-US" sz="3200"/>
              <a:t>Interference &amp; Suppression                           </a:t>
            </a:r>
            <a:r>
              <a:rPr lang="en-CA" altLang="en-US" sz="1000"/>
              <a:t>Page 59</a:t>
            </a:r>
            <a:endParaRPr lang="en-US" altLang="en-US" sz="10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CEFD829-24F8-4936-A8C5-11ADD3182D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3850" y="1484313"/>
            <a:ext cx="8642350" cy="427513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600"/>
              <a:t>What is meant by receiver overload? </a:t>
            </a:r>
            <a:r>
              <a:rPr lang="en-US" altLang="en-US" sz="1600" b="1"/>
              <a:t>Interference caused by strong signals  from a nearby transmitter</a:t>
            </a:r>
            <a:r>
              <a:rPr lang="en-US" altLang="en-US" sz="1600"/>
              <a:t>  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600"/>
              <a:t>What is one way to tell if radio  frequency interference to a receiver is caused by front-end overload? </a:t>
            </a:r>
            <a:r>
              <a:rPr lang="en-US" altLang="en-US" sz="1600" b="1"/>
              <a:t>If the interference is about the same no  matter what frequency is used for the  transmitter</a:t>
            </a:r>
            <a:r>
              <a:rPr lang="en-US" altLang="en-US" sz="1600"/>
              <a:t> 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600"/>
              <a:t>If a neighbour reports television interference whenever you transmit, no matter what band you use, what is probably the cause of the interference? </a:t>
            </a:r>
            <a:r>
              <a:rPr lang="en-US" altLang="en-US" sz="1600" b="1"/>
              <a:t>Receiver overload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600" b="1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600"/>
              <a:t>What type of filter should be connected to a TV receiver as the first step in trying  to prevent RF overload from an amateur HF station transmission?  </a:t>
            </a:r>
            <a:r>
              <a:rPr lang="en-US" altLang="en-US" sz="1600" b="1"/>
              <a:t>High-pass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6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600"/>
              <a:t>When the signal from a transmitter overloads the audio stages of a broadcast  receiver, the transmitted signal:  </a:t>
            </a:r>
            <a:r>
              <a:rPr lang="en-US" altLang="en-US" sz="1600" b="1"/>
              <a:t>can appear wherever the receiver is  tuned.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6C7D57D2-61CE-46F7-A687-D1CF7AEDD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B30DBE3-E43A-461B-B57F-50B175BD5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72317352-A6E5-46A5-8BEA-F556F588C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49350"/>
            <a:ext cx="3933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600" b="1"/>
              <a:t>Front-End Overload, Cross-Modulation</a:t>
            </a:r>
            <a:endParaRPr lang="en-US" altLang="en-US" sz="1600" b="1"/>
          </a:p>
        </p:txBody>
      </p:sp>
      <p:pic>
        <p:nvPicPr>
          <p:cNvPr id="4103" name="Picture 7">
            <a:extLst>
              <a:ext uri="{FF2B5EF4-FFF2-40B4-BE49-F238E27FC236}">
                <a16:creationId xmlns:a16="http://schemas.microsoft.com/office/drawing/2014/main" id="{5A986B09-8C52-4FC4-BBC1-0FD8C2ADE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2133600"/>
            <a:ext cx="2386013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9" descr="Receiver_14">
            <a:hlinkClick r:id="rId4"/>
            <a:extLst>
              <a:ext uri="{FF2B5EF4-FFF2-40B4-BE49-F238E27FC236}">
                <a16:creationId xmlns:a16="http://schemas.microsoft.com/office/drawing/2014/main" id="{6DBC9AEF-BFAC-45EF-908C-109466AF6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106613"/>
            <a:ext cx="2265362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0">
            <a:extLst>
              <a:ext uri="{FF2B5EF4-FFF2-40B4-BE49-F238E27FC236}">
                <a16:creationId xmlns:a16="http://schemas.microsoft.com/office/drawing/2014/main" id="{5190E53F-E9BC-4068-8A59-F1E98DCE3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052638"/>
            <a:ext cx="2303462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EC23E3A-F858-4CAF-8D36-0F5CAF5C786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2400">
                <a:solidFill>
                  <a:schemeClr val="tx1"/>
                </a:solidFill>
              </a:rPr>
              <a:t>Front-End Overload, Cross-Modulation                                  </a:t>
            </a:r>
            <a:r>
              <a:rPr lang="en-CA" altLang="en-US" sz="1000">
                <a:solidFill>
                  <a:schemeClr val="tx1"/>
                </a:solidFill>
              </a:rPr>
              <a:t>Con’t</a:t>
            </a:r>
            <a:endParaRPr lang="en-US" altLang="en-US" sz="1000">
              <a:solidFill>
                <a:schemeClr val="tx1"/>
              </a:solidFill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B7B2F0C-20AF-44FC-8DC5-F80723C200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642350" cy="53276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800"/>
              <a:t>Cross-modulation of a broadcast receiver  by a nearby transmitter would be noticed  in the receiver as: </a:t>
            </a:r>
            <a:r>
              <a:rPr lang="en-US" altLang="en-US" sz="1800" b="1"/>
              <a:t>the undesired signal in the background  of the desired signal</a:t>
            </a:r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800"/>
              <a:t>What is cross-modulation interference? </a:t>
            </a:r>
            <a:r>
              <a:rPr lang="en-US" altLang="en-US" sz="1800" b="1"/>
              <a:t>Modulation from an unwanted signal is  heard in addition to the desired signal</a:t>
            </a: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800"/>
              <a:t>What is the term used to refer to the  condition where the signals from a very  strong station are superimposed on other  signals being received? </a:t>
            </a:r>
            <a:r>
              <a:rPr lang="en-US" altLang="en-US" sz="1800" b="1"/>
              <a:t>Cross-modulation interference</a:t>
            </a: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800"/>
              <a:t>What is the result of cross-modulation? </a:t>
            </a:r>
            <a:r>
              <a:rPr lang="en-US" altLang="en-US" sz="1800" b="1"/>
              <a:t>The modulation of an unwanted signal is heard on the desired signal</a:t>
            </a: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800"/>
              <a:t>If a television receiver suffers from cross-modulation when a nearby amateur  transmitter is operating at 14 MHz,  which of the following cures might be  effective? </a:t>
            </a:r>
            <a:r>
              <a:rPr lang="en-US" altLang="en-US" sz="1800" b="1"/>
              <a:t>A high pass filter attached to the antenna input of the television</a:t>
            </a: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  <a:buFontTx/>
              <a:buChar char="•"/>
            </a:pPr>
            <a:r>
              <a:rPr lang="en-US" altLang="en-US" sz="1800"/>
              <a:t>How can cross-modulation be reduced? </a:t>
            </a:r>
            <a:r>
              <a:rPr lang="en-US" altLang="en-US" sz="1800" b="1"/>
              <a:t>By installing a suitable filter at the receiver 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CA1371F5-6BE3-4B52-8224-C3F30CB92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4768142-4061-47C0-B021-5955D8B68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AA76652-1F0D-434D-9489-ED32088D7F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Audio Rectification etc.                                  </a:t>
            </a:r>
            <a:r>
              <a:rPr lang="en-CA" altLang="en-US" sz="1000"/>
              <a:t>Page 61</a:t>
            </a:r>
            <a:endParaRPr lang="en-US" altLang="en-US" sz="100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AC6D72E-10CB-419C-8965-9BD6076D5F1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642350" cy="532765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2000"/>
              <a:t>What sound is heard from a public address system if audio rectification of a  nearby single-sideband phone  transmission occurs? </a:t>
            </a:r>
            <a:r>
              <a:rPr lang="en-US" altLang="en-US" sz="2000" b="1"/>
              <a:t>Distorted speech from the transmitter's signals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2000"/>
          </a:p>
          <a:p>
            <a:pPr algn="l" eaLnBrk="1" hangingPunct="1">
              <a:lnSpc>
                <a:spcPct val="90000"/>
              </a:lnSpc>
            </a:pPr>
            <a:r>
              <a:rPr lang="en-US" altLang="en-US" sz="2000"/>
              <a:t>What sound is heard from a public address system if audio rectification of a  nearby CW transmission occurs? </a:t>
            </a:r>
            <a:r>
              <a:rPr lang="en-US" altLang="en-US" sz="2000" b="1"/>
              <a:t>On-and-off humming or clicking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2000"/>
          </a:p>
          <a:p>
            <a:pPr algn="l" eaLnBrk="1" hangingPunct="1">
              <a:lnSpc>
                <a:spcPct val="90000"/>
              </a:lnSpc>
            </a:pPr>
            <a:r>
              <a:rPr lang="en-US" altLang="en-US" sz="2000"/>
              <a:t>How can you minimize the possibility of  audio rectification of your transmitter's signals? </a:t>
            </a:r>
            <a:r>
              <a:rPr lang="en-US" altLang="en-US" sz="2000" b="1"/>
              <a:t>By ensuring that all station equipment is properly grounded 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2000"/>
          </a:p>
          <a:p>
            <a:pPr algn="l" eaLnBrk="1" hangingPunct="1">
              <a:lnSpc>
                <a:spcPct val="90000"/>
              </a:lnSpc>
            </a:pPr>
            <a:r>
              <a:rPr lang="en-US" altLang="en-US" sz="2000"/>
              <a:t>An amateur transmitter is being heard  across the entire dial of a broadcast  receiver. The receiver is most probably suffering from: </a:t>
            </a:r>
            <a:r>
              <a:rPr lang="en-US" altLang="en-US" sz="2000" b="1"/>
              <a:t>cross-modulation or audio rectification in the receiver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2000"/>
          </a:p>
          <a:p>
            <a:pPr algn="l" eaLnBrk="1" hangingPunct="1">
              <a:lnSpc>
                <a:spcPct val="90000"/>
              </a:lnSpc>
            </a:pPr>
            <a:r>
              <a:rPr lang="en-US" altLang="en-US" sz="2000"/>
              <a:t>Cross-modulation is usually caused by:  </a:t>
            </a:r>
            <a:r>
              <a:rPr lang="en-US" altLang="en-US" sz="2000" b="1"/>
              <a:t>rectification of strong signals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2000" b="1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2F294D2-EE7E-40D0-A082-4FB2EF6E3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D2C677BF-9A46-4E0D-A02C-1FF398741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FAB705B-EF61-4212-83ED-0441CC456D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Audio Rectification etc.     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BCE6AE2-6D41-4CE0-8E34-DE48924130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642350" cy="5400675"/>
          </a:xfrm>
        </p:spPr>
        <p:txBody>
          <a:bodyPr/>
          <a:lstStyle/>
          <a:p>
            <a:pPr algn="l" eaLnBrk="1" hangingPunct="1"/>
            <a:r>
              <a:rPr lang="en-US" altLang="en-US" sz="2400"/>
              <a:t>What devices would you install to reduce or eliminate audio-frequency interference to home entertainment systems?  </a:t>
            </a:r>
            <a:r>
              <a:rPr lang="en-US" altLang="en-US" sz="2400" b="1"/>
              <a:t>Bypass capacitors</a:t>
            </a:r>
          </a:p>
          <a:p>
            <a:pPr algn="l" eaLnBrk="1" hangingPunct="1"/>
            <a:endParaRPr lang="en-US" altLang="en-US" sz="2400"/>
          </a:p>
          <a:p>
            <a:pPr algn="l" eaLnBrk="1" hangingPunct="1"/>
            <a:r>
              <a:rPr lang="en-US" altLang="en-US" sz="2400"/>
              <a:t>Stereo speaker leads often act as antennas to pick up RF signals. What is one method you can use to minimize this effect?  </a:t>
            </a:r>
            <a:r>
              <a:rPr lang="en-US" altLang="en-US" sz="2400" b="1"/>
              <a:t>Shorten the leads</a:t>
            </a:r>
            <a:r>
              <a:rPr lang="en-US" altLang="en-US" sz="2400"/>
              <a:t> </a:t>
            </a:r>
          </a:p>
          <a:p>
            <a:pPr algn="l" eaLnBrk="1" hangingPunct="1"/>
            <a:endParaRPr lang="en-US" altLang="en-US" sz="2400"/>
          </a:p>
          <a:p>
            <a:pPr algn="l" eaLnBrk="1" hangingPunct="1"/>
            <a:r>
              <a:rPr lang="en-US" altLang="en-US" sz="2400"/>
              <a:t>Stereo amplifiers often have long leads  which pick up transmitted signals because they act as: </a:t>
            </a:r>
          </a:p>
          <a:p>
            <a:pPr algn="l" eaLnBrk="1" hangingPunct="1"/>
            <a:r>
              <a:rPr lang="en-US" altLang="en-US" sz="2400" b="1"/>
              <a:t>receiving antennas</a:t>
            </a:r>
          </a:p>
          <a:p>
            <a:pPr algn="l" eaLnBrk="1" hangingPunct="1"/>
            <a:endParaRPr lang="en-US" altLang="en-US" sz="2400"/>
          </a:p>
          <a:p>
            <a:pPr algn="l" eaLnBrk="1" hangingPunct="1"/>
            <a:endParaRPr lang="en-US" altLang="en-US" b="1"/>
          </a:p>
          <a:p>
            <a:pPr algn="l" eaLnBrk="1" hangingPunct="1"/>
            <a:endParaRPr lang="en-US" altLang="en-US" b="1"/>
          </a:p>
          <a:p>
            <a:pPr algn="l" eaLnBrk="1" hangingPunct="1"/>
            <a:endParaRPr lang="en-US" altLang="en-US" b="1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D2301C4D-BB8C-4244-84DE-B3A01BA32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AE57ACB3-0D7E-46E5-B3D3-13EE84082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8">
            <a:extLst>
              <a:ext uri="{FF2B5EF4-FFF2-40B4-BE49-F238E27FC236}">
                <a16:creationId xmlns:a16="http://schemas.microsoft.com/office/drawing/2014/main" id="{8B50E0CA-9C96-4ED2-A842-FDF8FA23A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4618038"/>
            <a:ext cx="1341438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2">
            <a:extLst>
              <a:ext uri="{FF2B5EF4-FFF2-40B4-BE49-F238E27FC236}">
                <a16:creationId xmlns:a16="http://schemas.microsoft.com/office/drawing/2014/main" id="{104BBB0F-1C5E-46BE-A7EF-E7D34CDAFD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Audio Rectification etc.          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810AEB4-BE98-4D2F-B129-3AF0EBEDCC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642350" cy="3744913"/>
          </a:xfrm>
        </p:spPr>
        <p:txBody>
          <a:bodyPr/>
          <a:lstStyle/>
          <a:p>
            <a:pPr algn="l" eaLnBrk="1" hangingPunct="1"/>
            <a:r>
              <a:rPr lang="en-US" altLang="en-US" sz="2000"/>
              <a:t>What device can be used to minimize the effect of RF pickup by audio wires  connected to stereo speakers, intercom amplifiers, telephones, etc.? </a:t>
            </a:r>
            <a:r>
              <a:rPr lang="en-US" altLang="en-US" sz="2000" b="1"/>
              <a:t>Ferrite core</a:t>
            </a:r>
          </a:p>
          <a:p>
            <a:pPr algn="l" eaLnBrk="1" hangingPunct="1"/>
            <a:endParaRPr lang="en-US" altLang="en-US" sz="2000" b="1"/>
          </a:p>
          <a:p>
            <a:pPr algn="l" eaLnBrk="1" hangingPunct="1"/>
            <a:r>
              <a:rPr lang="en-US" altLang="en-US" sz="2000"/>
              <a:t>One method of preventing RF from entering a stereo set through the speaker leads is to wrap each of the speaker leads around a: </a:t>
            </a:r>
            <a:r>
              <a:rPr lang="en-US" altLang="en-US" sz="2000" b="1"/>
              <a:t>ferrite core </a:t>
            </a:r>
          </a:p>
          <a:p>
            <a:pPr algn="l" eaLnBrk="1" hangingPunct="1"/>
            <a:endParaRPr lang="en-US" altLang="en-US" sz="2000"/>
          </a:p>
          <a:p>
            <a:pPr algn="l" eaLnBrk="1" hangingPunct="1"/>
            <a:r>
              <a:rPr lang="en-US" altLang="en-US" sz="2000"/>
              <a:t>What should be done if a properly operating amateur station is the cause of  interference to a nearby telephone? Ask the telephone company to install </a:t>
            </a:r>
            <a:r>
              <a:rPr lang="en-US" altLang="en-US" sz="2000" b="1"/>
              <a:t>RFI filters</a:t>
            </a:r>
            <a:r>
              <a:rPr lang="en-US" altLang="en-US"/>
              <a:t> </a:t>
            </a: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41F54DDA-52AD-4098-B428-0EAFF88AC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120A2135-BB80-402E-AAB6-253A0E7F1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pic>
        <p:nvPicPr>
          <p:cNvPr id="12295" name="Picture 6">
            <a:extLst>
              <a:ext uri="{FF2B5EF4-FFF2-40B4-BE49-F238E27FC236}">
                <a16:creationId xmlns:a16="http://schemas.microsoft.com/office/drawing/2014/main" id="{7AD5A6B7-50E4-4735-A7ED-DD69DD1CA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5" y="4338638"/>
            <a:ext cx="2397125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7">
            <a:extLst>
              <a:ext uri="{FF2B5EF4-FFF2-40B4-BE49-F238E27FC236}">
                <a16:creationId xmlns:a16="http://schemas.microsoft.com/office/drawing/2014/main" id="{2EB94524-A353-4D0D-9505-C8DA7A8BE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5692775"/>
            <a:ext cx="13239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0">
            <a:extLst>
              <a:ext uri="{FF2B5EF4-FFF2-40B4-BE49-F238E27FC236}">
                <a16:creationId xmlns:a16="http://schemas.microsoft.com/office/drawing/2014/main" id="{D12E2DD9-8DFF-4558-BC79-ADF16274B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9325" y="4367213"/>
            <a:ext cx="1223963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1">
            <a:extLst>
              <a:ext uri="{FF2B5EF4-FFF2-40B4-BE49-F238E27FC236}">
                <a16:creationId xmlns:a16="http://schemas.microsoft.com/office/drawing/2014/main" id="{1C18EFD3-E49F-4030-B11E-54F121254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113" y="5481638"/>
            <a:ext cx="1389062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2">
            <a:extLst>
              <a:ext uri="{FF2B5EF4-FFF2-40B4-BE49-F238E27FC236}">
                <a16:creationId xmlns:a16="http://schemas.microsoft.com/office/drawing/2014/main" id="{A18D9211-6DE9-4B7F-A9ED-9DA0216DEA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576888"/>
            <a:ext cx="1317625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9">
            <a:extLst>
              <a:ext uri="{FF2B5EF4-FFF2-40B4-BE49-F238E27FC236}">
                <a16:creationId xmlns:a16="http://schemas.microsoft.com/office/drawing/2014/main" id="{C772A38B-2428-4FA2-A183-785A5C77C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450" y="5316538"/>
            <a:ext cx="11715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158BDCB-2CD4-4D52-8B40-F0DD2E7712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Intermodulation &amp; Key Clicks                      </a:t>
            </a:r>
            <a:r>
              <a:rPr lang="en-CA" altLang="en-US" sz="1000"/>
              <a:t>Page 60 / 61</a:t>
            </a:r>
            <a:endParaRPr lang="en-US" altLang="en-US" sz="10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8313254-A567-4671-900D-25EBB607D05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642350" cy="53276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2400"/>
              <a:t>If someone tells you that signals from your hand-held transceiver are interfering with other signals on a frequency near yours, what may be the cause? </a:t>
            </a:r>
            <a:r>
              <a:rPr lang="en-US" altLang="en-US" sz="2400" b="1"/>
              <a:t>Your hand-held may be transmitting spurious emissions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400"/>
          </a:p>
          <a:p>
            <a:pPr algn="l" eaLnBrk="1" hangingPunct="1">
              <a:lnSpc>
                <a:spcPct val="80000"/>
              </a:lnSpc>
            </a:pPr>
            <a:r>
              <a:rPr lang="en-US" altLang="en-US" sz="2400"/>
              <a:t>If your transmitter sends signals outside  the band where it is transmitting, what is  this called? </a:t>
            </a:r>
            <a:r>
              <a:rPr lang="en-US" altLang="en-US" sz="2400" b="1"/>
              <a:t>Spurious emissions</a:t>
            </a:r>
            <a:r>
              <a:rPr lang="en-US" altLang="en-US" sz="240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400"/>
          </a:p>
          <a:p>
            <a:pPr algn="l" eaLnBrk="1" hangingPunct="1">
              <a:lnSpc>
                <a:spcPct val="80000"/>
              </a:lnSpc>
            </a:pPr>
            <a:r>
              <a:rPr lang="en-US" altLang="en-US" sz="2400"/>
              <a:t>What problem may occur if your  transmitter is operated without the cover  and other shielding in place?  </a:t>
            </a:r>
            <a:r>
              <a:rPr lang="en-US" altLang="en-US" sz="2400" b="1"/>
              <a:t>It may transmit spurious emissions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400"/>
          </a:p>
          <a:p>
            <a:pPr algn="l" eaLnBrk="1" hangingPunct="1">
              <a:lnSpc>
                <a:spcPct val="80000"/>
              </a:lnSpc>
            </a:pPr>
            <a:r>
              <a:rPr lang="en-US" altLang="en-US" sz="2400"/>
              <a:t>A parasitic oscillation:  </a:t>
            </a:r>
            <a:r>
              <a:rPr lang="en-US" altLang="en-US" sz="2400" b="1"/>
              <a:t>is an unwanted signal developed in a transmitter</a:t>
            </a:r>
            <a:r>
              <a:rPr lang="en-US" altLang="en-US" sz="240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240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E527B0F-CB04-49C2-8B86-7DBA4D2BB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00F7A492-4029-445D-8AA8-CA911DFBD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49F87E7-5A86-42C6-A224-918577DFBE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3200"/>
              <a:t>Intermodulation &amp; Key Clicks                         </a:t>
            </a:r>
            <a:r>
              <a:rPr lang="en-CA" altLang="en-US" sz="1000"/>
              <a:t>Con’t</a:t>
            </a:r>
            <a:endParaRPr lang="en-US" altLang="en-US" sz="100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2EA3B51-F24F-4225-BDB8-626430B105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642350" cy="5472113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Parasitic oscillations in the RF power  amplifier stage of a transmitter may be  found: </a:t>
            </a:r>
            <a:r>
              <a:rPr lang="en-US" altLang="en-US" sz="1800" b="1"/>
              <a:t>at high or low frequencies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Transmitter RF amplifiers can generate parasitic oscillations: </a:t>
            </a:r>
            <a:r>
              <a:rPr lang="en-US" altLang="en-US" sz="1800" b="1"/>
              <a:t>on either side of the transmitter  frequency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In Morse code transmission, local RF  interference (key-clicks) is produced by:  </a:t>
            </a:r>
            <a:r>
              <a:rPr lang="en-US" altLang="en-US" sz="1800" b="1"/>
              <a:t>the making and breaking of the circuit at  the Morse key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Key-clicks, heard from a Morse code  transmitter at a distant receiver, are the  result of: </a:t>
            </a:r>
            <a:r>
              <a:rPr lang="en-US" altLang="en-US" sz="1800" b="1"/>
              <a:t>too sharp rise and decay times of the carrier</a:t>
            </a:r>
          </a:p>
          <a:p>
            <a:pPr algn="l" eaLnBrk="1" hangingPunct="1">
              <a:lnSpc>
                <a:spcPct val="80000"/>
              </a:lnSpc>
            </a:pPr>
            <a:endParaRPr lang="en-CA" altLang="en-US" sz="1800"/>
          </a:p>
          <a:p>
            <a:pPr algn="l" eaLnBrk="1" hangingPunct="1">
              <a:lnSpc>
                <a:spcPct val="80000"/>
              </a:lnSpc>
            </a:pPr>
            <a:r>
              <a:rPr lang="en-CA" altLang="en-US" sz="1800"/>
              <a:t>How can you prevent key-clicks?</a:t>
            </a:r>
            <a:r>
              <a:rPr lang="en-CA" altLang="en-US" sz="1800" b="1"/>
              <a:t> By using a key-click filter</a:t>
            </a:r>
            <a:endParaRPr lang="en-US" altLang="en-US" sz="1800" b="1"/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In a Morse code transmission, local RF interference (key-clicks) is produced by:  </a:t>
            </a:r>
            <a:r>
              <a:rPr lang="en-US" altLang="en-US" sz="1800" b="1"/>
              <a:t>Sparking at the key contacts</a:t>
            </a:r>
            <a:r>
              <a:rPr lang="en-US" altLang="en-US" sz="2800" b="1"/>
              <a:t> </a:t>
            </a:r>
            <a:r>
              <a:rPr lang="en-US" altLang="en-US" sz="2800"/>
              <a:t> </a:t>
            </a:r>
            <a:endParaRPr lang="en-US" altLang="en-US" sz="1800" b="1"/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Key-clicks can be suppressed by:  </a:t>
            </a:r>
            <a:r>
              <a:rPr lang="en-US" altLang="en-US" sz="1800" b="1"/>
              <a:t>inserting a choke and a capacitor at the  key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AC03FFC6-5DB1-4D87-A25B-749D90C67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570E37E3-5E4F-45ED-BFAE-0952D9991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60189B6-4702-4658-AD30-CDAF99668C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47700"/>
          </a:xfrm>
        </p:spPr>
        <p:txBody>
          <a:bodyPr/>
          <a:lstStyle/>
          <a:p>
            <a:pPr algn="l" eaLnBrk="1" hangingPunct="1"/>
            <a:r>
              <a:rPr lang="en-CA" altLang="en-US" sz="2800"/>
              <a:t>Harmonics, Splatter etc.                                 </a:t>
            </a:r>
            <a:r>
              <a:rPr lang="en-CA" altLang="en-US" sz="900"/>
              <a:t>Page 61</a:t>
            </a:r>
            <a:endParaRPr lang="en-US" altLang="en-US" sz="90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A6DDEB3-0D1E-4CF8-A4B6-3C2FBFC5B45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9388" y="1196975"/>
            <a:ext cx="8713787" cy="5472113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If a neighbour reports television  interference on one or two channels only  when you transmit on 15 metres, what is  probably the cause of the interference? </a:t>
            </a:r>
            <a:r>
              <a:rPr lang="en-US" altLang="en-US" sz="1800" b="1"/>
              <a:t>Harmonic radiation from your  transmitter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What is meant by harmonic radiation? </a:t>
            </a:r>
            <a:r>
              <a:rPr lang="en-US" altLang="en-US" sz="1800" b="1"/>
              <a:t>Unwanted signals at frequencies which  are multiples of the fundamental  (chosen) frequency</a:t>
            </a: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Why is harmonic radiation from an  amateur station not wanted? </a:t>
            </a:r>
            <a:r>
              <a:rPr lang="en-US" altLang="en-US" sz="1800" b="1"/>
              <a:t>It may cause interference to other stations and may result in out-of-band  signals</a:t>
            </a: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What type of interference may come from a multi-band antenna connected to  a poorly tuned transmitter? </a:t>
            </a:r>
            <a:r>
              <a:rPr lang="en-US" altLang="en-US" sz="1800" b="1"/>
              <a:t>Harmonic radiation</a:t>
            </a:r>
            <a:r>
              <a:rPr lang="en-US" altLang="en-US" sz="1800"/>
              <a:t> 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If you are told your station was heard on  21,375 kHz, but at the time you were  operating on 7,125 kHz, what is one  reason this could happen? </a:t>
            </a:r>
            <a:r>
              <a:rPr lang="en-US" altLang="en-US" sz="1800" b="1"/>
              <a:t>Your transmitter was radiating harmonic signals</a:t>
            </a:r>
          </a:p>
          <a:p>
            <a:pPr algn="l" eaLnBrk="1" hangingPunct="1">
              <a:lnSpc>
                <a:spcPct val="80000"/>
              </a:lnSpc>
            </a:pPr>
            <a:endParaRPr lang="en-US" altLang="en-US" sz="1800"/>
          </a:p>
          <a:p>
            <a:pPr algn="l" eaLnBrk="1" hangingPunct="1">
              <a:lnSpc>
                <a:spcPct val="80000"/>
              </a:lnSpc>
            </a:pPr>
            <a:r>
              <a:rPr lang="en-US" altLang="en-US" sz="1800"/>
              <a:t>Your amateur radio transmitter appears  to be creating interference to the  television on channel 3 (60-66 MHz)  when you are transmitting on the 15  metre band. Other channels are not  affected. The most likely cause is:  </a:t>
            </a:r>
            <a:r>
              <a:rPr lang="en-US" altLang="en-US" sz="1800" b="1"/>
              <a:t>harmonic radiation from the transmitter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1E1D825-9AED-42C0-8631-080493D30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1158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E5FC6ED0-2ABC-45B3-ADD1-50912C7F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981075"/>
            <a:ext cx="8650288" cy="69850"/>
          </a:xfrm>
          <a:prstGeom prst="rect">
            <a:avLst/>
          </a:prstGeom>
          <a:solidFill>
            <a:srgbClr val="C0C0C0"/>
          </a:solidFill>
          <a:ln w="3327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3961</TotalTime>
  <Words>1356</Words>
  <Application>Microsoft Office PowerPoint</Application>
  <PresentationFormat>On-screen Show (4:3)</PresentationFormat>
  <Paragraphs>140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CHAPTER 15</vt:lpstr>
      <vt:lpstr>Interference &amp; Suppression                           Page 59</vt:lpstr>
      <vt:lpstr>Front-End Overload, Cross-Modulation                                  Con’t</vt:lpstr>
      <vt:lpstr>Audio Rectification etc.                                  Page 61</vt:lpstr>
      <vt:lpstr>Audio Rectification etc.                                   Con’t</vt:lpstr>
      <vt:lpstr>Audio Rectification etc.                                   Con’t</vt:lpstr>
      <vt:lpstr>Intermodulation &amp; Key Clicks                      Page 60 / 61</vt:lpstr>
      <vt:lpstr>Intermodulation &amp; Key Clicks                         Con’t</vt:lpstr>
      <vt:lpstr>Harmonics, Splatter etc.                                 Page 61</vt:lpstr>
      <vt:lpstr>Harmonics, Splatter etc.                                  Con’t</vt:lpstr>
      <vt:lpstr>PowerPoint Presentation</vt:lpstr>
      <vt:lpstr>Use of Filters, etc.                                         Page 62</vt:lpstr>
      <vt:lpstr>PowerPoint Presentation</vt:lpstr>
      <vt:lpstr>Use of Filters, etc.                                          Con’t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Geoff</cp:lastModifiedBy>
  <cp:revision>19</cp:revision>
  <dcterms:created xsi:type="dcterms:W3CDTF">2007-10-21T01:19:09Z</dcterms:created>
  <dcterms:modified xsi:type="dcterms:W3CDTF">2017-11-01T01:21:41Z</dcterms:modified>
</cp:coreProperties>
</file>