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07AFA-7ACC-4410-BD6E-E6047280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B4DCE-2F7A-4D13-8AB0-6A1126E75BFC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8CADA-A1E6-4A10-8FFB-B73214B3A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9E3A0-F428-4CE4-9377-02F9BF4F6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EE5BF-7F13-4DAB-8C1A-C559CEDD0D78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3127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E14D2-00EC-4EDD-B85B-4369CD6C0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EF06A-869D-4F43-81D0-48E746359659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1FB7D-903D-4F3A-9CC1-C05BC8B3B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433BD-098B-40D4-B5D2-CB927797F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048B3-1B94-4114-8DC9-21464EBB7FEF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540122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B236B-5EE2-41E5-815E-C7B8C4B04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FC1CF-3B61-4CF2-96B1-734A5558CB66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AAF6B-6267-4651-A14C-E127F5890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B0F53-C796-47CD-856D-BF1EE7C78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956B7-C836-42DE-B437-86C5669571D9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6142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F7802-6535-4ED5-B566-795AC9A09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1A35C-C1E1-43D7-B016-C8C6D9E143B5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8E8A8-F3FC-428E-A974-0A6BAE34C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6894A-AD76-4D9A-959D-38040047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E23BE-D2F3-4307-9CAA-74D678FEA18A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85738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00377-0D2A-4B98-83B6-1EA7FE9AA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360A1-FA3D-41F2-B63A-A65CCF84DA11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CD0A7-8DA9-4952-A5FE-40E5C9255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16BA4-F7C9-4B8C-9243-7849B908D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6B82F-1075-4B84-9629-2B7AF16FEE38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72664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6D99B7-36EB-4760-AC83-878881F9F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03FDE-347F-4E38-BE4A-90B3DEA5B2DF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34F697A-EFB1-463A-8AE3-A1D2BCAB0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69F6739-1B17-4421-8E54-8BBCADEC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01005-91EC-4D62-88A9-89A8F1414EFC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86278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4AD2C67-CE47-4064-A69B-67AD77670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48691-8691-419C-BA83-ABA81255A766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662E70-F87D-4E5B-B182-4C77DAC9D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39F423C-DC85-4EC1-ADFB-5F2B12386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2E57B-313E-4497-B130-D696A39E1B52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52132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9B74CD4-616B-40ED-8A71-6417FAAE9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E5E1B-2A7F-43A2-A7FE-5FA3811B8E0E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C07B50F-C964-45A0-8A16-873C541A3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F68D3E2-F616-4476-87F9-95893E64F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31505-5705-4265-A531-DCBF07EF8BCF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86216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4E261FE-5B2D-4FF0-AA52-103279CA2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F3561-D755-404A-B89C-F70C207C8957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B57DC8E-2362-4F05-9703-902FAD70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009755-24C8-4E98-AD24-ED01E1AE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908BF-BAAD-4C95-8F40-E6085DB50831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594064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AD878C2-1D69-40FF-B5B2-2D68FF5D4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195F-B877-4E74-8328-1D652B692E03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72D40E-35BD-439C-B0C2-41CE1BD08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32ECFC-4CCC-41BE-B4B7-06F095022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2A6BA-0A05-4C74-8EE1-ADC3EF0145E1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85689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1A404F4-95B8-440D-B922-E2CFF6A6D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2E3C9-D738-4DFC-B753-C33D2408152A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B546010-941E-401F-BDB2-5EEAAE1C5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A257997-5851-4DCE-A9C3-E67A9317E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5A253-BB12-4E59-AB9D-7676DDB5013E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63699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C2F4087-9542-495B-8DDD-55EB005F99D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CA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EB30A12-EE4A-436F-B13D-5F4CF7346A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CA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F7677-A863-4C42-ADD2-B2A2B856F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40DF7E-19AD-4B3E-ACEA-F04E311136D4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C4AF5-8348-4FE9-9A87-F73C1ABC63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E5E92-4A1F-4F22-B84C-DD6525CBF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9EC1CD0-0B4E-4A8B-82A4-834061E09078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jpeg"/><Relationship Id="rId7" Type="http://schemas.openxmlformats.org/officeDocument/2006/relationships/hyperlink" Target="http://images.google.ca/imgres?imgurl=http://www.global-b2b-network.com/direct/dbimage/50297998/Square_Bridge_Rectifier.jpg&amp;imgrefurl=http://www.global-b2b-network.com/b2b/78/79/1273/255455/sell_square_bridge_rectifier.html&amp;h=360&amp;w=360&amp;sz=28&amp;hl=en&amp;start=8&amp;um=1&amp;tbnid=LqfzqIipetEudM:&amp;tbnh=121&amp;tbnw=121&amp;prev=/images%3Fq%3Dbridge%2Brectifier%26um%3D1%26hl%3Den%26sa%3DN" TargetMode="External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4.jpeg"/><Relationship Id="rId5" Type="http://schemas.openxmlformats.org/officeDocument/2006/relationships/hyperlink" Target="http://upload.wikimedia.org/wikipedia/commons/c/cf/ATX_power_supply_interior.jpg" TargetMode="External"/><Relationship Id="rId10" Type="http://schemas.openxmlformats.org/officeDocument/2006/relationships/image" Target="../media/image13.jpeg"/><Relationship Id="rId4" Type="http://schemas.openxmlformats.org/officeDocument/2006/relationships/image" Target="../media/image9.jpeg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google.ca/imgres?imgurl=http://www.global-b2b-network.com/direct/dbimage/50297998/Square_Bridge_Rectifier.jpg&amp;imgrefurl=http://www.global-b2b-network.com/b2b/78/79/1273/255455/sell_square_bridge_rectifier.html&amp;h=360&amp;w=360&amp;sz=28&amp;hl=en&amp;start=8&amp;um=1&amp;tbnid=LqfzqIipetEudM:&amp;tbnh=121&amp;tbnw=121&amp;prev=/images%3Fq%3Dbridge%2Brectifier%26um%3D1%26hl%3Den%26sa%3D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166DA972-CA11-4A81-9C2A-18A9D01240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CA" altLang="en-US" sz="5400"/>
              <a:t>CHAPTER 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3A81D0-205E-4074-9163-1C50B9A2FC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Power Supplies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B945147-1DB3-4EBC-8228-AED2D99B77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Regulator</a:t>
            </a:r>
            <a:br>
              <a:rPr lang="en-US" altLang="en-US" b="1"/>
            </a:br>
            <a:endParaRPr lang="en-US" altLang="en-US" b="1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C49704C-4C42-4689-ABA5-97EF1C5969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voltage regulator is an electrical regulator designed to automatically </a:t>
            </a:r>
            <a:r>
              <a:rPr lang="en-US" altLang="en-US" u="sng"/>
              <a:t>maintain a constant voltage level</a:t>
            </a:r>
            <a:r>
              <a:rPr lang="en-US" altLang="en-US"/>
              <a:t>.</a:t>
            </a:r>
          </a:p>
          <a:p>
            <a:pPr eaLnBrk="1" hangingPunct="1"/>
            <a:endParaRPr lang="en-US" altLang="en-US"/>
          </a:p>
        </p:txBody>
      </p:sp>
      <p:pic>
        <p:nvPicPr>
          <p:cNvPr id="11268" name="Picture 5" descr="300px-Voltage-Regulator-IEC-Symbol">
            <a:extLst>
              <a:ext uri="{FF2B5EF4-FFF2-40B4-BE49-F238E27FC236}">
                <a16:creationId xmlns:a16="http://schemas.microsoft.com/office/drawing/2014/main" id="{C13DF52C-3F28-4F5E-A978-7F37DEEECF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91000"/>
            <a:ext cx="2857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7">
            <a:extLst>
              <a:ext uri="{FF2B5EF4-FFF2-40B4-BE49-F238E27FC236}">
                <a16:creationId xmlns:a16="http://schemas.microsoft.com/office/drawing/2014/main" id="{F2FEA40D-2FE4-4C9C-9903-68094F148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5943600"/>
            <a:ext cx="332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Voltage-Regulator-IEC-Symbol</a:t>
            </a:r>
          </a:p>
        </p:txBody>
      </p:sp>
      <p:pic>
        <p:nvPicPr>
          <p:cNvPr id="11270" name="Picture 9" descr="LM7805">
            <a:extLst>
              <a:ext uri="{FF2B5EF4-FFF2-40B4-BE49-F238E27FC236}">
                <a16:creationId xmlns:a16="http://schemas.microsoft.com/office/drawing/2014/main" id="{54D6BCD4-261A-4D5F-9B86-DA74E12BE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80" r="25374"/>
          <a:stretch>
            <a:fillRect/>
          </a:stretch>
        </p:blipFill>
        <p:spPr bwMode="auto">
          <a:xfrm>
            <a:off x="4724400" y="3810000"/>
            <a:ext cx="12954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4A702DB-1DB3-46DD-A64E-60BA93BD4A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eaLnBrk="1" hangingPunct="1"/>
            <a:r>
              <a:rPr lang="en-US" altLang="en-US" b="1"/>
              <a:t>Regulated Power Supply</a:t>
            </a:r>
          </a:p>
        </p:txBody>
      </p:sp>
      <p:pic>
        <p:nvPicPr>
          <p:cNvPr id="12291" name="Picture 3">
            <a:extLst>
              <a:ext uri="{FF2B5EF4-FFF2-40B4-BE49-F238E27FC236}">
                <a16:creationId xmlns:a16="http://schemas.microsoft.com/office/drawing/2014/main" id="{DAFDF4AD-06BF-4393-9909-7DA6E402F173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841625"/>
            <a:ext cx="8229600" cy="2041525"/>
          </a:xfrm>
          <a:noFill/>
        </p:spPr>
      </p:pic>
      <p:sp>
        <p:nvSpPr>
          <p:cNvPr id="12292" name="Rectangle 4">
            <a:extLst>
              <a:ext uri="{FF2B5EF4-FFF2-40B4-BE49-F238E27FC236}">
                <a16:creationId xmlns:a16="http://schemas.microsoft.com/office/drawing/2014/main" id="{8171B78D-A676-4362-8AD6-A793F8051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066800"/>
            <a:ext cx="19050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Transfers electrical energy from one circuit to another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C2DD2CAC-8D2A-480E-A3CC-356E9577C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066800"/>
            <a:ext cx="1419225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Converts alternating current to direct current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C23C23B2-188B-4CBF-AC76-E183543F0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9588" y="1068388"/>
            <a:ext cx="20574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unwanted signal components and/or enhance wanted ones</a:t>
            </a: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FA79EE49-2D53-4A6C-B541-C242C34C5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5561013"/>
            <a:ext cx="2019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Automatically maintain a constant voltage level</a:t>
            </a:r>
          </a:p>
        </p:txBody>
      </p:sp>
      <p:sp>
        <p:nvSpPr>
          <p:cNvPr id="12296" name="AutoShape 8">
            <a:extLst>
              <a:ext uri="{FF2B5EF4-FFF2-40B4-BE49-F238E27FC236}">
                <a16:creationId xmlns:a16="http://schemas.microsoft.com/office/drawing/2014/main" id="{B7A1FD68-FC37-448A-965D-206CDB3C0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14600"/>
            <a:ext cx="485775" cy="595313"/>
          </a:xfrm>
          <a:prstGeom prst="downArrow">
            <a:avLst>
              <a:gd name="adj1" fmla="val 50000"/>
              <a:gd name="adj2" fmla="val 30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7" name="AutoShape 9">
            <a:extLst>
              <a:ext uri="{FF2B5EF4-FFF2-40B4-BE49-F238E27FC236}">
                <a16:creationId xmlns:a16="http://schemas.microsoft.com/office/drawing/2014/main" id="{433BD8AA-BC3E-4DD4-9C6B-A8A4B5609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514600"/>
            <a:ext cx="485775" cy="595313"/>
          </a:xfrm>
          <a:prstGeom prst="downArrow">
            <a:avLst>
              <a:gd name="adj1" fmla="val 50000"/>
              <a:gd name="adj2" fmla="val 30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8" name="AutoShape 10">
            <a:extLst>
              <a:ext uri="{FF2B5EF4-FFF2-40B4-BE49-F238E27FC236}">
                <a16:creationId xmlns:a16="http://schemas.microsoft.com/office/drawing/2014/main" id="{64CE04BB-D1E5-419E-9BF9-357640BA7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2590800"/>
            <a:ext cx="485775" cy="595313"/>
          </a:xfrm>
          <a:prstGeom prst="downArrow">
            <a:avLst>
              <a:gd name="adj1" fmla="val 50000"/>
              <a:gd name="adj2" fmla="val 30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9" name="AutoShape 11">
            <a:extLst>
              <a:ext uri="{FF2B5EF4-FFF2-40B4-BE49-F238E27FC236}">
                <a16:creationId xmlns:a16="http://schemas.microsoft.com/office/drawing/2014/main" id="{DF731C84-772E-4ED1-9003-4E450A0C18F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620000" y="4800600"/>
            <a:ext cx="485775" cy="595313"/>
          </a:xfrm>
          <a:prstGeom prst="downArrow">
            <a:avLst>
              <a:gd name="adj1" fmla="val 50000"/>
              <a:gd name="adj2" fmla="val 30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300" name="Rectangle 12">
            <a:extLst>
              <a:ext uri="{FF2B5EF4-FFF2-40B4-BE49-F238E27FC236}">
                <a16:creationId xmlns:a16="http://schemas.microsoft.com/office/drawing/2014/main" id="{2AFB1018-9ED5-4D1B-A2CA-7FB29BEF2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828800"/>
            <a:ext cx="216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120 or 240 volt AC</a:t>
            </a:r>
          </a:p>
        </p:txBody>
      </p:sp>
      <p:sp>
        <p:nvSpPr>
          <p:cNvPr id="12301" name="AutoShape 13">
            <a:extLst>
              <a:ext uri="{FF2B5EF4-FFF2-40B4-BE49-F238E27FC236}">
                <a16:creationId xmlns:a16="http://schemas.microsoft.com/office/drawing/2014/main" id="{D0282E1A-9B83-417B-915F-EEB4216FD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209800"/>
            <a:ext cx="485775" cy="595313"/>
          </a:xfrm>
          <a:prstGeom prst="downArrow">
            <a:avLst>
              <a:gd name="adj1" fmla="val 50000"/>
              <a:gd name="adj2" fmla="val 30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302" name="Rectangle 15">
            <a:extLst>
              <a:ext uri="{FF2B5EF4-FFF2-40B4-BE49-F238E27FC236}">
                <a16:creationId xmlns:a16="http://schemas.microsoft.com/office/drawing/2014/main" id="{0E3AE066-9EC1-4EF9-B46E-36D8CABF0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8" y="5562600"/>
            <a:ext cx="2493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Well-regulated lower DC voltage of </a:t>
            </a:r>
            <a:r>
              <a:rPr lang="en-CA" altLang="en-US" sz="1800"/>
              <a:t>13.8v</a:t>
            </a:r>
            <a:endParaRPr lang="en-US" altLang="en-US" sz="1800"/>
          </a:p>
        </p:txBody>
      </p:sp>
      <p:sp>
        <p:nvSpPr>
          <p:cNvPr id="12303" name="AutoShape 16">
            <a:extLst>
              <a:ext uri="{FF2B5EF4-FFF2-40B4-BE49-F238E27FC236}">
                <a16:creationId xmlns:a16="http://schemas.microsoft.com/office/drawing/2014/main" id="{3451A177-F0C6-481E-A41E-C8DD7060037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410200" y="4876800"/>
            <a:ext cx="485775" cy="595313"/>
          </a:xfrm>
          <a:prstGeom prst="downArrow">
            <a:avLst>
              <a:gd name="adj1" fmla="val 50000"/>
              <a:gd name="adj2" fmla="val 306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2304" name="Picture 17" descr="650px-Rectification">
            <a:extLst>
              <a:ext uri="{FF2B5EF4-FFF2-40B4-BE49-F238E27FC236}">
                <a16:creationId xmlns:a16="http://schemas.microsoft.com/office/drawing/2014/main" id="{464BE1F2-8F55-49CD-9FD4-96C1E1218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303"/>
          <a:stretch>
            <a:fillRect/>
          </a:stretch>
        </p:blipFill>
        <p:spPr bwMode="auto">
          <a:xfrm>
            <a:off x="381000" y="1066800"/>
            <a:ext cx="2133600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18">
            <a:extLst>
              <a:ext uri="{FF2B5EF4-FFF2-40B4-BE49-F238E27FC236}">
                <a16:creationId xmlns:a16="http://schemas.microsoft.com/office/drawing/2014/main" id="{70545C29-AD37-4780-9F2D-A94B54028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4" t="59155" r="1276"/>
          <a:stretch>
            <a:fillRect/>
          </a:stretch>
        </p:blipFill>
        <p:spPr bwMode="auto">
          <a:xfrm>
            <a:off x="381000" y="4343400"/>
            <a:ext cx="4114800" cy="131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82A20BA-BA77-4061-AFE8-9A8B54DA84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The Power Supply</a:t>
            </a:r>
            <a:br>
              <a:rPr lang="en-US" altLang="en-US" sz="4000" b="1"/>
            </a:br>
            <a:endParaRPr lang="en-US" altLang="en-US" sz="4000" b="1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428D91A-6DD1-473C-86EE-D29FC1D78F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241550"/>
            <a:ext cx="8229600" cy="2711450"/>
          </a:xfrm>
        </p:spPr>
        <p:txBody>
          <a:bodyPr/>
          <a:lstStyle/>
          <a:p>
            <a:pPr eaLnBrk="1" hangingPunct="1"/>
            <a:r>
              <a:rPr lang="en-US" altLang="en-US" sz="2800"/>
              <a:t>A station’s power supply (sometimes known as a power supply unit or PSU) is a device or system that supplies electrical energy to an output load or group of loads</a:t>
            </a:r>
          </a:p>
          <a:p>
            <a:pPr eaLnBrk="1" hangingPunct="1"/>
            <a:r>
              <a:rPr lang="en-US" altLang="en-US" sz="2800"/>
              <a:t>Stations may have one robust supply to feed all devices, or may have multiple power supplies.</a:t>
            </a:r>
          </a:p>
        </p:txBody>
      </p:sp>
      <p:pic>
        <p:nvPicPr>
          <p:cNvPr id="3076" name="Picture 5" descr="214b78b079c400a90864918ccce0a1e1">
            <a:extLst>
              <a:ext uri="{FF2B5EF4-FFF2-40B4-BE49-F238E27FC236}">
                <a16:creationId xmlns:a16="http://schemas.microsoft.com/office/drawing/2014/main" id="{18674240-27D5-4428-81FB-E822FEC00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488" y="163513"/>
            <a:ext cx="200025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7" descr="Tascam-CD-GT1-Power-Supply">
            <a:extLst>
              <a:ext uri="{FF2B5EF4-FFF2-40B4-BE49-F238E27FC236}">
                <a16:creationId xmlns:a16="http://schemas.microsoft.com/office/drawing/2014/main" id="{934A9C9D-CEAA-4C83-94F3-6087C2AEE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3" y="269875"/>
            <a:ext cx="167481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9" descr="PC_Power_Supply">
            <a:extLst>
              <a:ext uri="{FF2B5EF4-FFF2-40B4-BE49-F238E27FC236}">
                <a16:creationId xmlns:a16="http://schemas.microsoft.com/office/drawing/2014/main" id="{3E24A90D-AF3A-4C62-BF4A-CF663A418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223" r="2222" b="24445"/>
          <a:stretch>
            <a:fillRect/>
          </a:stretch>
        </p:blipFill>
        <p:spPr bwMode="auto">
          <a:xfrm>
            <a:off x="1219200" y="5029200"/>
            <a:ext cx="3352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1" descr="STANDARD-D-C-REGULATED-POWER-SUPPLY--">
            <a:extLst>
              <a:ext uri="{FF2B5EF4-FFF2-40B4-BE49-F238E27FC236}">
                <a16:creationId xmlns:a16="http://schemas.microsoft.com/office/drawing/2014/main" id="{AB25A2AD-63B7-4121-9864-29288CC7B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724400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Power-Cords-Plug">
            <a:extLst>
              <a:ext uri="{FF2B5EF4-FFF2-40B4-BE49-F238E27FC236}">
                <a16:creationId xmlns:a16="http://schemas.microsoft.com/office/drawing/2014/main" id="{288E5914-AC1F-4E46-8BB3-9ADA6F39A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1" r="51157" b="10695"/>
          <a:stretch>
            <a:fillRect/>
          </a:stretch>
        </p:blipFill>
        <p:spPr bwMode="auto">
          <a:xfrm rot="2346109">
            <a:off x="4808538" y="4127500"/>
            <a:ext cx="1133475" cy="286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800px-Electricity_grid_simple-_North_America">
            <a:extLst>
              <a:ext uri="{FF2B5EF4-FFF2-40B4-BE49-F238E27FC236}">
                <a16:creationId xmlns:a16="http://schemas.microsoft.com/office/drawing/2014/main" id="{07678B46-DE9F-4CDE-9FB7-8DC26372A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900113"/>
            <a:ext cx="9144000" cy="372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 descr="214b78b079c400a90864918ccce0a1e1">
            <a:extLst>
              <a:ext uri="{FF2B5EF4-FFF2-40B4-BE49-F238E27FC236}">
                <a16:creationId xmlns:a16="http://schemas.microsoft.com/office/drawing/2014/main" id="{098337E8-3078-4DAD-84D8-F09FCEAA0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256213"/>
            <a:ext cx="157003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13">
            <a:extLst>
              <a:ext uri="{FF2B5EF4-FFF2-40B4-BE49-F238E27FC236}">
                <a16:creationId xmlns:a16="http://schemas.microsoft.com/office/drawing/2014/main" id="{C290F8FF-41F2-4832-B179-D8E2168EE0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9713" y="390525"/>
            <a:ext cx="8229600" cy="587375"/>
          </a:xfrm>
          <a:noFill/>
        </p:spPr>
        <p:txBody>
          <a:bodyPr/>
          <a:lstStyle/>
          <a:p>
            <a:pPr eaLnBrk="1" hangingPunct="1"/>
            <a:r>
              <a:rPr lang="en-US" altLang="en-US" b="1"/>
              <a:t>The Power Supply</a:t>
            </a:r>
            <a:br>
              <a:rPr lang="en-US" altLang="en-US" b="1"/>
            </a:br>
            <a:endParaRPr lang="en-US" altLang="en-US" b="1"/>
          </a:p>
        </p:txBody>
      </p:sp>
      <p:sp>
        <p:nvSpPr>
          <p:cNvPr id="4102" name="Rectangle 14">
            <a:extLst>
              <a:ext uri="{FF2B5EF4-FFF2-40B4-BE49-F238E27FC236}">
                <a16:creationId xmlns:a16="http://schemas.microsoft.com/office/drawing/2014/main" id="{376CB780-2E8C-4337-989A-26E14EC36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75" y="4908550"/>
            <a:ext cx="21161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 voltage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120 volt AC here</a:t>
            </a:r>
          </a:p>
        </p:txBody>
      </p:sp>
      <p:sp>
        <p:nvSpPr>
          <p:cNvPr id="4103" name="Rectangle 15">
            <a:extLst>
              <a:ext uri="{FF2B5EF4-FFF2-40B4-BE49-F238E27FC236}">
                <a16:creationId xmlns:a16="http://schemas.microsoft.com/office/drawing/2014/main" id="{F1E363A5-0B03-4D97-9DAB-F4987CC0B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3" y="5113338"/>
            <a:ext cx="216535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Station power supply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typically provides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13.8 VDC ± 5%</a:t>
            </a:r>
          </a:p>
        </p:txBody>
      </p:sp>
      <p:sp>
        <p:nvSpPr>
          <p:cNvPr id="4104" name="AutoShape 16">
            <a:extLst>
              <a:ext uri="{FF2B5EF4-FFF2-40B4-BE49-F238E27FC236}">
                <a16:creationId xmlns:a16="http://schemas.microsoft.com/office/drawing/2014/main" id="{E5199F0A-A64C-4E0C-8272-4217D3356DEF}"/>
              </a:ext>
            </a:extLst>
          </p:cNvPr>
          <p:cNvSpPr>
            <a:spLocks noChangeArrowheads="1"/>
          </p:cNvSpPr>
          <p:nvPr/>
        </p:nvSpPr>
        <p:spPr bwMode="auto">
          <a:xfrm rot="-2016052">
            <a:off x="6235700" y="4438650"/>
            <a:ext cx="1066800" cy="473075"/>
          </a:xfrm>
          <a:prstGeom prst="leftArrow">
            <a:avLst>
              <a:gd name="adj1" fmla="val 50000"/>
              <a:gd name="adj2" fmla="val 11756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4105" name="AutoShape 17">
            <a:extLst>
              <a:ext uri="{FF2B5EF4-FFF2-40B4-BE49-F238E27FC236}">
                <a16:creationId xmlns:a16="http://schemas.microsoft.com/office/drawing/2014/main" id="{C4351719-1624-408D-8D1F-C33D593E3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5332413"/>
            <a:ext cx="661987" cy="473075"/>
          </a:xfrm>
          <a:prstGeom prst="leftArrow">
            <a:avLst>
              <a:gd name="adj1" fmla="val 50000"/>
              <a:gd name="adj2" fmla="val 6250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B048DC4-8CC5-4EE9-96C0-8414EAE887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Regulated Power Supply</a:t>
            </a:r>
          </a:p>
        </p:txBody>
      </p:sp>
      <p:pic>
        <p:nvPicPr>
          <p:cNvPr id="5123" name="Picture 4">
            <a:extLst>
              <a:ext uri="{FF2B5EF4-FFF2-40B4-BE49-F238E27FC236}">
                <a16:creationId xmlns:a16="http://schemas.microsoft.com/office/drawing/2014/main" id="{8CE2926C-B53C-466B-8A9F-88E4B6E35F2E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841625"/>
            <a:ext cx="8229600" cy="2041525"/>
          </a:xfrm>
          <a:noFill/>
        </p:spPr>
      </p:pic>
      <p:pic>
        <p:nvPicPr>
          <p:cNvPr id="5124" name="Picture 6" descr="Transformer, photograph © Rapid Electronics">
            <a:extLst>
              <a:ext uri="{FF2B5EF4-FFF2-40B4-BE49-F238E27FC236}">
                <a16:creationId xmlns:a16="http://schemas.microsoft.com/office/drawing/2014/main" id="{ABD68BC8-5D39-4B8B-B58A-A586166F9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28750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8" descr="Voltage regulator, photograph © Rapid Electronics">
            <a:extLst>
              <a:ext uri="{FF2B5EF4-FFF2-40B4-BE49-F238E27FC236}">
                <a16:creationId xmlns:a16="http://schemas.microsoft.com/office/drawing/2014/main" id="{7731DAA6-CAA4-4B8A-A8B5-2F910B78C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029200"/>
            <a:ext cx="12858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0" descr="Image:ATX power supply interior.jpg">
            <a:hlinkClick r:id="rId5"/>
            <a:extLst>
              <a:ext uri="{FF2B5EF4-FFF2-40B4-BE49-F238E27FC236}">
                <a16:creationId xmlns:a16="http://schemas.microsoft.com/office/drawing/2014/main" id="{E3686001-B365-4C35-BA93-D62AF0C54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9" t="13760" r="16216" b="28441"/>
          <a:stretch>
            <a:fillRect/>
          </a:stretch>
        </p:blipFill>
        <p:spPr bwMode="auto">
          <a:xfrm>
            <a:off x="457200" y="3886200"/>
            <a:ext cx="37338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11">
            <a:extLst>
              <a:ext uri="{FF2B5EF4-FFF2-40B4-BE49-F238E27FC236}">
                <a16:creationId xmlns:a16="http://schemas.microsoft.com/office/drawing/2014/main" id="{A72F1095-1C24-4D09-BE32-A65103779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105400"/>
            <a:ext cx="25908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             A - bridge rectifier</a:t>
            </a:r>
            <a:br>
              <a:rPr lang="en-US" altLang="en-US" sz="1000"/>
            </a:br>
            <a:endParaRPr lang="en-US" altLang="en-US" sz="100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B - input filter capacitors</a:t>
            </a:r>
            <a:br>
              <a:rPr lang="en-US" altLang="en-US" sz="1000"/>
            </a:br>
            <a:endParaRPr lang="en-US" altLang="en-US" sz="100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C - transformer</a:t>
            </a:r>
            <a:br>
              <a:rPr lang="en-US" altLang="en-US" sz="1000"/>
            </a:br>
            <a:endParaRPr lang="en-US" altLang="en-US" sz="100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D - output filter coil</a:t>
            </a:r>
            <a:br>
              <a:rPr lang="en-US" altLang="en-US" sz="1000"/>
            </a:br>
            <a:endParaRPr lang="en-US" altLang="en-US" sz="100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E - output filter capacitors</a:t>
            </a:r>
          </a:p>
        </p:txBody>
      </p:sp>
      <p:pic>
        <p:nvPicPr>
          <p:cNvPr id="5128" name="Picture 13" descr="Square_Bridge_Rectifier">
            <a:hlinkClick r:id="rId7"/>
            <a:extLst>
              <a:ext uri="{FF2B5EF4-FFF2-40B4-BE49-F238E27FC236}">
                <a16:creationId xmlns:a16="http://schemas.microsoft.com/office/drawing/2014/main" id="{AB3371FE-C119-4538-BB3A-004FC6648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47800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5" descr="4p2s">
            <a:extLst>
              <a:ext uri="{FF2B5EF4-FFF2-40B4-BE49-F238E27FC236}">
                <a16:creationId xmlns:a16="http://schemas.microsoft.com/office/drawing/2014/main" id="{A0B85437-9904-4DBB-9FFA-FB056BD53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1"/>
          <a:stretch>
            <a:fillRect/>
          </a:stretch>
        </p:blipFill>
        <p:spPr bwMode="auto">
          <a:xfrm>
            <a:off x="1143000" y="1447800"/>
            <a:ext cx="10668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7" descr="22257031">
            <a:extLst>
              <a:ext uri="{FF2B5EF4-FFF2-40B4-BE49-F238E27FC236}">
                <a16:creationId xmlns:a16="http://schemas.microsoft.com/office/drawing/2014/main" id="{463879BC-063A-478C-BCFE-4B7986A9B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1033463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9" descr="DSC_7253">
            <a:extLst>
              <a:ext uri="{FF2B5EF4-FFF2-40B4-BE49-F238E27FC236}">
                <a16:creationId xmlns:a16="http://schemas.microsoft.com/office/drawing/2014/main" id="{CD38A009-E960-43A3-B16E-6B961E5A4A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ADAFAC"/>
              </a:clrFrom>
              <a:clrTo>
                <a:srgbClr val="ADAFA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05" r="11229" b="3355"/>
          <a:stretch>
            <a:fillRect/>
          </a:stretch>
        </p:blipFill>
        <p:spPr bwMode="auto">
          <a:xfrm>
            <a:off x="7467600" y="1371600"/>
            <a:ext cx="685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EE5BEA3-EF5C-4D65-86E5-43ADBEC3CA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Transformer</a:t>
            </a:r>
            <a:br>
              <a:rPr lang="en-US" altLang="en-US" sz="4000" b="1"/>
            </a:br>
            <a:endParaRPr lang="en-US" altLang="en-US" sz="4000" b="1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DF1412B-A2EF-48FA-AA66-044BC4BBF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 transformer is a device that </a:t>
            </a:r>
            <a:r>
              <a:rPr lang="en-US" altLang="en-US" sz="2800" u="sng"/>
              <a:t>transfers electrical energy from one circuit to another through a shared magnetic field</a:t>
            </a:r>
          </a:p>
          <a:p>
            <a:pPr eaLnBrk="1" hangingPunct="1"/>
            <a:r>
              <a:rPr lang="en-US" altLang="en-US" sz="2800"/>
              <a:t>A changing current in the first circuit (the primary) creates a changing magnetic field</a:t>
            </a:r>
          </a:p>
          <a:p>
            <a:pPr eaLnBrk="1" hangingPunct="1"/>
            <a:r>
              <a:rPr lang="en-US" altLang="en-US" sz="2800"/>
              <a:t>In turn, this magnetic field induces a changing voltage in the second circuit (the secondary)</a:t>
            </a:r>
          </a:p>
          <a:p>
            <a:pPr eaLnBrk="1" hangingPunct="1"/>
            <a:r>
              <a:rPr lang="en-US" altLang="en-US" sz="2800"/>
              <a:t>By adding a load to the secondary circuit, one can make current flow in the transformer, thus transferring energy from one circuit to the other</a:t>
            </a:r>
          </a:p>
        </p:txBody>
      </p:sp>
      <p:pic>
        <p:nvPicPr>
          <p:cNvPr id="6148" name="Picture 5" descr="Transformer, photograph © Rapid Electronics">
            <a:extLst>
              <a:ext uri="{FF2B5EF4-FFF2-40B4-BE49-F238E27FC236}">
                <a16:creationId xmlns:a16="http://schemas.microsoft.com/office/drawing/2014/main" id="{D77BD675-077D-4DAE-9405-455789E2F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"/>
            <a:ext cx="1524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6DBA36E-2466-471E-8EC5-D8B68A5151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Rectifier</a:t>
            </a:r>
            <a:br>
              <a:rPr lang="en-US" altLang="en-US" b="1"/>
            </a:br>
            <a:endParaRPr lang="en-US" altLang="en-US" b="1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0B71A9E-5E12-4D88-86E4-0F90C4A4A1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A rectifier is an electrical device that </a:t>
            </a:r>
            <a:r>
              <a:rPr lang="en-US" altLang="en-US" sz="2800" b="1" u="sng"/>
              <a:t>converts alternating current to direct current</a:t>
            </a:r>
            <a:r>
              <a:rPr lang="en-US" altLang="en-US" sz="2800"/>
              <a:t>, a process known as “rectification”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Rectifiers are used as components of power supplies and as detectors of radio signals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Rectifiers may be made of solid state diodes, vacuum tube diodes, mercury arc valves, or other components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 circuit which performs the opposite function (converting DC to AC) is known as an “inverter”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EB63942-2EF2-48AB-AE0D-50A3EB32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pic>
        <p:nvPicPr>
          <p:cNvPr id="7173" name="Picture 5" descr="Square_Bridge_Rectifier">
            <a:hlinkClick r:id="rId2"/>
            <a:extLst>
              <a:ext uri="{FF2B5EF4-FFF2-40B4-BE49-F238E27FC236}">
                <a16:creationId xmlns:a16="http://schemas.microsoft.com/office/drawing/2014/main" id="{B16458B2-F736-425F-85CA-41997CF6C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04800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650px-Rectification">
            <a:extLst>
              <a:ext uri="{FF2B5EF4-FFF2-40B4-BE49-F238E27FC236}">
                <a16:creationId xmlns:a16="http://schemas.microsoft.com/office/drawing/2014/main" id="{3A0C5EA6-765B-4ED5-B91A-586E37837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7239000" cy="501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6">
            <a:extLst>
              <a:ext uri="{FF2B5EF4-FFF2-40B4-BE49-F238E27FC236}">
                <a16:creationId xmlns:a16="http://schemas.microsoft.com/office/drawing/2014/main" id="{0F39CB9C-1936-4A2D-B5A2-D0B4C790E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4" t="59155" r="1276"/>
          <a:stretch>
            <a:fillRect/>
          </a:stretch>
        </p:blipFill>
        <p:spPr bwMode="auto">
          <a:xfrm>
            <a:off x="914400" y="5257800"/>
            <a:ext cx="6705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7">
            <a:extLst>
              <a:ext uri="{FF2B5EF4-FFF2-40B4-BE49-F238E27FC236}">
                <a16:creationId xmlns:a16="http://schemas.microsoft.com/office/drawing/2014/main" id="{1879DEBC-5498-4340-B4D3-AF8C76140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9900" y="879475"/>
            <a:ext cx="51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AC</a:t>
            </a:r>
          </a:p>
        </p:txBody>
      </p:sp>
      <p:sp>
        <p:nvSpPr>
          <p:cNvPr id="8197" name="Rectangle 8">
            <a:extLst>
              <a:ext uri="{FF2B5EF4-FFF2-40B4-BE49-F238E27FC236}">
                <a16:creationId xmlns:a16="http://schemas.microsoft.com/office/drawing/2014/main" id="{2A13B2EC-1FE3-4439-8F71-794285025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3238" y="5730875"/>
            <a:ext cx="51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DC</a:t>
            </a:r>
          </a:p>
        </p:txBody>
      </p:sp>
      <p:sp>
        <p:nvSpPr>
          <p:cNvPr id="8198" name="AutoShape 9">
            <a:extLst>
              <a:ext uri="{FF2B5EF4-FFF2-40B4-BE49-F238E27FC236}">
                <a16:creationId xmlns:a16="http://schemas.microsoft.com/office/drawing/2014/main" id="{18C27A0E-B76D-4697-87BC-2BD80CB10885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172994" y="3213894"/>
            <a:ext cx="4354513" cy="473075"/>
          </a:xfrm>
          <a:prstGeom prst="leftArrow">
            <a:avLst>
              <a:gd name="adj1" fmla="val 50000"/>
              <a:gd name="adj2" fmla="val 230117"/>
            </a:avLst>
          </a:prstGeom>
          <a:gradFill rotWithShape="1">
            <a:gsLst>
              <a:gs pos="0">
                <a:schemeClr val="bg1">
                  <a:alpha val="29999"/>
                </a:schemeClr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3928F9B-7D7D-4894-90DD-4DF172BA13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b="1"/>
              <a:t>Filter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C26D98A-1695-4CF2-96EE-6620641A7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/>
              <a:t>Electronic circuits which </a:t>
            </a:r>
            <a:r>
              <a:rPr lang="en-US" altLang="en-US" sz="2000" u="sng"/>
              <a:t>perform signal processing functions, specifically intended to remove unwanted signal components and/or enhance wanted ones</a:t>
            </a:r>
            <a:endParaRPr lang="en-US" altLang="en-US" sz="20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Low-pass filter - Low frequencies are passed, high frequencies are attenuated **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High-pass filter - High frequencies are passed, low frequencies are attenuated **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Band-pass filter - Only frequencies in a frequency band are passed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Band-stop filter - Only frequencies in a frequency band are attenuated **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** Attenuated or attenuation is the reduction in amplitude and intensity of a signal</a:t>
            </a:r>
          </a:p>
        </p:txBody>
      </p:sp>
      <p:pic>
        <p:nvPicPr>
          <p:cNvPr id="9220" name="Picture 5" descr="DSC_7253">
            <a:extLst>
              <a:ext uri="{FF2B5EF4-FFF2-40B4-BE49-F238E27FC236}">
                <a16:creationId xmlns:a16="http://schemas.microsoft.com/office/drawing/2014/main" id="{6F28A0ED-8959-4881-BE98-993FE7BCB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ADAFAC"/>
              </a:clrFrom>
              <a:clrTo>
                <a:srgbClr val="ADAFA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05" r="11229" b="3355"/>
          <a:stretch>
            <a:fillRect/>
          </a:stretch>
        </p:blipFill>
        <p:spPr bwMode="auto">
          <a:xfrm>
            <a:off x="8345488" y="106363"/>
            <a:ext cx="685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E562179-A494-4787-AD10-E3DDFD8E2E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39763"/>
          </a:xfrm>
        </p:spPr>
        <p:txBody>
          <a:bodyPr/>
          <a:lstStyle/>
          <a:p>
            <a:pPr eaLnBrk="1" hangingPunct="1"/>
            <a:r>
              <a:rPr lang="en-US" altLang="en-US" sz="4000" b="1"/>
              <a:t>Filters</a:t>
            </a:r>
          </a:p>
        </p:txBody>
      </p:sp>
      <p:pic>
        <p:nvPicPr>
          <p:cNvPr id="10243" name="Picture 4">
            <a:extLst>
              <a:ext uri="{FF2B5EF4-FFF2-40B4-BE49-F238E27FC236}">
                <a16:creationId xmlns:a16="http://schemas.microsoft.com/office/drawing/2014/main" id="{8C0D3AD0-C204-447C-8BF2-2D20A9495BA5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641350"/>
            <a:ext cx="3810000" cy="2706688"/>
          </a:xfrm>
          <a:noFill/>
        </p:spPr>
      </p:pic>
      <p:pic>
        <p:nvPicPr>
          <p:cNvPr id="10244" name="Picture 6" descr="542px-Bandwidth">
            <a:extLst>
              <a:ext uri="{FF2B5EF4-FFF2-40B4-BE49-F238E27FC236}">
                <a16:creationId xmlns:a16="http://schemas.microsoft.com/office/drawing/2014/main" id="{AEB9D4E9-562E-47F6-9E09-7F48140EC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85800"/>
            <a:ext cx="3638550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7" descr="bsfltr4c">
            <a:extLst>
              <a:ext uri="{FF2B5EF4-FFF2-40B4-BE49-F238E27FC236}">
                <a16:creationId xmlns:a16="http://schemas.microsoft.com/office/drawing/2014/main" id="{123F814B-D613-4DA0-8B34-8DDB121AD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" t="5296" r="3572" b="12460"/>
          <a:stretch>
            <a:fillRect/>
          </a:stretch>
        </p:blipFill>
        <p:spPr bwMode="auto">
          <a:xfrm>
            <a:off x="4648200" y="3810000"/>
            <a:ext cx="39624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hpfiltec">
            <a:extLst>
              <a:ext uri="{FF2B5EF4-FFF2-40B4-BE49-F238E27FC236}">
                <a16:creationId xmlns:a16="http://schemas.microsoft.com/office/drawing/2014/main" id="{75F525E0-A61C-471F-A731-125C47D14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9" t="5223" r="8000" b="11208"/>
          <a:stretch>
            <a:fillRect/>
          </a:stretch>
        </p:blipFill>
        <p:spPr bwMode="auto">
          <a:xfrm>
            <a:off x="533400" y="3581400"/>
            <a:ext cx="3657600" cy="266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9">
            <a:extLst>
              <a:ext uri="{FF2B5EF4-FFF2-40B4-BE49-F238E27FC236}">
                <a16:creationId xmlns:a16="http://schemas.microsoft.com/office/drawing/2014/main" id="{9A47900A-B2F5-4ED2-A6F6-31E32C63C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137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800"/>
              <a:t>LOW PASS</a:t>
            </a:r>
            <a:endParaRPr lang="en-US" altLang="en-US" sz="1800"/>
          </a:p>
        </p:txBody>
      </p:sp>
      <p:sp>
        <p:nvSpPr>
          <p:cNvPr id="10248" name="Text Box 10">
            <a:extLst>
              <a:ext uri="{FF2B5EF4-FFF2-40B4-BE49-F238E27FC236}">
                <a16:creationId xmlns:a16="http://schemas.microsoft.com/office/drawing/2014/main" id="{1A209B59-66FC-4168-B04E-3E12E5462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276600"/>
            <a:ext cx="1492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800"/>
              <a:t>BAND PASS</a:t>
            </a:r>
            <a:endParaRPr lang="en-US" altLang="en-US" sz="1800"/>
          </a:p>
        </p:txBody>
      </p:sp>
      <p:sp>
        <p:nvSpPr>
          <p:cNvPr id="10249" name="Text Box 11">
            <a:extLst>
              <a:ext uri="{FF2B5EF4-FFF2-40B4-BE49-F238E27FC236}">
                <a16:creationId xmlns:a16="http://schemas.microsoft.com/office/drawing/2014/main" id="{1F3D61B9-A515-44B9-AE47-E5DC665B9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3246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800"/>
              <a:t>HIGH PASS</a:t>
            </a:r>
            <a:endParaRPr lang="en-US" altLang="en-US" sz="1800"/>
          </a:p>
        </p:txBody>
      </p:sp>
      <p:sp>
        <p:nvSpPr>
          <p:cNvPr id="10250" name="Text Box 12">
            <a:extLst>
              <a:ext uri="{FF2B5EF4-FFF2-40B4-BE49-F238E27FC236}">
                <a16:creationId xmlns:a16="http://schemas.microsoft.com/office/drawing/2014/main" id="{3F93FE46-71B9-4863-BBC0-F60055B7B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6324600"/>
            <a:ext cx="1504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800"/>
              <a:t>BAND STOP</a:t>
            </a:r>
            <a:endParaRPr lang="en-US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401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CHAPTER 10</vt:lpstr>
      <vt:lpstr>The Power Supply </vt:lpstr>
      <vt:lpstr>The Power Supply </vt:lpstr>
      <vt:lpstr>Regulated Power Supply</vt:lpstr>
      <vt:lpstr>Transformer </vt:lpstr>
      <vt:lpstr>Rectifier </vt:lpstr>
      <vt:lpstr>PowerPoint Presentation</vt:lpstr>
      <vt:lpstr>Filter</vt:lpstr>
      <vt:lpstr>Filters</vt:lpstr>
      <vt:lpstr>Regulator </vt:lpstr>
      <vt:lpstr>Regulated Power Supply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SUPPLIES</dc:title>
  <dc:creator>L550D-00J</dc:creator>
  <cp:lastModifiedBy>Geoff</cp:lastModifiedBy>
  <cp:revision>3</cp:revision>
  <dcterms:created xsi:type="dcterms:W3CDTF">2012-01-24T05:14:01Z</dcterms:created>
  <dcterms:modified xsi:type="dcterms:W3CDTF">2017-11-01T01:18:59Z</dcterms:modified>
</cp:coreProperties>
</file>